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6" r:id="rId2"/>
    <p:sldId id="26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AA25B-205D-446B-B2CC-205A07EB7BFC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462DE-7EC4-488A-9AF4-C16DB12E159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AA25B-205D-446B-B2CC-205A07EB7BFC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462DE-7EC4-488A-9AF4-C16DB12E159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AA25B-205D-446B-B2CC-205A07EB7BFC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462DE-7EC4-488A-9AF4-C16DB12E159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AA25B-205D-446B-B2CC-205A07EB7BFC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462DE-7EC4-488A-9AF4-C16DB12E159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AA25B-205D-446B-B2CC-205A07EB7BFC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462DE-7EC4-488A-9AF4-C16DB12E159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AA25B-205D-446B-B2CC-205A07EB7BFC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462DE-7EC4-488A-9AF4-C16DB12E159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AA25B-205D-446B-B2CC-205A07EB7BFC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462DE-7EC4-488A-9AF4-C16DB12E159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AA25B-205D-446B-B2CC-205A07EB7BFC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462DE-7EC4-488A-9AF4-C16DB12E159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AA25B-205D-446B-B2CC-205A07EB7BFC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693462DE-7EC4-488A-9AF4-C16DB12E159E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AA25B-205D-446B-B2CC-205A07EB7BFC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462DE-7EC4-488A-9AF4-C16DB12E159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AA25B-205D-446B-B2CC-205A07EB7BFC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462DE-7EC4-488A-9AF4-C16DB12E159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CEAA25B-205D-446B-B2CC-205A07EB7BFC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93462DE-7EC4-488A-9AF4-C16DB12E159E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16043330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Jitka Křížková, MBA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VY_32_INOVACE_1B_20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VYNÁLEZY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0458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7200" dirty="0" smtClean="0"/>
              <a:t>Anotace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endParaRPr lang="cs-CZ" dirty="0" smtClean="0"/>
          </a:p>
          <a:p>
            <a:pPr algn="just"/>
            <a:r>
              <a:rPr lang="cs-CZ" dirty="0" smtClean="0"/>
              <a:t>Prezentace </a:t>
            </a:r>
            <a:r>
              <a:rPr lang="cs-CZ" dirty="0"/>
              <a:t>seznamuje žáky druhého stupně základní školy s </a:t>
            </a:r>
            <a:r>
              <a:rPr lang="cs-CZ" dirty="0" smtClean="0"/>
              <a:t> vynálezem motocyklu. </a:t>
            </a:r>
            <a:r>
              <a:rPr lang="cs-CZ" dirty="0"/>
              <a:t>Seznamuje s </a:t>
            </a:r>
            <a:r>
              <a:rPr lang="cs-CZ" dirty="0" smtClean="0"/>
              <a:t>jeho významem  pro život, dopravu  </a:t>
            </a:r>
            <a:r>
              <a:rPr lang="cs-CZ" dirty="0"/>
              <a:t>a vědu. 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i="1" dirty="0"/>
              <a:t>Autorem materiálu a všech jeho částí, není-li uvedeno jinak, </a:t>
            </a:r>
            <a:r>
              <a:rPr lang="cs-CZ" i="1" dirty="0" smtClean="0"/>
              <a:t>je Mgr. Jitka Křížková, MBA.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151831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 Black" pitchFamily="34" charset="0"/>
              </a:rPr>
              <a:t>Motocykl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389120"/>
          </a:xfrm>
        </p:spPr>
        <p:txBody>
          <a:bodyPr/>
          <a:lstStyle/>
          <a:p>
            <a:r>
              <a:rPr lang="cs-CZ" b="1" dirty="0"/>
              <a:t>Motocykl</a:t>
            </a:r>
            <a:r>
              <a:rPr lang="cs-CZ" dirty="0"/>
              <a:t> (hovorově </a:t>
            </a:r>
            <a:r>
              <a:rPr lang="cs-CZ" b="1" i="1" dirty="0"/>
              <a:t>motorka</a:t>
            </a:r>
            <a:r>
              <a:rPr lang="cs-CZ" dirty="0"/>
              <a:t>) je dvoukolový dopravní prostředek poháněný spalovacím nebo elektrickým motorem. 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Kola </a:t>
            </a:r>
            <a:r>
              <a:rPr lang="cs-CZ" dirty="0"/>
              <a:t>jsou umístěna za sebou a pohonná jednotka (motor a </a:t>
            </a:r>
            <a:r>
              <a:rPr lang="cs-CZ" dirty="0" smtClean="0"/>
              <a:t>převodovka</a:t>
            </a:r>
            <a:r>
              <a:rPr lang="cs-CZ" dirty="0"/>
              <a:t>) mezi nimi. 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Řidič </a:t>
            </a:r>
            <a:r>
              <a:rPr lang="cs-CZ" dirty="0"/>
              <a:t>sedí na motocyklu obkročmo a směr řídí </a:t>
            </a:r>
            <a:r>
              <a:rPr lang="cs-CZ" dirty="0" smtClean="0"/>
              <a:t>řídítky.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35130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 Black" pitchFamily="34" charset="0"/>
              </a:rPr>
              <a:t>Historie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První motocykl byl sestaven v roce 1869 a byl poháněn parou. </a:t>
            </a:r>
            <a:endParaRPr lang="cs-CZ" dirty="0" smtClean="0"/>
          </a:p>
          <a:p>
            <a:r>
              <a:rPr lang="cs-CZ" dirty="0" smtClean="0"/>
              <a:t>Motocykl </a:t>
            </a:r>
            <a:r>
              <a:rPr lang="cs-CZ" dirty="0"/>
              <a:t>poháněný benzínem vyrobil v roce 1885 </a:t>
            </a:r>
            <a:r>
              <a:rPr lang="cs-CZ" dirty="0" err="1"/>
              <a:t>Gottlieb</a:t>
            </a:r>
            <a:r>
              <a:rPr lang="cs-CZ" dirty="0"/>
              <a:t> </a:t>
            </a:r>
            <a:r>
              <a:rPr lang="cs-CZ" dirty="0" err="1"/>
              <a:t>Daimler</a:t>
            </a:r>
            <a:r>
              <a:rPr lang="cs-CZ" dirty="0"/>
              <a:t>. </a:t>
            </a:r>
            <a:r>
              <a:rPr lang="cs-CZ" dirty="0" smtClean="0"/>
              <a:t>Tento </a:t>
            </a:r>
            <a:r>
              <a:rPr lang="cs-CZ" dirty="0"/>
              <a:t>vynálezce se ale o motocykly nezajímal, chtěl pouze vyzkoušet svůj motor. </a:t>
            </a:r>
            <a:endParaRPr lang="cs-CZ" dirty="0" smtClean="0"/>
          </a:p>
          <a:p>
            <a:r>
              <a:rPr lang="cs-CZ" dirty="0" smtClean="0"/>
              <a:t>Od </a:t>
            </a:r>
            <a:r>
              <a:rPr lang="cs-CZ" dirty="0"/>
              <a:t>té doby se rozvoj </a:t>
            </a:r>
            <a:r>
              <a:rPr lang="cs-CZ" dirty="0" smtClean="0"/>
              <a:t>„motorek“ </a:t>
            </a:r>
            <a:r>
              <a:rPr lang="cs-CZ" dirty="0"/>
              <a:t>velmi zrychlil. </a:t>
            </a:r>
            <a:endParaRPr lang="cs-CZ" dirty="0" smtClean="0"/>
          </a:p>
          <a:p>
            <a:r>
              <a:rPr lang="cs-CZ" dirty="0" smtClean="0"/>
              <a:t>Sériovou </a:t>
            </a:r>
            <a:r>
              <a:rPr lang="cs-CZ" dirty="0"/>
              <a:t>výrobu zahájila německá firma </a:t>
            </a:r>
            <a:r>
              <a:rPr lang="cs-CZ" dirty="0" err="1"/>
              <a:t>Hildebrand</a:t>
            </a:r>
            <a:r>
              <a:rPr lang="cs-CZ" dirty="0"/>
              <a:t> </a:t>
            </a:r>
            <a:r>
              <a:rPr lang="cs-CZ" dirty="0" smtClean="0"/>
              <a:t>   a </a:t>
            </a:r>
            <a:r>
              <a:rPr lang="cs-CZ" dirty="0" err="1"/>
              <a:t>Wolfmüller</a:t>
            </a:r>
            <a:r>
              <a:rPr lang="cs-CZ" dirty="0"/>
              <a:t> v roce 1894.</a:t>
            </a:r>
          </a:p>
        </p:txBody>
      </p:sp>
      <p:pic>
        <p:nvPicPr>
          <p:cNvPr id="2050" name="Picture 2" descr="Soubor:ZweiRadMuseumNSU Reitwage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962669"/>
            <a:ext cx="2800210" cy="1858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04850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 Black" pitchFamily="34" charset="0"/>
              </a:rPr>
              <a:t>Skútr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8229600" cy="4389120"/>
          </a:xfrm>
        </p:spPr>
        <p:txBody>
          <a:bodyPr>
            <a:normAutofit fontScale="92500" lnSpcReduction="10000"/>
          </a:bodyPr>
          <a:lstStyle/>
          <a:p>
            <a:r>
              <a:rPr lang="cs-CZ" dirty="0"/>
              <a:t>Skútr je vozidlo podobné motocyklu, charakteristické malými koly, </a:t>
            </a:r>
            <a:r>
              <a:rPr lang="cs-CZ" dirty="0" err="1"/>
              <a:t>nízkoobjemovým</a:t>
            </a:r>
            <a:r>
              <a:rPr lang="cs-CZ" dirty="0"/>
              <a:t> motorem (obvykle 50 - 125 cm³ a částečnou kapotáží s podlážkou, bez horní části rámu. </a:t>
            </a:r>
            <a:endParaRPr lang="cs-CZ" dirty="0" smtClean="0"/>
          </a:p>
          <a:p>
            <a:r>
              <a:rPr lang="cs-CZ" dirty="0" smtClean="0"/>
              <a:t>Řidič </a:t>
            </a:r>
            <a:r>
              <a:rPr lang="cs-CZ" dirty="0"/>
              <a:t>nesedí obkročmo, nýbrž snožmo jako na židli. </a:t>
            </a:r>
            <a:endParaRPr lang="cs-CZ" dirty="0" smtClean="0"/>
          </a:p>
          <a:p>
            <a:r>
              <a:rPr lang="cs-CZ" dirty="0" smtClean="0"/>
              <a:t>Běžně </a:t>
            </a:r>
            <a:r>
              <a:rPr lang="cs-CZ" dirty="0"/>
              <a:t>je dnes vybaven automatickou převodovkou (variátorem). </a:t>
            </a:r>
            <a:endParaRPr lang="cs-CZ" dirty="0" smtClean="0"/>
          </a:p>
          <a:p>
            <a:r>
              <a:rPr lang="cs-CZ" dirty="0" smtClean="0"/>
              <a:t>Obvykle </a:t>
            </a:r>
            <a:r>
              <a:rPr lang="cs-CZ" dirty="0"/>
              <a:t>slouží jako přepravní prostředek na krátké vzdálenosti - typicky v rámci obce. </a:t>
            </a:r>
            <a:endParaRPr lang="cs-CZ" dirty="0" smtClean="0"/>
          </a:p>
          <a:p>
            <a:r>
              <a:rPr lang="cs-CZ" dirty="0" smtClean="0"/>
              <a:t>Horní </a:t>
            </a:r>
            <a:r>
              <a:rPr lang="cs-CZ" dirty="0"/>
              <a:t>třídu skútrů tvoří velké cestovní skútry s objemem motoru 250 až 650 cm³ a s výkony 20 až 50 </a:t>
            </a:r>
            <a:r>
              <a:rPr lang="cs-CZ" dirty="0" smtClean="0"/>
              <a:t>koní.</a:t>
            </a:r>
            <a:endParaRPr lang="cs-CZ" dirty="0"/>
          </a:p>
        </p:txBody>
      </p:sp>
      <p:pic>
        <p:nvPicPr>
          <p:cNvPr id="1026" name="Picture 2" descr="http://www.cykloraj.com/pic/skutr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766276"/>
            <a:ext cx="1494925" cy="1121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zahradnitraktory.eu/files/products/powermax_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9651" y="813756"/>
            <a:ext cx="1152128" cy="1149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78138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 Black" pitchFamily="34" charset="0"/>
              </a:rPr>
              <a:t>Enduro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Motocykl univerzální konstrukce kompromisně sestaven na jízdu po všech typech terénu. </a:t>
            </a:r>
            <a:endParaRPr lang="cs-CZ" dirty="0" smtClean="0"/>
          </a:p>
          <a:p>
            <a:r>
              <a:rPr lang="cs-CZ" dirty="0" smtClean="0"/>
              <a:t>Enduro </a:t>
            </a:r>
            <a:r>
              <a:rPr lang="cs-CZ" dirty="0"/>
              <a:t>závody se podobají automobilové rallye. </a:t>
            </a:r>
            <a:endParaRPr lang="cs-CZ" dirty="0" smtClean="0"/>
          </a:p>
          <a:p>
            <a:r>
              <a:rPr lang="cs-CZ" dirty="0" smtClean="0"/>
              <a:t>Vždy </a:t>
            </a:r>
            <a:r>
              <a:rPr lang="cs-CZ" dirty="0"/>
              <a:t>se v nich odněkud-někam na etapy putuje. </a:t>
            </a:r>
            <a:endParaRPr lang="cs-CZ" dirty="0" smtClean="0"/>
          </a:p>
          <a:p>
            <a:r>
              <a:rPr lang="cs-CZ" dirty="0" smtClean="0"/>
              <a:t>Trať </a:t>
            </a:r>
            <a:r>
              <a:rPr lang="cs-CZ" dirty="0"/>
              <a:t>vede rozmanitými terény a obsahuje jak technické tak rychlostní pasáže. </a:t>
            </a:r>
            <a:endParaRPr lang="cs-CZ" dirty="0" smtClean="0"/>
          </a:p>
          <a:p>
            <a:r>
              <a:rPr lang="cs-CZ" dirty="0" smtClean="0"/>
              <a:t>Motocykly </a:t>
            </a:r>
            <a:r>
              <a:rPr lang="cs-CZ" dirty="0"/>
              <a:t>jsou běžně vybaveny osvětlením, jsou stavěny na výdrž a odolnost po celý závod.</a:t>
            </a:r>
          </a:p>
        </p:txBody>
      </p:sp>
      <p:pic>
        <p:nvPicPr>
          <p:cNvPr id="3074" name="Picture 2" descr="https://encrypted-tbn2.gstatic.com/images?q=tbn:ANd9GcThU8Vw3mywRqefUh4mu2k2SpjlgHHdo-lylMkGwctI6ZkIHRLft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692696"/>
            <a:ext cx="1247031" cy="1387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en.aprilia-club.net/graphics/gallery/full/183_aprilia-etx125-98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7" y="5453341"/>
            <a:ext cx="2064271" cy="1370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32239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>
                <a:latin typeface="Arial Black" pitchFamily="34" charset="0"/>
              </a:rPr>
              <a:t>Naked</a:t>
            </a:r>
            <a:r>
              <a:rPr lang="cs-CZ" dirty="0" smtClean="0">
                <a:latin typeface="Arial Black" pitchFamily="34" charset="0"/>
              </a:rPr>
              <a:t> Bike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Jedná se o motocykl bez kapotáže, nebo pouze s malou aerodynamickou kapotáží, který se od supersportovních motocyklů liší i svou ergonomií. </a:t>
            </a:r>
            <a:endParaRPr lang="cs-CZ" dirty="0" smtClean="0"/>
          </a:p>
          <a:p>
            <a:r>
              <a:rPr lang="cs-CZ" dirty="0" smtClean="0"/>
              <a:t>Jezdec </a:t>
            </a:r>
            <a:r>
              <a:rPr lang="cs-CZ" dirty="0"/>
              <a:t>zde má obvykle vzpřímenější pozici, která je pohodlnější i na delší trasy a je dána především vyšším umístěním </a:t>
            </a:r>
            <a:r>
              <a:rPr lang="cs-CZ" dirty="0" smtClean="0"/>
              <a:t>řídítek</a:t>
            </a:r>
            <a:r>
              <a:rPr lang="cs-CZ" dirty="0"/>
              <a:t>. </a:t>
            </a:r>
            <a:endParaRPr lang="cs-CZ" dirty="0" smtClean="0"/>
          </a:p>
          <a:p>
            <a:r>
              <a:rPr lang="cs-CZ" dirty="0" smtClean="0"/>
              <a:t>Motorizace </a:t>
            </a:r>
            <a:r>
              <a:rPr lang="cs-CZ" dirty="0"/>
              <a:t>bývá podobná jako u ostatních typů motocyklů. Nejčastěji to jsou řadové čtyřválcové motory, nebo dvouválcové řadové a vidlicové motory. </a:t>
            </a:r>
            <a:endParaRPr lang="cs-CZ" dirty="0" smtClean="0"/>
          </a:p>
          <a:p>
            <a:r>
              <a:rPr lang="cs-CZ" dirty="0" smtClean="0"/>
              <a:t>Časté </a:t>
            </a:r>
            <a:r>
              <a:rPr lang="cs-CZ" dirty="0"/>
              <a:t>je přejímání motorů ze supersportovních motocyklů, kdy se obvykle sníží výkon a dosáhne vyššího kroutícího momentu. </a:t>
            </a:r>
            <a:endParaRPr lang="cs-CZ" dirty="0" smtClean="0"/>
          </a:p>
          <a:p>
            <a:r>
              <a:rPr lang="cs-CZ" dirty="0" smtClean="0"/>
              <a:t>Stejně </a:t>
            </a:r>
            <a:r>
              <a:rPr lang="cs-CZ" dirty="0"/>
              <a:t>tak se i zkrátí jednotlivé převodové stupně.</a:t>
            </a:r>
          </a:p>
        </p:txBody>
      </p:sp>
      <p:pic>
        <p:nvPicPr>
          <p:cNvPr id="4100" name="Picture 4" descr="http://www.katalog-motocyklu.cz/files/motocykly/st1/988/800x600_cs_CZ/1329404650-yamaha-fz6-s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874922"/>
            <a:ext cx="1420441" cy="1069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https://encrypted-tbn2.gstatic.com/images?q=tbn:ANd9GcTV6j0WJ2XdQNLHbImk8IF1hS_-kQ85UFZLCvwf5XPXE_KhS6j5T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717634"/>
            <a:ext cx="1255068" cy="1227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91306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 Black" pitchFamily="34" charset="0"/>
              </a:rPr>
              <a:t>Cestovní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Velký pohodlný motocykl, s velkou nádrží a často </a:t>
            </a:r>
            <a:r>
              <a:rPr lang="cs-CZ" dirty="0" smtClean="0"/>
              <a:t>        s </a:t>
            </a:r>
            <a:r>
              <a:rPr lang="cs-CZ" dirty="0"/>
              <a:t>kapotáží, chránící posádku proti větru. </a:t>
            </a:r>
            <a:endParaRPr lang="cs-CZ" dirty="0" smtClean="0"/>
          </a:p>
          <a:p>
            <a:r>
              <a:rPr lang="cs-CZ" dirty="0" smtClean="0"/>
              <a:t>Je </a:t>
            </a:r>
            <a:r>
              <a:rPr lang="cs-CZ" dirty="0"/>
              <a:t>určen pro jízdy na dlouhé vzdálenosti. </a:t>
            </a:r>
            <a:endParaRPr lang="cs-CZ" dirty="0" smtClean="0"/>
          </a:p>
          <a:p>
            <a:r>
              <a:rPr lang="cs-CZ" dirty="0" smtClean="0"/>
              <a:t>Mnohé </a:t>
            </a:r>
            <a:r>
              <a:rPr lang="cs-CZ" dirty="0"/>
              <a:t>typy bývají luxusně vybaveny, takže připomínají spíše automobil na dvou kolech. </a:t>
            </a:r>
            <a:endParaRPr lang="cs-CZ" dirty="0" smtClean="0"/>
          </a:p>
          <a:p>
            <a:r>
              <a:rPr lang="cs-CZ" dirty="0" smtClean="0"/>
              <a:t>Cestovní </a:t>
            </a:r>
            <a:r>
              <a:rPr lang="cs-CZ" dirty="0"/>
              <a:t>motocykly mohou být vybaveny postranním vozíkem (</a:t>
            </a:r>
            <a:r>
              <a:rPr lang="cs-CZ" dirty="0" smtClean="0"/>
              <a:t>sajdkára </a:t>
            </a:r>
            <a:r>
              <a:rPr lang="cs-CZ" dirty="0"/>
              <a:t>- sidecar).</a:t>
            </a:r>
          </a:p>
        </p:txBody>
      </p:sp>
      <p:pic>
        <p:nvPicPr>
          <p:cNvPr id="5124" name="Picture 4" descr="http://www.motoforum.cz/tmp/moto_guzi_2011_02__640_cut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5117842"/>
            <a:ext cx="2126035" cy="1597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http://www.katalog-motocyklu.cz/files/motocykly/st1/5/800x600_cs_CZ/1329401200-aprilia-etv-1000-caponord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4129" y="4601987"/>
            <a:ext cx="2817168" cy="2112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76418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 Black" pitchFamily="34" charset="0"/>
              </a:rPr>
              <a:t>Terénní (</a:t>
            </a:r>
            <a:r>
              <a:rPr lang="cs-CZ" dirty="0" err="1" smtClean="0">
                <a:latin typeface="Arial Black" pitchFamily="34" charset="0"/>
              </a:rPr>
              <a:t>cross</a:t>
            </a:r>
            <a:r>
              <a:rPr lang="cs-CZ" dirty="0" smtClean="0">
                <a:latin typeface="Arial Black" pitchFamily="34" charset="0"/>
              </a:rPr>
              <a:t>)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Někdy též označovaný jako kros (</a:t>
            </a:r>
            <a:r>
              <a:rPr lang="cs-CZ" dirty="0" err="1"/>
              <a:t>cross</a:t>
            </a:r>
            <a:r>
              <a:rPr lang="cs-CZ" dirty="0"/>
              <a:t>). </a:t>
            </a:r>
            <a:endParaRPr lang="cs-CZ" dirty="0" smtClean="0"/>
          </a:p>
          <a:p>
            <a:r>
              <a:rPr lang="cs-CZ" dirty="0" smtClean="0"/>
              <a:t>Konstrukcí </a:t>
            </a:r>
            <a:r>
              <a:rPr lang="cs-CZ" dirty="0"/>
              <a:t>je určen pro zdolávání náročného terénu mimo zpevněné cesty. </a:t>
            </a:r>
            <a:endParaRPr lang="cs-CZ" dirty="0" smtClean="0"/>
          </a:p>
          <a:p>
            <a:r>
              <a:rPr lang="cs-CZ" dirty="0" smtClean="0"/>
              <a:t>Zde </a:t>
            </a:r>
            <a:r>
              <a:rPr lang="cs-CZ" dirty="0"/>
              <a:t>je třeba rozlišovat konstrukce pro amatérské použití a pro závody / soutěže. </a:t>
            </a:r>
            <a:endParaRPr lang="cs-CZ" dirty="0" smtClean="0"/>
          </a:p>
          <a:p>
            <a:r>
              <a:rPr lang="cs-CZ" dirty="0" smtClean="0"/>
              <a:t>Kros </a:t>
            </a:r>
            <a:r>
              <a:rPr lang="cs-CZ" dirty="0"/>
              <a:t>se jezdí na uzavřených okruzích v určeném počtu kol či rozjezdů. </a:t>
            </a:r>
            <a:endParaRPr lang="cs-CZ" dirty="0" smtClean="0"/>
          </a:p>
          <a:p>
            <a:r>
              <a:rPr lang="cs-CZ" dirty="0" smtClean="0"/>
              <a:t>Motocykly </a:t>
            </a:r>
            <a:r>
              <a:rPr lang="cs-CZ" dirty="0"/>
              <a:t>nemají osvětlení a jsou stavěny na vysoký výkon a krátkodobé zatížení.</a:t>
            </a:r>
          </a:p>
        </p:txBody>
      </p:sp>
      <p:pic>
        <p:nvPicPr>
          <p:cNvPr id="6146" name="Picture 2" descr="https://encrypted-tbn1.gstatic.com/images?q=tbn:ANd9GcQUcYZXX_ifXzkQaY86gDSq11FrOp9yRA04jh9IOQ47qR1ZcS6xzQ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580" y="5517232"/>
            <a:ext cx="2035396" cy="1256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44434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Obrázky z otevřené galerie Microsoft Office.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i="1" dirty="0"/>
              <a:t>Encyklopedie vědy a techniky</a:t>
            </a:r>
            <a:r>
              <a:rPr lang="cs-CZ" dirty="0"/>
              <a:t>. Albatros, 1986.</a:t>
            </a:r>
          </a:p>
          <a:p>
            <a:r>
              <a:rPr lang="cs-CZ" dirty="0"/>
              <a:t>VORÁČEK, Karel. </a:t>
            </a:r>
            <a:r>
              <a:rPr lang="cs-CZ" i="1" dirty="0"/>
              <a:t>Encyklopedie vynálezů</a:t>
            </a:r>
            <a:r>
              <a:rPr lang="cs-CZ" dirty="0"/>
              <a:t>. 1. vyd. Praha: </a:t>
            </a:r>
            <a:r>
              <a:rPr lang="cs-CZ" dirty="0" err="1"/>
              <a:t>Slovart</a:t>
            </a:r>
            <a:r>
              <a:rPr lang="cs-CZ" dirty="0"/>
              <a:t>, 2010. ISBN 9788073912116.</a:t>
            </a:r>
          </a:p>
          <a:p>
            <a:r>
              <a:rPr lang="cs-CZ" dirty="0"/>
              <a:t>GOLDSMITH, Mike. </a:t>
            </a:r>
            <a:r>
              <a:rPr lang="cs-CZ" i="1" dirty="0"/>
              <a:t>Vynálezci a jejich vynalezené vynálezy</a:t>
            </a:r>
            <a:r>
              <a:rPr lang="cs-CZ" dirty="0"/>
              <a:t>. 1,. Praha: </a:t>
            </a:r>
            <a:r>
              <a:rPr lang="cs-CZ" dirty="0" err="1"/>
              <a:t>Egmont</a:t>
            </a:r>
            <a:r>
              <a:rPr lang="cs-CZ" dirty="0"/>
              <a:t>, 2010. ISBN 978-80-252-1518-0.</a:t>
            </a:r>
          </a:p>
          <a:p>
            <a:r>
              <a:rPr lang="cs-CZ" dirty="0"/>
              <a:t>CLARKE, Penny. </a:t>
            </a:r>
            <a:r>
              <a:rPr lang="cs-CZ" i="1" dirty="0"/>
              <a:t>Velké objevy: Vyprávění o objevech, vynálezech a myšlenkách, které obohatily náš život - David Stewart</a:t>
            </a:r>
            <a:r>
              <a:rPr lang="cs-CZ" dirty="0"/>
              <a:t>. 1,. Praha: Junior, 2007.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86844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54</TotalTime>
  <Words>480</Words>
  <Application>Microsoft Office PowerPoint</Application>
  <PresentationFormat>Předvádění na obrazovce (4:3)</PresentationFormat>
  <Paragraphs>59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Prezentace aplikace PowerPoint</vt:lpstr>
      <vt:lpstr>Anotace</vt:lpstr>
      <vt:lpstr>Motocykl</vt:lpstr>
      <vt:lpstr>Historie</vt:lpstr>
      <vt:lpstr>Skútr</vt:lpstr>
      <vt:lpstr>Enduro</vt:lpstr>
      <vt:lpstr>Naked Bike</vt:lpstr>
      <vt:lpstr>Cestovní</vt:lpstr>
      <vt:lpstr>Terénní (cross)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</dc:creator>
  <cp:lastModifiedBy>jitka</cp:lastModifiedBy>
  <cp:revision>10</cp:revision>
  <dcterms:created xsi:type="dcterms:W3CDTF">2013-03-28T20:57:28Z</dcterms:created>
  <dcterms:modified xsi:type="dcterms:W3CDTF">2013-05-17T02:36:02Z</dcterms:modified>
</cp:coreProperties>
</file>