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2"/>
  </p:notesMasterIdLst>
  <p:sldIdLst>
    <p:sldId id="263" r:id="rId4"/>
    <p:sldId id="264" r:id="rId5"/>
    <p:sldId id="257" r:id="rId6"/>
    <p:sldId id="258" r:id="rId7"/>
    <p:sldId id="259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2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VY_32_INOVACE_22_10_20  </a:t>
          </a:r>
          <a:r>
            <a:rPr lang="cs-CZ" sz="1200" baseline="0" dirty="0" smtClean="0"/>
            <a:t>Průmysl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JAK LIDÉ ŽIJÍ NA ZEMI </a:t>
          </a:r>
          <a:r>
            <a:rPr lang="cs-CZ" sz="1400" dirty="0" smtClean="0"/>
            <a:t> </a:t>
          </a:r>
          <a:endParaRPr lang="cs-CZ" sz="14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2A93795-12F5-4C66-95CC-21E3BCB167C9}" type="presOf" srcId="{1D895EAB-76A7-41C6-9C6C-7D303AD4C23C}" destId="{347D85BD-7382-4413-9298-D06CC996458A}" srcOrd="0" destOrd="0" presId="urn:microsoft.com/office/officeart/2005/8/layout/target3"/>
    <dgm:cxn modelId="{8F198D23-2DBB-4E19-8751-8AC414B96A4E}" type="presOf" srcId="{FFA013E9-5C5D-404D-8688-08171EA7A387}" destId="{E1DA18CB-4B0A-4D0C-9459-15C4B327891F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7066289E-FA46-45A7-A015-5DA92EC41E8F}" type="presOf" srcId="{A4836DAF-3E6B-4198-A089-B3C0D0384F2B}" destId="{4F0AD45D-7E6A-4C4A-90DF-90E27C4B175D}" srcOrd="0" destOrd="0" presId="urn:microsoft.com/office/officeart/2005/8/layout/target3"/>
    <dgm:cxn modelId="{51D9E98C-E047-46AE-8A5C-76D7F0A20020}" type="presOf" srcId="{ABD4D77B-BA54-4DFB-A762-4C734220F9AA}" destId="{AAB7E4A6-9D01-402C-9D7A-6D30767F0B58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7F1B3830-66FB-4FAF-ADCA-9F1CD89DD7C8}" type="presOf" srcId="{DAAD5A11-3EBC-47AE-AB1C-4F1B938732A7}" destId="{2D933DCE-BBEA-46A5-98BC-CA41A7DBB761}" srcOrd="0" destOrd="0" presId="urn:microsoft.com/office/officeart/2005/8/layout/target3"/>
    <dgm:cxn modelId="{8AC6A322-E5B8-4D37-9EB0-66A33785E999}" type="presOf" srcId="{D9242A4C-F33A-42E2-BFA4-EC80805DCD32}" destId="{5A434D34-FA65-40B0-A4CE-3A1E2B14A215}" srcOrd="1" destOrd="0" presId="urn:microsoft.com/office/officeart/2005/8/layout/target3"/>
    <dgm:cxn modelId="{79F464E9-07F7-45FC-A1AE-8D0DC494BF24}" type="presOf" srcId="{D9242A4C-F33A-42E2-BFA4-EC80805DCD32}" destId="{7DDB6D97-C311-42E1-B77C-B194BAE75773}" srcOrd="0" destOrd="0" presId="urn:microsoft.com/office/officeart/2005/8/layout/target3"/>
    <dgm:cxn modelId="{FEAB064C-C26C-4B8D-B731-15B8E5E6DABB}" type="presOf" srcId="{1D895EAB-76A7-41C6-9C6C-7D303AD4C23C}" destId="{94413E88-B296-45A5-9057-6B5765B63A8F}" srcOrd="1" destOrd="0" presId="urn:microsoft.com/office/officeart/2005/8/layout/target3"/>
    <dgm:cxn modelId="{EE808DD5-6DC4-4F9A-B66F-51D49BF887AD}" type="presOf" srcId="{ABD4D77B-BA54-4DFB-A762-4C734220F9AA}" destId="{A6703DA5-6D74-4C8B-9C82-31DC93531BC2}" srcOrd="1" destOrd="0" presId="urn:microsoft.com/office/officeart/2005/8/layout/target3"/>
    <dgm:cxn modelId="{2E2301FC-E984-480D-9EC3-CCAAB9F4D1CE}" type="presOf" srcId="{FFA013E9-5C5D-404D-8688-08171EA7A387}" destId="{359A210A-E8C9-4FD6-9BC7-434F4455A6B5}" srcOrd="1" destOrd="0" presId="urn:microsoft.com/office/officeart/2005/8/layout/target3"/>
    <dgm:cxn modelId="{2840021B-B652-4750-B859-47DAAE682F0D}" type="presOf" srcId="{A4836DAF-3E6B-4198-A089-B3C0D0384F2B}" destId="{36B74B1E-3C18-4C06-BA03-CB2EB266F8FF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F7891BEE-3285-4794-B0F3-7A54EB9DB331}" type="presParOf" srcId="{2D933DCE-BBEA-46A5-98BC-CA41A7DBB761}" destId="{D3A73299-62A4-4767-8E25-C16133A0B902}" srcOrd="0" destOrd="0" presId="urn:microsoft.com/office/officeart/2005/8/layout/target3"/>
    <dgm:cxn modelId="{F295FBB6-F136-4655-9010-009D5089003B}" type="presParOf" srcId="{2D933DCE-BBEA-46A5-98BC-CA41A7DBB761}" destId="{EE30B2AF-DDC9-42DB-9092-5595C6257A57}" srcOrd="1" destOrd="0" presId="urn:microsoft.com/office/officeart/2005/8/layout/target3"/>
    <dgm:cxn modelId="{2DE9810D-4E5D-40BC-A91F-FF6ABF23FAC2}" type="presParOf" srcId="{2D933DCE-BBEA-46A5-98BC-CA41A7DBB761}" destId="{E1DA18CB-4B0A-4D0C-9459-15C4B327891F}" srcOrd="2" destOrd="0" presId="urn:microsoft.com/office/officeart/2005/8/layout/target3"/>
    <dgm:cxn modelId="{27A348B1-49D3-40DC-999E-96CE198AD9AC}" type="presParOf" srcId="{2D933DCE-BBEA-46A5-98BC-CA41A7DBB761}" destId="{29996EEB-8589-4AED-9C98-E2204A026234}" srcOrd="3" destOrd="0" presId="urn:microsoft.com/office/officeart/2005/8/layout/target3"/>
    <dgm:cxn modelId="{E14C4E5A-2E17-488F-92F8-33B7E9827463}" type="presParOf" srcId="{2D933DCE-BBEA-46A5-98BC-CA41A7DBB761}" destId="{056AE7B2-579D-40D1-A57C-4E33BFED76BE}" srcOrd="4" destOrd="0" presId="urn:microsoft.com/office/officeart/2005/8/layout/target3"/>
    <dgm:cxn modelId="{63AABC78-37D8-49B5-8CAF-5B5B4C29045D}" type="presParOf" srcId="{2D933DCE-BBEA-46A5-98BC-CA41A7DBB761}" destId="{4F0AD45D-7E6A-4C4A-90DF-90E27C4B175D}" srcOrd="5" destOrd="0" presId="urn:microsoft.com/office/officeart/2005/8/layout/target3"/>
    <dgm:cxn modelId="{DA77D569-2FF5-44A9-B086-36D4A82555D7}" type="presParOf" srcId="{2D933DCE-BBEA-46A5-98BC-CA41A7DBB761}" destId="{1804A346-BBD3-438B-AE0F-7BEBB1E2AF96}" srcOrd="6" destOrd="0" presId="urn:microsoft.com/office/officeart/2005/8/layout/target3"/>
    <dgm:cxn modelId="{ED6D15D6-BECD-4606-B3E7-D071CBCBA2F3}" type="presParOf" srcId="{2D933DCE-BBEA-46A5-98BC-CA41A7DBB761}" destId="{60CB9877-708D-4C64-AA73-CFD3F3076BC2}" srcOrd="7" destOrd="0" presId="urn:microsoft.com/office/officeart/2005/8/layout/target3"/>
    <dgm:cxn modelId="{0460C9F3-7858-4447-AA80-6B1C929F0C8A}" type="presParOf" srcId="{2D933DCE-BBEA-46A5-98BC-CA41A7DBB761}" destId="{347D85BD-7382-4413-9298-D06CC996458A}" srcOrd="8" destOrd="0" presId="urn:microsoft.com/office/officeart/2005/8/layout/target3"/>
    <dgm:cxn modelId="{B6CBD2C7-B986-497C-835A-1BC425DD5121}" type="presParOf" srcId="{2D933DCE-BBEA-46A5-98BC-CA41A7DBB761}" destId="{C4DD5B9C-4D9E-449D-A063-107A759DF3D1}" srcOrd="9" destOrd="0" presId="urn:microsoft.com/office/officeart/2005/8/layout/target3"/>
    <dgm:cxn modelId="{2B3ED0AC-5E17-463F-8620-41303CBAC700}" type="presParOf" srcId="{2D933DCE-BBEA-46A5-98BC-CA41A7DBB761}" destId="{CD515E15-5457-47F2-8109-A2A59D66C930}" srcOrd="10" destOrd="0" presId="urn:microsoft.com/office/officeart/2005/8/layout/target3"/>
    <dgm:cxn modelId="{C5CD45CC-B555-4CBD-9DD3-3FC4C9C92723}" type="presParOf" srcId="{2D933DCE-BBEA-46A5-98BC-CA41A7DBB761}" destId="{7DDB6D97-C311-42E1-B77C-B194BAE75773}" srcOrd="11" destOrd="0" presId="urn:microsoft.com/office/officeart/2005/8/layout/target3"/>
    <dgm:cxn modelId="{525408D3-60BB-45AD-9C64-C435138913D7}" type="presParOf" srcId="{2D933DCE-BBEA-46A5-98BC-CA41A7DBB761}" destId="{DE2B4424-17B1-4404-A13F-04051C43B79D}" srcOrd="12" destOrd="0" presId="urn:microsoft.com/office/officeart/2005/8/layout/target3"/>
    <dgm:cxn modelId="{58B2F4BF-FCBF-4DC5-8100-32A6D387D8CE}" type="presParOf" srcId="{2D933DCE-BBEA-46A5-98BC-CA41A7DBB761}" destId="{555607BD-8A1D-4EBB-825A-8C74A1FB0FFC}" srcOrd="13" destOrd="0" presId="urn:microsoft.com/office/officeart/2005/8/layout/target3"/>
    <dgm:cxn modelId="{891D0DEB-4253-4283-B05A-CD566A740C04}" type="presParOf" srcId="{2D933DCE-BBEA-46A5-98BC-CA41A7DBB761}" destId="{AAB7E4A6-9D01-402C-9D7A-6D30767F0B58}" srcOrd="14" destOrd="0" presId="urn:microsoft.com/office/officeart/2005/8/layout/target3"/>
    <dgm:cxn modelId="{D964FD2D-2E6B-4A36-AE7C-1DF095837E47}" type="presParOf" srcId="{2D933DCE-BBEA-46A5-98BC-CA41A7DBB761}" destId="{359A210A-E8C9-4FD6-9BC7-434F4455A6B5}" srcOrd="15" destOrd="0" presId="urn:microsoft.com/office/officeart/2005/8/layout/target3"/>
    <dgm:cxn modelId="{EDF70AB8-6FCD-4489-95CA-7E2015972B7D}" type="presParOf" srcId="{2D933DCE-BBEA-46A5-98BC-CA41A7DBB761}" destId="{36B74B1E-3C18-4C06-BA03-CB2EB266F8FF}" srcOrd="16" destOrd="0" presId="urn:microsoft.com/office/officeart/2005/8/layout/target3"/>
    <dgm:cxn modelId="{DD9FD9C7-1129-4BF0-B34A-04E4749C2E0B}" type="presParOf" srcId="{2D933DCE-BBEA-46A5-98BC-CA41A7DBB761}" destId="{94413E88-B296-45A5-9057-6B5765B63A8F}" srcOrd="17" destOrd="0" presId="urn:microsoft.com/office/officeart/2005/8/layout/target3"/>
    <dgm:cxn modelId="{7C202EC3-14D8-4A93-AA86-D1DFB1B81F5F}" type="presParOf" srcId="{2D933DCE-BBEA-46A5-98BC-CA41A7DBB761}" destId="{5A434D34-FA65-40B0-A4CE-3A1E2B14A215}" srcOrd="18" destOrd="0" presId="urn:microsoft.com/office/officeart/2005/8/layout/target3"/>
    <dgm:cxn modelId="{C6BA7922-BA26-4B2D-B28A-D2FCF18E7240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VY_32_INOVACE_22_09_20  Průmysl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JAK LIDÉ ŽIJÍ NA ZEMI 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0270D5-5774-4698-9824-DF8CF6DBE83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31351D-5085-4F5B-BE14-926AB94243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3773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66BCA0CC-F370-458D-AFD4-5D1D9CC2B7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58471FF-A6E7-43ED-B9C6-9E1CC677FF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6BCA0CC-F370-458D-AFD4-5D1D9CC2B7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58471FF-A6E7-43ED-B9C6-9E1CC677FF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66BCA0CC-F370-458D-AFD4-5D1D9CC2B7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58471FF-A6E7-43ED-B9C6-9E1CC677FF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CA0CC-F370-458D-AFD4-5D1D9CC2B7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8471FF-A6E7-43ED-B9C6-9E1CC677FF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CA0CC-F370-458D-AFD4-5D1D9CC2B7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8471FF-A6E7-43ED-B9C6-9E1CC677FF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6BCA0CC-F370-458D-AFD4-5D1D9CC2B7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58471FF-A6E7-43ED-B9C6-9E1CC677FF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CA0CC-F370-458D-AFD4-5D1D9CC2B7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8471FF-A6E7-43ED-B9C6-9E1CC677FF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6BCA0CC-F370-458D-AFD4-5D1D9CC2B7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58471FF-A6E7-43ED-B9C6-9E1CC677FF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6BCA0CC-F370-458D-AFD4-5D1D9CC2B7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58471FF-A6E7-43ED-B9C6-9E1CC677FF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CA0CC-F370-458D-AFD4-5D1D9CC2B7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8471FF-A6E7-43ED-B9C6-9E1CC677FF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CA0CC-F370-458D-AFD4-5D1D9CC2B7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8471FF-A6E7-43ED-B9C6-9E1CC677FF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405549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24915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17224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82491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67255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2511981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847712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55548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indent="-283464">
              <a:lnSpc>
                <a:spcPts val="3000"/>
              </a:lnSpc>
              <a:spcBef>
                <a:spcPts val="600"/>
              </a:spcBef>
              <a:buClr>
                <a:srgbClr val="3891A7"/>
              </a:buClr>
              <a:buSzPct val="80000"/>
              <a:buFont typeface="Wingdings 2"/>
              <a:buNone/>
            </a:pPr>
            <a:endParaRPr lang="en-US" sz="3200">
              <a:solidFill>
                <a:prstClr val="black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2490792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4835806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166818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4674072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263246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0415120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6231427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1533561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195529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553622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3634655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indent="-283464">
              <a:lnSpc>
                <a:spcPts val="3000"/>
              </a:lnSpc>
              <a:spcBef>
                <a:spcPts val="600"/>
              </a:spcBef>
              <a:buClr>
                <a:srgbClr val="3891A7"/>
              </a:buClr>
              <a:buSzPct val="80000"/>
              <a:buFont typeface="Wingdings 2"/>
              <a:buNone/>
            </a:pPr>
            <a:endParaRPr lang="en-US" sz="3200">
              <a:solidFill>
                <a:prstClr val="black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344733088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927691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61555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6BCA0CC-F370-458D-AFD4-5D1D9CC2B7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58471FF-A6E7-43ED-B9C6-9E1CC677FFA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552938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62753E4-C323-4DB9-8189-D613A17BBCD7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11.6.2013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D64C3594-7D2A-4DE7-911A-CAA87D23940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593450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7/79/Dampfturbine_Montage0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3/31/Neratovice_Spolana_965.JP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Neratovice_Spolana_965.JPG" TargetMode="External"/><Relationship Id="rId2" Type="http://schemas.openxmlformats.org/officeDocument/2006/relationships/hyperlink" Target="http://cs.wikipedia.org/wiki/Soubor:Dampfturbine_Montage01.jpg" TargetMode="Externa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555296214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41322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učivu na téma: Průmysl</a:t>
            </a:r>
          </a:p>
          <a:p>
            <a:r>
              <a:rPr lang="cs-CZ" dirty="0" smtClean="0"/>
              <a:t>Slide 3 -5 – teorie</a:t>
            </a:r>
          </a:p>
          <a:p>
            <a:r>
              <a:rPr lang="cs-CZ" dirty="0" smtClean="0"/>
              <a:t>Slide 6 – samostatná práce s učebnicí, poté společná kontrola</a:t>
            </a:r>
          </a:p>
          <a:p>
            <a:r>
              <a:rPr lang="cs-CZ" dirty="0" smtClean="0"/>
              <a:t>Slide 7 – samostatná práce s atlasem, poté kontrola na nástěnné mapě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016581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18444" y="3943161"/>
            <a:ext cx="2880320" cy="72008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342480" y="1794010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PRŮMYSL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Šipka dolů 5"/>
          <p:cNvSpPr/>
          <p:nvPr/>
        </p:nvSpPr>
        <p:spPr>
          <a:xfrm>
            <a:off x="2098564" y="2492896"/>
            <a:ext cx="360040" cy="122413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115616" y="1695580"/>
            <a:ext cx="2880320" cy="72008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202656" y="3980035"/>
            <a:ext cx="2511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Výrobek </a:t>
            </a:r>
            <a:endParaRPr lang="cs-CZ" sz="3600" b="1" dirty="0"/>
          </a:p>
        </p:txBody>
      </p:sp>
      <p:sp>
        <p:nvSpPr>
          <p:cNvPr id="9" name="Obdélník 8"/>
          <p:cNvSpPr/>
          <p:nvPr/>
        </p:nvSpPr>
        <p:spPr>
          <a:xfrm>
            <a:off x="4602481" y="1695580"/>
            <a:ext cx="2880320" cy="72008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644008" y="3943167"/>
            <a:ext cx="2880320" cy="72008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1794010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STROJÍRENSKÝ 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88024" y="4077072"/>
            <a:ext cx="26947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AUTOMOBIL </a:t>
            </a:r>
            <a:endParaRPr lang="cs-CZ" b="1" dirty="0"/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5796136" y="2492896"/>
            <a:ext cx="0" cy="122413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ravoúhlá spojnice 15"/>
          <p:cNvCxnSpPr/>
          <p:nvPr/>
        </p:nvCxnSpPr>
        <p:spPr>
          <a:xfrm>
            <a:off x="4067944" y="1794010"/>
            <a:ext cx="432048" cy="369332"/>
          </a:xfrm>
          <a:prstGeom prst="bentConnector3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ravoúhlá spojnice 16"/>
          <p:cNvCxnSpPr/>
          <p:nvPr/>
        </p:nvCxnSpPr>
        <p:spPr>
          <a:xfrm>
            <a:off x="4091470" y="4077072"/>
            <a:ext cx="432048" cy="369332"/>
          </a:xfrm>
          <a:prstGeom prst="bentConnector3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999241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Průmysl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19256" cy="4873752"/>
          </a:xfrm>
        </p:spPr>
        <p:txBody>
          <a:bodyPr/>
          <a:lstStyle/>
          <a:p>
            <a:r>
              <a:rPr lang="cs-CZ" b="1" i="1" u="sng" dirty="0" smtClean="0"/>
              <a:t>Zdroj:</a:t>
            </a:r>
            <a:r>
              <a:rPr lang="cs-CZ" dirty="0" smtClean="0"/>
              <a:t> nerostné suroviny – ropy, rudy, stavební kámen</a:t>
            </a:r>
          </a:p>
          <a:p>
            <a:r>
              <a:rPr lang="cs-CZ" b="1" i="1" u="sng" dirty="0" smtClean="0"/>
              <a:t>Zpracování na hotové výrobky. </a:t>
            </a:r>
          </a:p>
          <a:p>
            <a:endParaRPr lang="cs-CZ" b="1" i="1" u="sng" dirty="0"/>
          </a:p>
          <a:p>
            <a:r>
              <a:rPr lang="cs-CZ" b="1" i="1" u="sng" dirty="0" smtClean="0"/>
              <a:t>Dělení: </a:t>
            </a:r>
          </a:p>
          <a:p>
            <a:r>
              <a:rPr lang="cs-CZ" dirty="0" smtClean="0"/>
              <a:t>A) těžební, zpracovatelský průmysl a energetika  </a:t>
            </a:r>
          </a:p>
          <a:p>
            <a:r>
              <a:rPr lang="cs-CZ" dirty="0" smtClean="0"/>
              <a:t>B) lehký (spotřební) a těžký průmysl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119778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r>
              <a:rPr lang="cs-CZ" b="1" dirty="0" smtClean="0"/>
              <a:t>Průmysl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7467600" cy="1656184"/>
          </a:xfrm>
        </p:spPr>
        <p:txBody>
          <a:bodyPr>
            <a:normAutofit/>
          </a:bodyPr>
          <a:lstStyle/>
          <a:p>
            <a:r>
              <a:rPr lang="cs-CZ" b="1" dirty="0" smtClean="0"/>
              <a:t>Dříve</a:t>
            </a:r>
            <a:r>
              <a:rPr lang="cs-CZ" dirty="0" smtClean="0"/>
              <a:t>: výroba v jednom centru (od suroviny po výrobek)</a:t>
            </a:r>
          </a:p>
          <a:p>
            <a:r>
              <a:rPr lang="cs-CZ" b="1" dirty="0" smtClean="0"/>
              <a:t>Dnes:</a:t>
            </a:r>
            <a:r>
              <a:rPr lang="cs-CZ" dirty="0" smtClean="0"/>
              <a:t> výroba na mnoha místech a pobočky po celém světě</a:t>
            </a:r>
            <a:endParaRPr lang="cs-CZ" dirty="0"/>
          </a:p>
        </p:txBody>
      </p:sp>
      <p:pic>
        <p:nvPicPr>
          <p:cNvPr id="1026" name="Picture 2" descr="Soubor:Dampfturbine Montage0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3547552"/>
            <a:ext cx="2592820" cy="3098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4795" y="2901221"/>
            <a:ext cx="29450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Montáž parní turbíny – strojírenství 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59" y="6646540"/>
            <a:ext cx="239077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www.wikipedia.org</a:t>
            </a:r>
            <a:endParaRPr lang="cs-CZ" sz="1000" dirty="0"/>
          </a:p>
        </p:txBody>
      </p:sp>
      <p:pic>
        <p:nvPicPr>
          <p:cNvPr id="1028" name="Picture 4" descr="Soubor:Neratovice Spolana 965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547552"/>
            <a:ext cx="4131984" cy="3098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707904" y="2901221"/>
            <a:ext cx="40599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SPOLANA Neratovice – výroba chloru a PVC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9046948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Uč str. 92 – výroba automobilu</a:t>
            </a:r>
          </a:p>
          <a:p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788783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Průmysl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i="1" u="sng" dirty="0" smtClean="0"/>
              <a:t>Průmyslové oblasti světa</a:t>
            </a:r>
          </a:p>
          <a:p>
            <a:r>
              <a:rPr lang="cs-CZ" dirty="0" smtClean="0"/>
              <a:t>1) SV USA</a:t>
            </a:r>
          </a:p>
          <a:p>
            <a:r>
              <a:rPr lang="cs-CZ" dirty="0" smtClean="0"/>
              <a:t>2) Západoevropská oblast (Anglie – Benelux – střední Německo)</a:t>
            </a:r>
          </a:p>
          <a:p>
            <a:r>
              <a:rPr lang="cs-CZ" dirty="0" smtClean="0"/>
              <a:t>3) Japonské ostrovy – Honšú a Kjúšú</a:t>
            </a:r>
          </a:p>
          <a:p>
            <a:r>
              <a:rPr lang="cs-CZ" dirty="0" smtClean="0"/>
              <a:t>4) Čína a Indie</a:t>
            </a:r>
          </a:p>
          <a:p>
            <a:endParaRPr lang="cs-CZ" dirty="0"/>
          </a:p>
          <a:p>
            <a:r>
              <a:rPr lang="cs-CZ" i="1" dirty="0" smtClean="0"/>
              <a:t>Vyznač tyto oblasti do mapy </a:t>
            </a:r>
            <a:r>
              <a:rPr lang="cs-CZ" sz="1100" i="1" dirty="0" smtClean="0"/>
              <a:t>(žáci dostanou obrysovou mapu světa – kopie)</a:t>
            </a:r>
            <a:r>
              <a:rPr lang="cs-CZ" i="1" dirty="0" smtClean="0"/>
              <a:t> 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21653619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Červený P., </a:t>
            </a:r>
            <a:r>
              <a:rPr lang="cs-CZ" dirty="0" err="1"/>
              <a:t>Dokopil</a:t>
            </a:r>
            <a:r>
              <a:rPr lang="cs-CZ" dirty="0"/>
              <a:t> J., Kopp J., Matušková A., Mentlík P, ZEMĚPIS 6 učebnice pro základní školy a víceletá gymnázia , 2003, </a:t>
            </a:r>
            <a:r>
              <a:rPr lang="cs-CZ" dirty="0" smtClean="0"/>
              <a:t>Fraus</a:t>
            </a:r>
          </a:p>
          <a:p>
            <a:endParaRPr lang="cs-CZ" dirty="0" smtClean="0"/>
          </a:p>
          <a:p>
            <a:r>
              <a:rPr lang="cs-CZ" sz="1200" dirty="0"/>
              <a:t>Siemens </a:t>
            </a:r>
            <a:r>
              <a:rPr lang="cs-CZ" sz="1200" dirty="0" err="1"/>
              <a:t>Pressebild</a:t>
            </a:r>
            <a:r>
              <a:rPr lang="cs-CZ" sz="1200" dirty="0" smtClean="0"/>
              <a:t>, </a:t>
            </a:r>
            <a:r>
              <a:rPr lang="cs-CZ" sz="1200" i="1" dirty="0" smtClean="0"/>
              <a:t>Wikipedia.cz</a:t>
            </a:r>
            <a:r>
              <a:rPr lang="cs-CZ" sz="1200" dirty="0" smtClean="0"/>
              <a:t> </a:t>
            </a:r>
            <a:r>
              <a:rPr lang="cs-CZ" sz="1200" dirty="0"/>
              <a:t>[online]. [cit. </a:t>
            </a:r>
            <a:r>
              <a:rPr lang="cs-CZ" sz="1200" dirty="0" smtClean="0"/>
              <a:t>1. 3. 2 .2013]. </a:t>
            </a:r>
            <a:r>
              <a:rPr lang="cs-CZ" sz="1200" dirty="0"/>
              <a:t>Dostupný na WWW</a:t>
            </a:r>
            <a:r>
              <a:rPr lang="cs-CZ" sz="1200" dirty="0" smtClean="0"/>
              <a:t>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cs.wikipedia.org/wiki/Soubor:Dampfturbine_Montage01.jpg</a:t>
            </a:r>
            <a:endParaRPr lang="cs-CZ" sz="1200" dirty="0" smtClean="0"/>
          </a:p>
          <a:p>
            <a:r>
              <a:rPr lang="cs-CZ" sz="1200" dirty="0"/>
              <a:t>Hynek </a:t>
            </a:r>
            <a:r>
              <a:rPr lang="cs-CZ" sz="1200" dirty="0" smtClean="0"/>
              <a:t>Moravec , </a:t>
            </a:r>
            <a:r>
              <a:rPr lang="cs-CZ" sz="1200" i="1" dirty="0" smtClean="0"/>
              <a:t>Wikipedia.cz</a:t>
            </a:r>
            <a:r>
              <a:rPr lang="cs-CZ" sz="1200" dirty="0" smtClean="0"/>
              <a:t> [online]. [cit. 1. 3.2013]. Dostupný na WWW: </a:t>
            </a:r>
            <a:r>
              <a:rPr lang="cs-CZ" sz="1200" dirty="0">
                <a:hlinkClick r:id="rId3"/>
              </a:rPr>
              <a:t>http://cs.wikipedia.org/wiki/Soubor:Neratovice_Spolana_965.JPG</a:t>
            </a:r>
            <a:endParaRPr lang="cs-CZ" sz="1200" dirty="0"/>
          </a:p>
          <a:p>
            <a:pPr>
              <a:buNone/>
            </a:pPr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35940130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30</TotalTime>
  <Words>312</Words>
  <Application>Microsoft Office PowerPoint</Application>
  <PresentationFormat>Předvádění na obrazovce (4:3)</PresentationFormat>
  <Paragraphs>46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Arkýř</vt:lpstr>
      <vt:lpstr>Slunovrat</vt:lpstr>
      <vt:lpstr>1_Slunovrat</vt:lpstr>
      <vt:lpstr>Snímek 1</vt:lpstr>
      <vt:lpstr>Anotace: </vt:lpstr>
      <vt:lpstr>Průmysl</vt:lpstr>
      <vt:lpstr>Průmysl </vt:lpstr>
      <vt:lpstr>Průmysl</vt:lpstr>
      <vt:lpstr>Průmysl </vt:lpstr>
      <vt:lpstr>Průmysl</vt:lpstr>
      <vt:lpstr>Zdroj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Průmysl </dc:title>
  <dc:creator>user</dc:creator>
  <cp:lastModifiedBy>Ladka</cp:lastModifiedBy>
  <cp:revision>5</cp:revision>
  <dcterms:created xsi:type="dcterms:W3CDTF">2013-04-22T11:04:15Z</dcterms:created>
  <dcterms:modified xsi:type="dcterms:W3CDTF">2013-06-11T13:53:14Z</dcterms:modified>
</cp:coreProperties>
</file>