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65" r:id="rId3"/>
    <p:sldId id="26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VY_32_INOVACE_22_12_20  Přírodní zdroje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B726F0-16F5-4E4C-B8EC-D034BCEA5678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BB808FF-07B2-48B8-B607-5A6E4CEB83C2}" type="presOf" srcId="{D9242A4C-F33A-42E2-BFA4-EC80805DCD32}" destId="{5A434D34-FA65-40B0-A4CE-3A1E2B14A215}" srcOrd="1" destOrd="0" presId="urn:microsoft.com/office/officeart/2005/8/layout/target3"/>
    <dgm:cxn modelId="{1F2F3BD2-214A-4563-B740-324EA7D4B13C}" type="presOf" srcId="{A4836DAF-3E6B-4198-A089-B3C0D0384F2B}" destId="{4F0AD45D-7E6A-4C4A-90DF-90E27C4B175D}" srcOrd="0" destOrd="0" presId="urn:microsoft.com/office/officeart/2005/8/layout/target3"/>
    <dgm:cxn modelId="{AB382BC0-F470-42A4-8291-040E2BDAB6CF}" type="presOf" srcId="{1D895EAB-76A7-41C6-9C6C-7D303AD4C23C}" destId="{347D85BD-7382-4413-9298-D06CC996458A}" srcOrd="0" destOrd="0" presId="urn:microsoft.com/office/officeart/2005/8/layout/target3"/>
    <dgm:cxn modelId="{C32E1B1E-B1E2-4331-963A-DD5355A003B1}" type="presOf" srcId="{DAAD5A11-3EBC-47AE-AB1C-4F1B938732A7}" destId="{2D933DCE-BBEA-46A5-98BC-CA41A7DBB761}" srcOrd="0" destOrd="0" presId="urn:microsoft.com/office/officeart/2005/8/layout/target3"/>
    <dgm:cxn modelId="{BFA89314-BCD1-4F25-AD76-A26BD7B2A06B}" type="presOf" srcId="{FFA013E9-5C5D-404D-8688-08171EA7A387}" destId="{E1DA18CB-4B0A-4D0C-9459-15C4B327891F}" srcOrd="0" destOrd="0" presId="urn:microsoft.com/office/officeart/2005/8/layout/target3"/>
    <dgm:cxn modelId="{A20D2546-DF1A-4A21-9450-B25080F4423F}" type="presOf" srcId="{A4836DAF-3E6B-4198-A089-B3C0D0384F2B}" destId="{36B74B1E-3C18-4C06-BA03-CB2EB266F8FF}" srcOrd="1" destOrd="0" presId="urn:microsoft.com/office/officeart/2005/8/layout/target3"/>
    <dgm:cxn modelId="{83F8BD18-54A4-4E28-ACAF-B3FFBAADEB6D}" type="presOf" srcId="{FFA013E9-5C5D-404D-8688-08171EA7A387}" destId="{359A210A-E8C9-4FD6-9BC7-434F4455A6B5}" srcOrd="1" destOrd="0" presId="urn:microsoft.com/office/officeart/2005/8/layout/target3"/>
    <dgm:cxn modelId="{730EF14E-333E-49A0-9DCC-4D7CAA493712}" type="presOf" srcId="{1D895EAB-76A7-41C6-9C6C-7D303AD4C23C}" destId="{94413E88-B296-45A5-9057-6B5765B63A8F}" srcOrd="1" destOrd="0" presId="urn:microsoft.com/office/officeart/2005/8/layout/target3"/>
    <dgm:cxn modelId="{2157B233-912D-463E-B28A-298BEAAB223A}" type="presOf" srcId="{ABD4D77B-BA54-4DFB-A762-4C734220F9AA}" destId="{A6703DA5-6D74-4C8B-9C82-31DC93531BC2}" srcOrd="1" destOrd="0" presId="urn:microsoft.com/office/officeart/2005/8/layout/target3"/>
    <dgm:cxn modelId="{82038EA9-676E-48E5-81FD-E88FCB514CBF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3B6BB6F-A2C6-49D2-81DA-F831399D793E}" type="presParOf" srcId="{2D933DCE-BBEA-46A5-98BC-CA41A7DBB761}" destId="{D3A73299-62A4-4767-8E25-C16133A0B902}" srcOrd="0" destOrd="0" presId="urn:microsoft.com/office/officeart/2005/8/layout/target3"/>
    <dgm:cxn modelId="{D7C05C27-86D1-4AB8-987C-87DD79295965}" type="presParOf" srcId="{2D933DCE-BBEA-46A5-98BC-CA41A7DBB761}" destId="{EE30B2AF-DDC9-42DB-9092-5595C6257A57}" srcOrd="1" destOrd="0" presId="urn:microsoft.com/office/officeart/2005/8/layout/target3"/>
    <dgm:cxn modelId="{6D588F2F-7B5F-469F-8A4F-2A8A57CFA08D}" type="presParOf" srcId="{2D933DCE-BBEA-46A5-98BC-CA41A7DBB761}" destId="{E1DA18CB-4B0A-4D0C-9459-15C4B327891F}" srcOrd="2" destOrd="0" presId="urn:microsoft.com/office/officeart/2005/8/layout/target3"/>
    <dgm:cxn modelId="{0FB3A6F0-64C9-4B10-9486-124DF50D9CF2}" type="presParOf" srcId="{2D933DCE-BBEA-46A5-98BC-CA41A7DBB761}" destId="{29996EEB-8589-4AED-9C98-E2204A026234}" srcOrd="3" destOrd="0" presId="urn:microsoft.com/office/officeart/2005/8/layout/target3"/>
    <dgm:cxn modelId="{AC41D7AD-2B03-4B84-ABF7-606C796461E2}" type="presParOf" srcId="{2D933DCE-BBEA-46A5-98BC-CA41A7DBB761}" destId="{056AE7B2-579D-40D1-A57C-4E33BFED76BE}" srcOrd="4" destOrd="0" presId="urn:microsoft.com/office/officeart/2005/8/layout/target3"/>
    <dgm:cxn modelId="{C2D082F5-14B5-4BCC-A954-602B5BA66694}" type="presParOf" srcId="{2D933DCE-BBEA-46A5-98BC-CA41A7DBB761}" destId="{4F0AD45D-7E6A-4C4A-90DF-90E27C4B175D}" srcOrd="5" destOrd="0" presId="urn:microsoft.com/office/officeart/2005/8/layout/target3"/>
    <dgm:cxn modelId="{FBEA48F5-2A91-4FB8-A983-96706C6749D5}" type="presParOf" srcId="{2D933DCE-BBEA-46A5-98BC-CA41A7DBB761}" destId="{1804A346-BBD3-438B-AE0F-7BEBB1E2AF96}" srcOrd="6" destOrd="0" presId="urn:microsoft.com/office/officeart/2005/8/layout/target3"/>
    <dgm:cxn modelId="{AE45DEE1-6E9D-4E8C-ABBC-4C27EE2E6C2A}" type="presParOf" srcId="{2D933DCE-BBEA-46A5-98BC-CA41A7DBB761}" destId="{60CB9877-708D-4C64-AA73-CFD3F3076BC2}" srcOrd="7" destOrd="0" presId="urn:microsoft.com/office/officeart/2005/8/layout/target3"/>
    <dgm:cxn modelId="{7DE40667-5D56-42A0-BCA8-AB74A93C4580}" type="presParOf" srcId="{2D933DCE-BBEA-46A5-98BC-CA41A7DBB761}" destId="{347D85BD-7382-4413-9298-D06CC996458A}" srcOrd="8" destOrd="0" presId="urn:microsoft.com/office/officeart/2005/8/layout/target3"/>
    <dgm:cxn modelId="{E814AC71-CFC8-4D08-B6F3-E34EACF21F64}" type="presParOf" srcId="{2D933DCE-BBEA-46A5-98BC-CA41A7DBB761}" destId="{C4DD5B9C-4D9E-449D-A063-107A759DF3D1}" srcOrd="9" destOrd="0" presId="urn:microsoft.com/office/officeart/2005/8/layout/target3"/>
    <dgm:cxn modelId="{AC02B539-5FA1-49FC-858C-84353FC0EFDA}" type="presParOf" srcId="{2D933DCE-BBEA-46A5-98BC-CA41A7DBB761}" destId="{CD515E15-5457-47F2-8109-A2A59D66C930}" srcOrd="10" destOrd="0" presId="urn:microsoft.com/office/officeart/2005/8/layout/target3"/>
    <dgm:cxn modelId="{07857CB2-FD17-44B8-BD2C-C1FAD818AF16}" type="presParOf" srcId="{2D933DCE-BBEA-46A5-98BC-CA41A7DBB761}" destId="{7DDB6D97-C311-42E1-B77C-B194BAE75773}" srcOrd="11" destOrd="0" presId="urn:microsoft.com/office/officeart/2005/8/layout/target3"/>
    <dgm:cxn modelId="{B9C62C70-B3BA-4165-A129-367AE08FE407}" type="presParOf" srcId="{2D933DCE-BBEA-46A5-98BC-CA41A7DBB761}" destId="{DE2B4424-17B1-4404-A13F-04051C43B79D}" srcOrd="12" destOrd="0" presId="urn:microsoft.com/office/officeart/2005/8/layout/target3"/>
    <dgm:cxn modelId="{2E1282FA-10DC-4E29-B368-302D2A1085E8}" type="presParOf" srcId="{2D933DCE-BBEA-46A5-98BC-CA41A7DBB761}" destId="{555607BD-8A1D-4EBB-825A-8C74A1FB0FFC}" srcOrd="13" destOrd="0" presId="urn:microsoft.com/office/officeart/2005/8/layout/target3"/>
    <dgm:cxn modelId="{9C0AEA79-C5CC-46AF-B51A-FD3EC74D2D82}" type="presParOf" srcId="{2D933DCE-BBEA-46A5-98BC-CA41A7DBB761}" destId="{AAB7E4A6-9D01-402C-9D7A-6D30767F0B58}" srcOrd="14" destOrd="0" presId="urn:microsoft.com/office/officeart/2005/8/layout/target3"/>
    <dgm:cxn modelId="{77813C95-276E-4CF2-9CD0-32ECB4C533DD}" type="presParOf" srcId="{2D933DCE-BBEA-46A5-98BC-CA41A7DBB761}" destId="{359A210A-E8C9-4FD6-9BC7-434F4455A6B5}" srcOrd="15" destOrd="0" presId="urn:microsoft.com/office/officeart/2005/8/layout/target3"/>
    <dgm:cxn modelId="{1FD9585F-D283-4509-8C41-C08C6CA2E944}" type="presParOf" srcId="{2D933DCE-BBEA-46A5-98BC-CA41A7DBB761}" destId="{36B74B1E-3C18-4C06-BA03-CB2EB266F8FF}" srcOrd="16" destOrd="0" presId="urn:microsoft.com/office/officeart/2005/8/layout/target3"/>
    <dgm:cxn modelId="{58D21D36-767A-40E8-892A-83FB79EC7D02}" type="presParOf" srcId="{2D933DCE-BBEA-46A5-98BC-CA41A7DBB761}" destId="{94413E88-B296-45A5-9057-6B5765B63A8F}" srcOrd="17" destOrd="0" presId="urn:microsoft.com/office/officeart/2005/8/layout/target3"/>
    <dgm:cxn modelId="{1C334723-AFFB-4D82-8081-D757D6174533}" type="presParOf" srcId="{2D933DCE-BBEA-46A5-98BC-CA41A7DBB761}" destId="{5A434D34-FA65-40B0-A4CE-3A1E2B14A215}" srcOrd="18" destOrd="0" presId="urn:microsoft.com/office/officeart/2005/8/layout/target3"/>
    <dgm:cxn modelId="{5ADD153A-5305-4B71-B39C-BA60ED74196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VY_32_INOVACE_22_03_20  Odlišnost lidí na Zemi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5BF0DB-2D40-4791-A29F-E376FD411BF8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85E13-9789-4BC1-A8CD-BA93B0C01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083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849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6502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0220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8869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2340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8654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2143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4343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036303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9218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648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2611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0479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62801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278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5210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44576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31305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75220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4654445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59554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6794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6910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26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4/Guantanamo_Bay_windmill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b/ba/Gulf_Offshore_Platform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22437367@N00" TargetMode="External"/><Relationship Id="rId2" Type="http://schemas.openxmlformats.org/officeDocument/2006/relationships/hyperlink" Target="http://cs.wikipedia.org/wiki/Soubor:Guantanamo_Bay_windmills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Soubor:Gulf_Offshore_Platfor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8623711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995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Přírodní zdroje </a:t>
            </a:r>
          </a:p>
          <a:p>
            <a:r>
              <a:rPr lang="cs-CZ" dirty="0" smtClean="0"/>
              <a:t>Slide 3 – motivační rozhovor na dané téma</a:t>
            </a:r>
          </a:p>
          <a:p>
            <a:r>
              <a:rPr lang="cs-CZ" dirty="0" smtClean="0"/>
              <a:t>Slide 4 – 7 – výukový rozhovor s teorií</a:t>
            </a:r>
          </a:p>
          <a:p>
            <a:r>
              <a:rPr lang="cs-CZ" dirty="0" smtClean="0"/>
              <a:t>Slide 8 – samostatná práce s učebnicí, poté společná kontrola</a:t>
            </a:r>
          </a:p>
          <a:p>
            <a:r>
              <a:rPr lang="cs-CZ" dirty="0" smtClean="0"/>
              <a:t>Slide 9 – skupinová práce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4080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PŘÍRODNÍ ZDROJE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2411760" y="3140968"/>
            <a:ext cx="3744416" cy="144016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501008"/>
            <a:ext cx="345638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 čeho se dá získat elektrická energie?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595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1252736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Zdroje energie</a:t>
            </a:r>
          </a:p>
          <a:p>
            <a:pPr lvl="1"/>
            <a:r>
              <a:rPr lang="cs-CZ" b="1" dirty="0" smtClean="0"/>
              <a:t>A) obnovitelné</a:t>
            </a:r>
          </a:p>
          <a:p>
            <a:pPr lvl="1"/>
            <a:r>
              <a:rPr lang="cs-CZ" b="1" dirty="0" smtClean="0"/>
              <a:t>B) neobnovitelné</a:t>
            </a:r>
            <a:endParaRPr lang="cs-CZ" b="1" dirty="0"/>
          </a:p>
        </p:txBody>
      </p:sp>
      <p:pic>
        <p:nvPicPr>
          <p:cNvPr id="1026" name="Picture 2" descr="Soubor:Guantanamo Bay windmill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80928"/>
            <a:ext cx="3600400" cy="387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Gulf Offshore Platform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80927"/>
            <a:ext cx="2880320" cy="3840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6652813"/>
            <a:ext cx="22322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88830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700808"/>
            <a:ext cx="24482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1700808"/>
            <a:ext cx="24482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8448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OBNOVITELNÉ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184482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NEOBNOVITELNÉ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348880"/>
            <a:ext cx="266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2348880"/>
            <a:ext cx="2448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1475656" y="4103206"/>
            <a:ext cx="252028" cy="76595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6534218" y="4103206"/>
            <a:ext cx="252028" cy="76595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552" y="5085184"/>
            <a:ext cx="27363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418094" y="5049468"/>
            <a:ext cx="27363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08518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ELEKTRÁRNY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504946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ELEKTRÁRNY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454516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36096" y="5454516"/>
            <a:ext cx="27183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007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 fontScale="85000" lnSpcReduction="20000"/>
          </a:bodyPr>
          <a:lstStyle/>
          <a:p>
            <a:r>
              <a:rPr lang="cs-CZ" sz="2800" b="1" dirty="0" smtClean="0"/>
              <a:t>Ruda</a:t>
            </a:r>
            <a:r>
              <a:rPr lang="cs-CZ" dirty="0" smtClean="0"/>
              <a:t> (v zemské kůře)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i="1" u="sng" dirty="0" smtClean="0"/>
              <a:t>Železné </a:t>
            </a:r>
            <a:r>
              <a:rPr lang="cs-CZ" i="1" u="sng" dirty="0" smtClean="0"/>
              <a:t>	</a:t>
            </a:r>
            <a:r>
              <a:rPr lang="cs-CZ" dirty="0" smtClean="0"/>
              <a:t>		</a:t>
            </a:r>
            <a:r>
              <a:rPr lang="cs-CZ" b="1" i="1" u="sng" dirty="0" smtClean="0"/>
              <a:t>barevné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Ocel 				měď, zinek, cín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sz="2000" b="1" dirty="0" smtClean="0"/>
              <a:t>Nejdůležitější: ruda bauxit - hliník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971600" y="1988840"/>
            <a:ext cx="72008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055184" y="1988840"/>
            <a:ext cx="3012760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899592" y="3356992"/>
            <a:ext cx="7200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076056" y="3353383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1882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Těžký průmysl</a:t>
            </a:r>
            <a:endParaRPr lang="cs-CZ" b="1" i="1" u="sng" dirty="0"/>
          </a:p>
          <a:p>
            <a:pPr lvl="1"/>
            <a:r>
              <a:rPr lang="cs-CZ" b="1" i="1" u="sng" dirty="0" smtClean="0"/>
              <a:t>1) hutnictví </a:t>
            </a:r>
            <a:r>
              <a:rPr lang="cs-CZ" dirty="0" smtClean="0"/>
              <a:t>– zpracovává vytěžené rudy</a:t>
            </a:r>
          </a:p>
          <a:p>
            <a:pPr lvl="1"/>
            <a:r>
              <a:rPr lang="cs-CZ" b="1" i="1" u="sng" dirty="0" smtClean="0"/>
              <a:t>2) strojírenství </a:t>
            </a:r>
            <a:r>
              <a:rPr lang="cs-CZ" dirty="0" smtClean="0"/>
              <a:t>– dopravní prostředky, jeřáby, …</a:t>
            </a:r>
          </a:p>
          <a:p>
            <a:pPr lvl="1"/>
            <a:r>
              <a:rPr lang="cs-CZ" b="1" i="1" u="sng" dirty="0" smtClean="0"/>
              <a:t>3) chemický průmysl:  </a:t>
            </a:r>
            <a:r>
              <a:rPr lang="cs-CZ" dirty="0" smtClean="0"/>
              <a:t>PETROCHEMIE  - zpracování ropy</a:t>
            </a:r>
          </a:p>
          <a:p>
            <a:pPr lvl="1"/>
            <a:r>
              <a:rPr lang="cs-CZ" b="1" i="1" u="sng" dirty="0" smtClean="0"/>
              <a:t>4) průmysl stavebních hmot </a:t>
            </a:r>
            <a:r>
              <a:rPr lang="cs-CZ" dirty="0" smtClean="0"/>
              <a:t>– vápenec, písek, cihlářská hlína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019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učebnicí (str. 94 – 95)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996952"/>
            <a:ext cx="7467600" cy="14687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Z jakých kovů je slitina bronzu a mosazi?</a:t>
            </a:r>
          </a:p>
          <a:p>
            <a:r>
              <a:rPr lang="cs-CZ" dirty="0" smtClean="0"/>
              <a:t>V jakém průmyslu má  uplatnění měď?</a:t>
            </a:r>
          </a:p>
          <a:p>
            <a:r>
              <a:rPr lang="cs-CZ" dirty="0" smtClean="0"/>
              <a:t>Proč je uhlí biologické palivo?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442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Výhody a nevýhody jednotlivých elektráren 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0220935"/>
              </p:ext>
            </p:extLst>
          </p:nvPr>
        </p:nvGraphicFramePr>
        <p:xfrm>
          <a:off x="1187624" y="2132856"/>
          <a:ext cx="7560840" cy="3555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2808312"/>
                <a:gridCol w="280831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Typ elektrárny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VÝHODY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NEVÝHODY</a:t>
                      </a:r>
                      <a:endParaRPr lang="cs-CZ" dirty="0"/>
                    </a:p>
                  </a:txBody>
                  <a:tcPr/>
                </a:tc>
              </a:tr>
              <a:tr h="6102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TEPELNÁ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2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JADERNÁ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2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VODNÍ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2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SLUNEČNÁ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2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VĚTRNÁ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84455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en-US" sz="1200" dirty="0"/>
              <a:t>US Navy, Kathleen T. </a:t>
            </a:r>
            <a:r>
              <a:rPr lang="en-US" sz="1200" dirty="0" err="1" smtClean="0"/>
              <a:t>Rhem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25. 3. 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2"/>
              </a:rPr>
              <a:t>http://cs.wikipedia.org/wiki/Soubor:Guantanamo_Bay_windmills.jpg</a:t>
            </a:r>
            <a:endParaRPr lang="cs-CZ" sz="1200" dirty="0"/>
          </a:p>
          <a:p>
            <a:r>
              <a:rPr lang="cs-CZ" sz="1200" dirty="0" err="1">
                <a:hlinkClick r:id="rId3"/>
              </a:rPr>
              <a:t>Chad</a:t>
            </a:r>
            <a:r>
              <a:rPr lang="cs-CZ" sz="1200" dirty="0">
                <a:hlinkClick r:id="rId3"/>
              </a:rPr>
              <a:t> </a:t>
            </a:r>
            <a:r>
              <a:rPr lang="cs-CZ" sz="1200" dirty="0" err="1">
                <a:hlinkClick r:id="rId3"/>
              </a:rPr>
              <a:t>Teer</a:t>
            </a:r>
            <a:r>
              <a:rPr lang="cs-CZ" sz="1200" dirty="0" smtClean="0"/>
              <a:t>, 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25. 3. 2013]. Dostupný na WWW: </a:t>
            </a:r>
            <a:r>
              <a:rPr lang="cs-CZ" sz="1200" dirty="0">
                <a:hlinkClick r:id="rId4"/>
              </a:rPr>
              <a:t>http://cs.wikipedia.org/wiki/Soubor:Gulf_Offshore_Platform.jpg</a:t>
            </a:r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37347085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318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1_Slunovrat</vt:lpstr>
      <vt:lpstr>Snímek 1</vt:lpstr>
      <vt:lpstr>Anotace: </vt:lpstr>
      <vt:lpstr>PŘÍRODNÍ ZDROJE</vt:lpstr>
      <vt:lpstr>Přírodní zdroje</vt:lpstr>
      <vt:lpstr>Přírodní zdroje</vt:lpstr>
      <vt:lpstr>Přírodní zdroje</vt:lpstr>
      <vt:lpstr>Přírodní zdroje</vt:lpstr>
      <vt:lpstr>Práce s učebnicí (str. 94 – 95) </vt:lpstr>
      <vt:lpstr>Výhody a nevýhody jednotlivých elektráren 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zdroje</dc:title>
  <dc:creator>user</dc:creator>
  <cp:lastModifiedBy>Ladka</cp:lastModifiedBy>
  <cp:revision>7</cp:revision>
  <dcterms:created xsi:type="dcterms:W3CDTF">2013-04-29T11:00:10Z</dcterms:created>
  <dcterms:modified xsi:type="dcterms:W3CDTF">2013-06-11T14:00:31Z</dcterms:modified>
</cp:coreProperties>
</file>