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6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5" autoAdjust="0"/>
    <p:restoredTop sz="94660"/>
  </p:normalViewPr>
  <p:slideViewPr>
    <p:cSldViewPr>
      <p:cViewPr>
        <p:scale>
          <a:sx n="75" d="100"/>
          <a:sy n="75" d="100"/>
        </p:scale>
        <p:origin x="-104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VY_32_INOVACE_22_15_20  Druhy dopravy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393858-831A-4249-865D-183FBA78026A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32DCBF7-DA93-4059-8BB8-BC0CAF264D2F}" type="presOf" srcId="{ABD4D77B-BA54-4DFB-A762-4C734220F9AA}" destId="{AAB7E4A6-9D01-402C-9D7A-6D30767F0B58}" srcOrd="0" destOrd="0" presId="urn:microsoft.com/office/officeart/2005/8/layout/target3"/>
    <dgm:cxn modelId="{186F7A8A-D5F8-4F17-8DBF-3BBF4A35CC55}" type="presOf" srcId="{ABD4D77B-BA54-4DFB-A762-4C734220F9AA}" destId="{A6703DA5-6D74-4C8B-9C82-31DC93531BC2}" srcOrd="1" destOrd="0" presId="urn:microsoft.com/office/officeart/2005/8/layout/target3"/>
    <dgm:cxn modelId="{46352A94-9C9A-4982-9AB8-E8E93455F309}" type="presOf" srcId="{FFA013E9-5C5D-404D-8688-08171EA7A387}" destId="{E1DA18CB-4B0A-4D0C-9459-15C4B327891F}" srcOrd="0" destOrd="0" presId="urn:microsoft.com/office/officeart/2005/8/layout/target3"/>
    <dgm:cxn modelId="{2097E976-6B89-4734-AE4A-39EA41A3E581}" type="presOf" srcId="{D9242A4C-F33A-42E2-BFA4-EC80805DCD32}" destId="{7DDB6D97-C311-42E1-B77C-B194BAE75773}" srcOrd="0" destOrd="0" presId="urn:microsoft.com/office/officeart/2005/8/layout/target3"/>
    <dgm:cxn modelId="{D2B3E2CD-7BA8-41C9-B569-3B432EC9215F}" type="presOf" srcId="{DAAD5A11-3EBC-47AE-AB1C-4F1B938732A7}" destId="{2D933DCE-BBEA-46A5-98BC-CA41A7DBB761}" srcOrd="0" destOrd="0" presId="urn:microsoft.com/office/officeart/2005/8/layout/target3"/>
    <dgm:cxn modelId="{995AA398-C8EC-492F-AD29-C67A19D4D7C5}" type="presOf" srcId="{A4836DAF-3E6B-4198-A089-B3C0D0384F2B}" destId="{4F0AD45D-7E6A-4C4A-90DF-90E27C4B175D}" srcOrd="0" destOrd="0" presId="urn:microsoft.com/office/officeart/2005/8/layout/target3"/>
    <dgm:cxn modelId="{740DAF2D-3A18-493B-B453-7A9B7E1C5487}" type="presOf" srcId="{FFA013E9-5C5D-404D-8688-08171EA7A387}" destId="{359A210A-E8C9-4FD6-9BC7-434F4455A6B5}" srcOrd="1" destOrd="0" presId="urn:microsoft.com/office/officeart/2005/8/layout/target3"/>
    <dgm:cxn modelId="{4FB7ED9C-AC06-488F-9859-4D451E9BDA0A}" type="presOf" srcId="{A4836DAF-3E6B-4198-A089-B3C0D0384F2B}" destId="{36B74B1E-3C18-4C06-BA03-CB2EB266F8FF}" srcOrd="1" destOrd="0" presId="urn:microsoft.com/office/officeart/2005/8/layout/target3"/>
    <dgm:cxn modelId="{02A6BC35-21D7-4A32-A1C2-5372A65C63DE}" type="presOf" srcId="{1D895EAB-76A7-41C6-9C6C-7D303AD4C23C}" destId="{347D85BD-7382-4413-9298-D06CC996458A}" srcOrd="0" destOrd="0" presId="urn:microsoft.com/office/officeart/2005/8/layout/target3"/>
    <dgm:cxn modelId="{B7752716-A46C-4648-8C37-539915F94BF8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BFF07BC-A6B3-4B2F-A27A-D534E4C12573}" type="presParOf" srcId="{2D933DCE-BBEA-46A5-98BC-CA41A7DBB761}" destId="{D3A73299-62A4-4767-8E25-C16133A0B902}" srcOrd="0" destOrd="0" presId="urn:microsoft.com/office/officeart/2005/8/layout/target3"/>
    <dgm:cxn modelId="{CAF1FFEC-4CAA-46A0-8C68-867D0A230E48}" type="presParOf" srcId="{2D933DCE-BBEA-46A5-98BC-CA41A7DBB761}" destId="{EE30B2AF-DDC9-42DB-9092-5595C6257A57}" srcOrd="1" destOrd="0" presId="urn:microsoft.com/office/officeart/2005/8/layout/target3"/>
    <dgm:cxn modelId="{B1C30DA6-F242-4183-A902-E83EB852A932}" type="presParOf" srcId="{2D933DCE-BBEA-46A5-98BC-CA41A7DBB761}" destId="{E1DA18CB-4B0A-4D0C-9459-15C4B327891F}" srcOrd="2" destOrd="0" presId="urn:microsoft.com/office/officeart/2005/8/layout/target3"/>
    <dgm:cxn modelId="{ACC242BD-9CD9-4B6B-B681-9D62FF0DD554}" type="presParOf" srcId="{2D933DCE-BBEA-46A5-98BC-CA41A7DBB761}" destId="{29996EEB-8589-4AED-9C98-E2204A026234}" srcOrd="3" destOrd="0" presId="urn:microsoft.com/office/officeart/2005/8/layout/target3"/>
    <dgm:cxn modelId="{95687ED6-B557-4314-8F49-7FB8FEF96ABD}" type="presParOf" srcId="{2D933DCE-BBEA-46A5-98BC-CA41A7DBB761}" destId="{056AE7B2-579D-40D1-A57C-4E33BFED76BE}" srcOrd="4" destOrd="0" presId="urn:microsoft.com/office/officeart/2005/8/layout/target3"/>
    <dgm:cxn modelId="{41B3E6B7-3238-4BB2-968B-FF378372EEA6}" type="presParOf" srcId="{2D933DCE-BBEA-46A5-98BC-CA41A7DBB761}" destId="{4F0AD45D-7E6A-4C4A-90DF-90E27C4B175D}" srcOrd="5" destOrd="0" presId="urn:microsoft.com/office/officeart/2005/8/layout/target3"/>
    <dgm:cxn modelId="{8D141FBF-1456-4B31-A979-2D4A838F59B2}" type="presParOf" srcId="{2D933DCE-BBEA-46A5-98BC-CA41A7DBB761}" destId="{1804A346-BBD3-438B-AE0F-7BEBB1E2AF96}" srcOrd="6" destOrd="0" presId="urn:microsoft.com/office/officeart/2005/8/layout/target3"/>
    <dgm:cxn modelId="{3B6A45C1-3618-42E5-AE4E-A8C00C58E2AF}" type="presParOf" srcId="{2D933DCE-BBEA-46A5-98BC-CA41A7DBB761}" destId="{60CB9877-708D-4C64-AA73-CFD3F3076BC2}" srcOrd="7" destOrd="0" presId="urn:microsoft.com/office/officeart/2005/8/layout/target3"/>
    <dgm:cxn modelId="{6881A3FA-60BE-4EB1-A228-819CD99D8AB3}" type="presParOf" srcId="{2D933DCE-BBEA-46A5-98BC-CA41A7DBB761}" destId="{347D85BD-7382-4413-9298-D06CC996458A}" srcOrd="8" destOrd="0" presId="urn:microsoft.com/office/officeart/2005/8/layout/target3"/>
    <dgm:cxn modelId="{4B476F1C-CD48-42EC-A6EE-4B038B846090}" type="presParOf" srcId="{2D933DCE-BBEA-46A5-98BC-CA41A7DBB761}" destId="{C4DD5B9C-4D9E-449D-A063-107A759DF3D1}" srcOrd="9" destOrd="0" presId="urn:microsoft.com/office/officeart/2005/8/layout/target3"/>
    <dgm:cxn modelId="{1E16A8B0-17C1-4AD5-B639-8D0060ACB9C7}" type="presParOf" srcId="{2D933DCE-BBEA-46A5-98BC-CA41A7DBB761}" destId="{CD515E15-5457-47F2-8109-A2A59D66C930}" srcOrd="10" destOrd="0" presId="urn:microsoft.com/office/officeart/2005/8/layout/target3"/>
    <dgm:cxn modelId="{E27B2228-1A48-412D-905C-343E212B2A69}" type="presParOf" srcId="{2D933DCE-BBEA-46A5-98BC-CA41A7DBB761}" destId="{7DDB6D97-C311-42E1-B77C-B194BAE75773}" srcOrd="11" destOrd="0" presId="urn:microsoft.com/office/officeart/2005/8/layout/target3"/>
    <dgm:cxn modelId="{6669E24E-C1B8-432E-84E6-C1D9BC06EA2F}" type="presParOf" srcId="{2D933DCE-BBEA-46A5-98BC-CA41A7DBB761}" destId="{DE2B4424-17B1-4404-A13F-04051C43B79D}" srcOrd="12" destOrd="0" presId="urn:microsoft.com/office/officeart/2005/8/layout/target3"/>
    <dgm:cxn modelId="{C32A9625-08BD-4847-8EB1-4B0121EE43E6}" type="presParOf" srcId="{2D933DCE-BBEA-46A5-98BC-CA41A7DBB761}" destId="{555607BD-8A1D-4EBB-825A-8C74A1FB0FFC}" srcOrd="13" destOrd="0" presId="urn:microsoft.com/office/officeart/2005/8/layout/target3"/>
    <dgm:cxn modelId="{F1CAB35C-CEEE-44E9-96E2-E74A56BFC5F1}" type="presParOf" srcId="{2D933DCE-BBEA-46A5-98BC-CA41A7DBB761}" destId="{AAB7E4A6-9D01-402C-9D7A-6D30767F0B58}" srcOrd="14" destOrd="0" presId="urn:microsoft.com/office/officeart/2005/8/layout/target3"/>
    <dgm:cxn modelId="{2EDDF92B-8905-49ED-97C0-E5005A41ADF5}" type="presParOf" srcId="{2D933DCE-BBEA-46A5-98BC-CA41A7DBB761}" destId="{359A210A-E8C9-4FD6-9BC7-434F4455A6B5}" srcOrd="15" destOrd="0" presId="urn:microsoft.com/office/officeart/2005/8/layout/target3"/>
    <dgm:cxn modelId="{156F7123-0D95-4F68-8A8E-0F1BC49ABAA1}" type="presParOf" srcId="{2D933DCE-BBEA-46A5-98BC-CA41A7DBB761}" destId="{36B74B1E-3C18-4C06-BA03-CB2EB266F8FF}" srcOrd="16" destOrd="0" presId="urn:microsoft.com/office/officeart/2005/8/layout/target3"/>
    <dgm:cxn modelId="{7343ACAE-D786-477B-B4D8-A89BF74238F4}" type="presParOf" srcId="{2D933DCE-BBEA-46A5-98BC-CA41A7DBB761}" destId="{94413E88-B296-45A5-9057-6B5765B63A8F}" srcOrd="17" destOrd="0" presId="urn:microsoft.com/office/officeart/2005/8/layout/target3"/>
    <dgm:cxn modelId="{C47F0988-F2F2-4309-B306-AD8FDB6DE45B}" type="presParOf" srcId="{2D933DCE-BBEA-46A5-98BC-CA41A7DBB761}" destId="{5A434D34-FA65-40B0-A4CE-3A1E2B14A215}" srcOrd="18" destOrd="0" presId="urn:microsoft.com/office/officeart/2005/8/layout/target3"/>
    <dgm:cxn modelId="{05CBAC66-3654-4B60-93AA-525C4E50777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VY_32_INOVACE_22_15_20  Druhy dopravy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53785-743C-4753-9BA3-5F45EFC486B2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47F141-71F4-4E61-BBF6-0A2B4EC21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250E4D-7A8B-4302-A0AB-626033039F63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C207C3-C991-4500-ABD2-E0C257C15A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8/KielCanalNorthSeaLocks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3/36/Jal.747.newcolours.arp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3/Ring_3_and_E6_Oslo_Quevaal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c/cc/Hrdly_CZ_railway_station_view_from_bridge_towards_NW_020.jpg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3/Ring_3_and_E6_Oslo_Quevaa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d/d6/TA_DH_208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c/Hrdly_CZ_railway_station_view_from_bridge_towards_NW_02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8/84/TGV-PSE_Grenoble_station_october_2006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8/KielCanalNorthSeaLock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6/Jal.747.newcolours.arp.750pix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_DH_208.jpg" TargetMode="External"/><Relationship Id="rId3" Type="http://schemas.openxmlformats.org/officeDocument/2006/relationships/hyperlink" Target="http://cs.wikipedia.org/wiki/Soubor:Kenyan_man_2.jpg" TargetMode="External"/><Relationship Id="rId7" Type="http://schemas.openxmlformats.org/officeDocument/2006/relationships/hyperlink" Target="http://cs.wikipedia.org/wiki/Soubor:KielCanalNorthSeaLocks.jpg" TargetMode="External"/><Relationship Id="rId2" Type="http://schemas.openxmlformats.org/officeDocument/2006/relationships/hyperlink" Target="http://cs.wikipedia.org/wiki/Soubor:Jal.747.newcolours.arp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User:_Leonard_G." TargetMode="External"/><Relationship Id="rId5" Type="http://schemas.openxmlformats.org/officeDocument/2006/relationships/hyperlink" Target="http://cs.wikipedia.org/wiki/Soubor:Ring_3_and_E6_Oslo_Quevaal.jpg" TargetMode="External"/><Relationship Id="rId4" Type="http://schemas.openxmlformats.org/officeDocument/2006/relationships/hyperlink" Target="http://commons.wikimedia.org/wiki/User:Quevaal" TargetMode="External"/><Relationship Id="rId9" Type="http://schemas.openxmlformats.org/officeDocument/2006/relationships/hyperlink" Target="http://cs.wikipedia.org/wiki/Soubor:TGV-PSE_Grenoble_station_october_20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Druhy dopravy</a:t>
            </a:r>
          </a:p>
          <a:p>
            <a:r>
              <a:rPr lang="cs-CZ" dirty="0" smtClean="0"/>
              <a:t>Slide 3 – 7 – teorie k tématu</a:t>
            </a:r>
          </a:p>
          <a:p>
            <a:r>
              <a:rPr lang="cs-CZ" dirty="0" smtClean="0"/>
              <a:t>Slide 8 – PC učebna, samostatná práce žáka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04664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Podle dopravních cest rozlišujeme druhy dopravy</a:t>
            </a:r>
            <a:endParaRPr lang="cs-CZ" b="1" dirty="0"/>
          </a:p>
        </p:txBody>
      </p:sp>
      <p:pic>
        <p:nvPicPr>
          <p:cNvPr id="1026" name="Picture 2" descr="Soubor:Jal.747.newcolours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3096344" cy="199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Hrdly CZ railway station view from bridge towards NW 02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75866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Ring 3 and E6 Oslo Quevaa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3096344" cy="206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KielCanalNorthSeaLock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26132"/>
            <a:ext cx="3731568" cy="163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428044"/>
            <a:ext cx="32403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61221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496944" cy="4873752"/>
          </a:xfrm>
        </p:spPr>
        <p:txBody>
          <a:bodyPr/>
          <a:lstStyle/>
          <a:p>
            <a:r>
              <a:rPr lang="cs-CZ" b="1" i="1" u="sng" dirty="0" smtClean="0"/>
              <a:t>1) SILNIČNÍ </a:t>
            </a:r>
          </a:p>
          <a:p>
            <a:pPr>
              <a:buFontTx/>
              <a:buChar char="-"/>
            </a:pPr>
            <a:r>
              <a:rPr lang="cs-CZ" dirty="0" smtClean="0"/>
              <a:t>Nejstarší, nejrozšířenější</a:t>
            </a:r>
          </a:p>
          <a:p>
            <a:pPr>
              <a:buFontTx/>
              <a:buChar char="-"/>
            </a:pPr>
            <a:r>
              <a:rPr lang="cs-CZ" dirty="0" smtClean="0"/>
              <a:t>Doprava na kratší vzdálenosti</a:t>
            </a:r>
          </a:p>
          <a:p>
            <a:pPr>
              <a:buFontTx/>
              <a:buChar char="-"/>
            </a:pPr>
            <a:r>
              <a:rPr lang="cs-CZ" dirty="0" smtClean="0"/>
              <a:t>Dálnice napříč světadílem – TRANSKONTINENTÁLNÍ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Picture 6" descr="Soubor:Ring 3 and E6 Oslo Queva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399894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TA DH 20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502598"/>
            <a:ext cx="3996555" cy="266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6165304"/>
            <a:ext cx="25202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419439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dopravy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2) ŽELEZNIČNÍ</a:t>
            </a:r>
          </a:p>
          <a:p>
            <a:pPr>
              <a:buFontTx/>
              <a:buChar char="-"/>
            </a:pPr>
            <a:r>
              <a:rPr lang="cs-CZ" dirty="0" smtClean="0"/>
              <a:t>Základ průmyslového rozvoje – přeprava na delší vzdálenosti</a:t>
            </a:r>
          </a:p>
          <a:p>
            <a:pPr>
              <a:buFontTx/>
              <a:buChar char="-"/>
            </a:pPr>
            <a:r>
              <a:rPr lang="cs-CZ" dirty="0" smtClean="0"/>
              <a:t>Země EU, Japonsko, USA – vysokorychlostní železnice (</a:t>
            </a:r>
            <a:r>
              <a:rPr lang="cs-CZ" dirty="0" err="1" smtClean="0"/>
              <a:t>Hikari</a:t>
            </a:r>
            <a:r>
              <a:rPr lang="cs-CZ" dirty="0" smtClean="0"/>
              <a:t> – japonský rychlovlak – 300 km/h)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Picture 4" descr="Soubor:Hrdly CZ railway station view from bridge towards NW 0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05064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TGV-PSE Grenoble station october 2006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98676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6057292"/>
            <a:ext cx="352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obrázků: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569923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3) VODNÍ </a:t>
            </a:r>
          </a:p>
          <a:p>
            <a:pPr>
              <a:buFontTx/>
              <a:buChar char="-"/>
            </a:pPr>
            <a:r>
              <a:rPr lang="cs-CZ" dirty="0" smtClean="0"/>
              <a:t>Velké množství nákladů na velké vzdálenosti (nerostné suroviny)</a:t>
            </a:r>
          </a:p>
          <a:p>
            <a:pPr>
              <a:buFontTx/>
              <a:buChar char="-"/>
            </a:pPr>
            <a:r>
              <a:rPr lang="cs-CZ" dirty="0" smtClean="0"/>
              <a:t>Tanker – loď přepravující ropu a zkapalněné plyny</a:t>
            </a:r>
          </a:p>
          <a:p>
            <a:pPr>
              <a:buFontTx/>
              <a:buChar char="-"/>
            </a:pPr>
            <a:r>
              <a:rPr lang="cs-CZ" dirty="0" smtClean="0"/>
              <a:t>Rekreační plavby </a:t>
            </a:r>
          </a:p>
        </p:txBody>
      </p:sp>
      <p:pic>
        <p:nvPicPr>
          <p:cNvPr id="4" name="Picture 8" descr="Soubor:KielCanalNorthSeaLock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21088"/>
            <a:ext cx="526687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6525344"/>
            <a:ext cx="31683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927394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4) LETECKÁ </a:t>
            </a:r>
          </a:p>
          <a:p>
            <a:pPr>
              <a:buFontTx/>
              <a:buChar char="-"/>
            </a:pPr>
            <a:r>
              <a:rPr lang="cs-CZ" dirty="0" smtClean="0"/>
              <a:t>Přeprava osob na velké vzdálenosti</a:t>
            </a:r>
          </a:p>
          <a:p>
            <a:pPr>
              <a:buFontTx/>
              <a:buChar char="-"/>
            </a:pPr>
            <a:r>
              <a:rPr lang="cs-CZ" dirty="0" err="1" smtClean="0"/>
              <a:t>Boeing</a:t>
            </a:r>
            <a:r>
              <a:rPr lang="cs-CZ" dirty="0" smtClean="0"/>
              <a:t> (USA), Airbus (EU)</a:t>
            </a:r>
            <a:endParaRPr lang="cs-CZ" dirty="0"/>
          </a:p>
        </p:txBody>
      </p:sp>
      <p:pic>
        <p:nvPicPr>
          <p:cNvPr id="4" name="Picture 2" descr="Soubor:Jal.747.newcolours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55072"/>
            <a:ext cx="4447984" cy="286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6021287"/>
            <a:ext cx="44479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721804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na PC – PC učebna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548880"/>
          </a:xfrm>
        </p:spPr>
        <p:txBody>
          <a:bodyPr/>
          <a:lstStyle/>
          <a:p>
            <a:r>
              <a:rPr lang="cs-CZ" dirty="0" smtClean="0"/>
              <a:t>1) Vypište pět největších letišť světa i s počtem odbavených pasažérů</a:t>
            </a:r>
          </a:p>
          <a:p>
            <a:r>
              <a:rPr lang="cs-CZ" dirty="0" smtClean="0"/>
              <a:t>2) Vypište pět největších přístavů světa ( i se státem)</a:t>
            </a:r>
          </a:p>
          <a:p>
            <a:r>
              <a:rPr lang="cs-CZ" dirty="0" smtClean="0"/>
              <a:t>3) Vysvětli, co je </a:t>
            </a:r>
            <a:r>
              <a:rPr lang="cs-CZ" dirty="0"/>
              <a:t>T</a:t>
            </a:r>
            <a:r>
              <a:rPr lang="cs-CZ" dirty="0" smtClean="0"/>
              <a:t>ransibiřská magistrála (přes jaký stát/státy vede)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46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smtClean="0"/>
              <a:t>Dokopil</a:t>
            </a:r>
            <a:r>
              <a:rPr lang="cs-CZ" dirty="0" smtClean="0"/>
              <a:t> </a:t>
            </a:r>
            <a:r>
              <a:rPr lang="cs-CZ" dirty="0"/>
              <a:t>J., Kopp J., Matušková A., Mentlík P, ZEMĚPIS 6 učebnice pro základní školy a víceletá </a:t>
            </a:r>
            <a:r>
              <a:rPr lang="cs-CZ" dirty="0" smtClean="0"/>
              <a:t>gymnázia,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15. 5. 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http://cs.wikipedia.org/wiki/Soubor:Jal.747.newcolours.arp.750pix.jpg</a:t>
            </a:r>
            <a:endParaRPr lang="cs-CZ" sz="1200" dirty="0" smtClean="0"/>
          </a:p>
          <a:p>
            <a:r>
              <a:rPr lang="cs-CZ" sz="1200" dirty="0" smtClean="0"/>
              <a:t>AUTOR NEUVEDEN,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15. 5. 2013]. Dostupný na WWW: </a:t>
            </a:r>
            <a:r>
              <a:rPr lang="cs-CZ" sz="1200" dirty="0" smtClean="0">
                <a:hlinkClick r:id="rId3"/>
              </a:rPr>
              <a:t>http://cs.wikipedia.org/wiki/Soubor:Kenyan_man_2.jpg</a:t>
            </a:r>
            <a:endParaRPr lang="cs-CZ" sz="1200" dirty="0" smtClean="0"/>
          </a:p>
          <a:p>
            <a:r>
              <a:rPr lang="cs-CZ" sz="1200" u="sng" dirty="0" err="1" smtClean="0">
                <a:hlinkClick r:id="rId4" tooltip="User:Quevaal"/>
              </a:rPr>
              <a:t>Quevaal</a:t>
            </a:r>
            <a:r>
              <a:rPr lang="cs-CZ" sz="1200" dirty="0" smtClean="0"/>
              <a:t>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15. 5. 2013]. Dostupný na WWW: </a:t>
            </a:r>
            <a:r>
              <a:rPr lang="cs-CZ" sz="1200" dirty="0" smtClean="0">
                <a:hlinkClick r:id="rId5"/>
              </a:rPr>
              <a:t>http://cs.wikipedia.org/wiki/Soubor:Ring_3_and_E6_Oslo_Quevaal.jpg</a:t>
            </a:r>
            <a:endParaRPr lang="cs-CZ" sz="1200" dirty="0" smtClean="0"/>
          </a:p>
          <a:p>
            <a:r>
              <a:rPr lang="cs-CZ" sz="1200" dirty="0" smtClean="0">
                <a:hlinkClick r:id="rId6" tooltip="en:User: Leonard G."/>
              </a:rPr>
              <a:t>Leonard G.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15. 5. 2013]. Dostupný na WWW: </a:t>
            </a:r>
            <a:r>
              <a:rPr lang="cs-CZ" sz="1200" dirty="0" smtClean="0">
                <a:hlinkClick r:id="rId7"/>
              </a:rPr>
              <a:t>http://cs.wikipedia.org/wiki/Soubor:KielCanalNorthSeaLocks.jpg</a:t>
            </a:r>
            <a:endParaRPr lang="cs-CZ" sz="1200" dirty="0" smtClean="0"/>
          </a:p>
          <a:p>
            <a:r>
              <a:rPr lang="cs-CZ" sz="1200" dirty="0" smtClean="0"/>
              <a:t>AUTOR NEUVEDEN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15. 5. 2013]. Dostupný na WWW:  </a:t>
            </a:r>
            <a:r>
              <a:rPr lang="cs-CZ" sz="1200" dirty="0" smtClean="0">
                <a:hlinkClick r:id="rId8"/>
              </a:rPr>
              <a:t>http://cs.wikipedia.org/wiki/Soubor:TA_DH_208.jpg</a:t>
            </a:r>
            <a:endParaRPr lang="cs-CZ" sz="1200" dirty="0" smtClean="0"/>
          </a:p>
          <a:p>
            <a:r>
              <a:rPr lang="cs-CZ" sz="1200" dirty="0" err="1" smtClean="0"/>
              <a:t>Bras</a:t>
            </a:r>
            <a:r>
              <a:rPr lang="cs-CZ" sz="1200" dirty="0" smtClean="0"/>
              <a:t> Cyril,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15. 5. 2013]. Dostupný na WWW: </a:t>
            </a:r>
            <a:r>
              <a:rPr lang="cs-CZ" sz="1200" dirty="0" smtClean="0">
                <a:hlinkClick r:id="rId9"/>
              </a:rPr>
              <a:t>http://cs.wikipedia.org/wiki/Soubor:TGV-PSE_Grenoble_station_october_2006.JPG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419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Anotace:</vt:lpstr>
      <vt:lpstr>Druhy dopravy</vt:lpstr>
      <vt:lpstr>Druhy dopravy</vt:lpstr>
      <vt:lpstr>Druhy dopravy</vt:lpstr>
      <vt:lpstr>Druhy dopravy</vt:lpstr>
      <vt:lpstr>Druhy dopravy</vt:lpstr>
      <vt:lpstr>Práce na PC – PC učebna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dopravy</dc:title>
  <dc:creator>user</dc:creator>
  <cp:lastModifiedBy>Dum</cp:lastModifiedBy>
  <cp:revision>8</cp:revision>
  <dcterms:created xsi:type="dcterms:W3CDTF">2013-05-21T08:18:11Z</dcterms:created>
  <dcterms:modified xsi:type="dcterms:W3CDTF">2013-06-12T10:46:26Z</dcterms:modified>
</cp:coreProperties>
</file>