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E46C5C2-B2EA-41AB-9ABF-54285679F19E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CA83FAB-F52D-4D01-9607-DC96F47BA60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636791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2. </a:t>
                      </a:r>
                      <a:r>
                        <a:rPr lang="cs-CZ" baseline="0" smtClean="0"/>
                        <a:t>STUPEŇ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81339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a 8. třídy.</a:t>
            </a:r>
          </a:p>
          <a:p>
            <a:r>
              <a:rPr lang="cs-CZ" dirty="0" smtClean="0"/>
              <a:t>Zaměřuje se na vedlejší věty podmětné, předmětné          a přísudkové.</a:t>
            </a:r>
          </a:p>
          <a:p>
            <a:r>
              <a:rPr lang="cs-CZ" dirty="0" smtClean="0"/>
              <a:t>Podává přehled spojovacích výrazů vedlejších vět.</a:t>
            </a:r>
          </a:p>
          <a:p>
            <a:r>
              <a:rPr lang="cs-CZ" dirty="0" smtClean="0"/>
              <a:t>Zdokonaluje schopnost rozlišit druhy vedlejších vět.</a:t>
            </a:r>
          </a:p>
          <a:p>
            <a:r>
              <a:rPr lang="cs-CZ" dirty="0" smtClean="0"/>
              <a:t>Slouží k praktickému procvičování </a:t>
            </a:r>
            <a:r>
              <a:rPr lang="cs-CZ" dirty="0"/>
              <a:t>p</a:t>
            </a:r>
            <a:r>
              <a:rPr lang="cs-CZ" dirty="0" smtClean="0"/>
              <a:t>ráce s větným celkem.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6287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podmětná    a předmětná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Vedlejší věta podmětná</a:t>
            </a:r>
          </a:p>
          <a:p>
            <a:r>
              <a:rPr lang="cs-CZ" dirty="0" smtClean="0"/>
              <a:t>Vyjadřuje podmět věty řídící.</a:t>
            </a:r>
          </a:p>
          <a:p>
            <a:r>
              <a:rPr lang="cs-CZ" dirty="0" smtClean="0"/>
              <a:t>Ptáme se na ni otázkou 1.pádu</a:t>
            </a:r>
          </a:p>
          <a:p>
            <a:r>
              <a:rPr lang="cs-CZ" dirty="0" smtClean="0"/>
              <a:t>Spojovací výrazy: vztažná zájmena – </a:t>
            </a:r>
            <a:r>
              <a:rPr lang="cs-CZ" dirty="0" smtClean="0">
                <a:solidFill>
                  <a:srgbClr val="FF0000"/>
                </a:solidFill>
              </a:rPr>
              <a:t>kdo, co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vztažná příslovce – </a:t>
            </a:r>
            <a:r>
              <a:rPr lang="cs-CZ" dirty="0" smtClean="0">
                <a:solidFill>
                  <a:srgbClr val="FF0000"/>
                </a:solidFill>
              </a:rPr>
              <a:t>kde, kdy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spojky – </a:t>
            </a:r>
            <a:r>
              <a:rPr lang="cs-CZ" dirty="0" smtClean="0">
                <a:solidFill>
                  <a:srgbClr val="FF0000"/>
                </a:solidFill>
              </a:rPr>
              <a:t>že, aby, kdyby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</a:rPr>
              <a:t>Vedlejší věta předmětná</a:t>
            </a:r>
          </a:p>
          <a:p>
            <a:r>
              <a:rPr lang="cs-CZ" dirty="0" smtClean="0"/>
              <a:t>Vyjadřuje předmět věty řídící.</a:t>
            </a:r>
          </a:p>
          <a:p>
            <a:r>
              <a:rPr lang="cs-CZ" dirty="0" smtClean="0"/>
              <a:t>Ptáme se na ni pádovými otázkami kromě 1. a 5. pádu.</a:t>
            </a:r>
          </a:p>
          <a:p>
            <a:r>
              <a:rPr lang="cs-CZ" dirty="0" smtClean="0"/>
              <a:t>Spojovací výrazy: vztažná zájmena – </a:t>
            </a:r>
            <a:r>
              <a:rPr lang="cs-CZ" dirty="0" smtClean="0">
                <a:solidFill>
                  <a:srgbClr val="FF0000"/>
                </a:solidFill>
              </a:rPr>
              <a:t>kdo, co, který, jaký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vztažná příslovce – </a:t>
            </a:r>
            <a:r>
              <a:rPr lang="cs-CZ" dirty="0" smtClean="0">
                <a:solidFill>
                  <a:srgbClr val="FF0000"/>
                </a:solidFill>
              </a:rPr>
              <a:t>kde, kam, odkud,..</a:t>
            </a:r>
          </a:p>
          <a:p>
            <a:pPr marL="0" indent="0">
              <a:buNone/>
            </a:pPr>
            <a:r>
              <a:rPr lang="cs-CZ" dirty="0" smtClean="0"/>
              <a:t>                                   spojky – </a:t>
            </a:r>
            <a:r>
              <a:rPr lang="cs-CZ" dirty="0" smtClean="0">
                <a:solidFill>
                  <a:srgbClr val="FF0000"/>
                </a:solidFill>
              </a:rPr>
              <a:t>že, aby, když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2235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Vyjádřete podrobněji.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1. Nahraďte podmět vedlejší větou podmětnou.</a:t>
            </a:r>
          </a:p>
          <a:p>
            <a:r>
              <a:rPr lang="cs-CZ" dirty="0" smtClean="0"/>
              <a:t>Mrštnost štiky je pozoruhodná.</a:t>
            </a:r>
          </a:p>
          <a:p>
            <a:r>
              <a:rPr lang="cs-CZ" dirty="0" smtClean="0"/>
              <a:t>Trpělivost se ti určitě vyplatí.</a:t>
            </a:r>
          </a:p>
          <a:p>
            <a:r>
              <a:rPr lang="cs-CZ" dirty="0" smtClean="0"/>
              <a:t>Bylo nemožné dostat se zpátky přes rozvodněnou řeku.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2. Nahraďte předmět vedlejší větou předmětnou.</a:t>
            </a:r>
          </a:p>
          <a:p>
            <a:r>
              <a:rPr lang="cs-CZ" dirty="0" smtClean="0"/>
              <a:t>Její zdravotní stav si vyžádal změnu prostředí.</a:t>
            </a:r>
          </a:p>
          <a:p>
            <a:r>
              <a:rPr lang="cs-CZ" dirty="0" smtClean="0"/>
              <a:t>Sledujte barevné proměny roztoku v kádince.</a:t>
            </a:r>
          </a:p>
          <a:p>
            <a:r>
              <a:rPr lang="cs-CZ" dirty="0" smtClean="0"/>
              <a:t>Rozhodli jsme se odcestovat již zítra.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7665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04664"/>
            <a:ext cx="7550224" cy="41673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>
                <a:solidFill>
                  <a:srgbClr val="FF0000"/>
                </a:solidFill>
              </a:rPr>
              <a:t>Nahraďte podmět vedlejší větou podmětnou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Je pozoruhodné, </a:t>
            </a:r>
            <a:r>
              <a:rPr lang="cs-CZ" dirty="0" smtClean="0">
                <a:solidFill>
                  <a:srgbClr val="FF0000"/>
                </a:solidFill>
              </a:rPr>
              <a:t>jak </a:t>
            </a:r>
            <a:r>
              <a:rPr lang="cs-CZ" dirty="0" smtClean="0">
                <a:solidFill>
                  <a:srgbClr val="00B050"/>
                </a:solidFill>
              </a:rPr>
              <a:t>je štika mrštná.</a:t>
            </a:r>
          </a:p>
          <a:p>
            <a:pPr marL="0" indent="0">
              <a:buNone/>
            </a:pPr>
            <a:r>
              <a:rPr lang="cs-CZ" dirty="0" smtClean="0"/>
              <a:t>    Určitě se vyplatí, </a:t>
            </a:r>
            <a:r>
              <a:rPr lang="cs-CZ" dirty="0" smtClean="0">
                <a:solidFill>
                  <a:srgbClr val="FF0000"/>
                </a:solidFill>
              </a:rPr>
              <a:t>abys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byl trpělivý.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Bylo nemožné, </a:t>
            </a:r>
            <a:r>
              <a:rPr lang="cs-CZ" dirty="0" smtClean="0">
                <a:solidFill>
                  <a:srgbClr val="FF0000"/>
                </a:solidFill>
              </a:rPr>
              <a:t>abychom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se dostali zpátky přes rozvodněnou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řeku.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>
                <a:solidFill>
                  <a:srgbClr val="FF0000"/>
                </a:solidFill>
              </a:rPr>
              <a:t>. Nahraďte předmět vedlejší větou předmětnou.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Její zdravotní stav si vyžádal, </a:t>
            </a:r>
            <a:r>
              <a:rPr lang="cs-CZ" dirty="0" smtClean="0">
                <a:solidFill>
                  <a:srgbClr val="FF0000"/>
                </a:solidFill>
              </a:rPr>
              <a:t>aby </a:t>
            </a:r>
            <a:r>
              <a:rPr lang="cs-CZ" dirty="0" smtClean="0">
                <a:solidFill>
                  <a:srgbClr val="00B050"/>
                </a:solidFill>
              </a:rPr>
              <a:t>změnila prostředí.</a:t>
            </a:r>
          </a:p>
          <a:p>
            <a:pPr marL="0" indent="0">
              <a:buNone/>
            </a:pPr>
            <a:r>
              <a:rPr lang="cs-CZ" dirty="0" smtClean="0"/>
              <a:t>   Sledujte, </a:t>
            </a:r>
            <a:r>
              <a:rPr lang="cs-CZ" dirty="0" smtClean="0">
                <a:solidFill>
                  <a:srgbClr val="FF0000"/>
                </a:solidFill>
              </a:rPr>
              <a:t>jak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se zbarvuje roztok v kádince.</a:t>
            </a:r>
          </a:p>
          <a:p>
            <a:pPr marL="0" indent="0">
              <a:buNone/>
            </a:pPr>
            <a:r>
              <a:rPr lang="cs-CZ" dirty="0" smtClean="0"/>
              <a:t>   Rozhodli jsme se, </a:t>
            </a:r>
            <a:r>
              <a:rPr lang="cs-CZ" dirty="0" smtClean="0">
                <a:solidFill>
                  <a:srgbClr val="FF0000"/>
                </a:solidFill>
              </a:rPr>
              <a:t>že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odcestujeme již zítra.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087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Vyjádřete stručněji.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1. Nahraďte vedlejší větu podmětnou podmětem.</a:t>
            </a:r>
          </a:p>
          <a:p>
            <a:r>
              <a:rPr lang="cs-CZ" dirty="0" smtClean="0"/>
              <a:t>Dalo mu dost práce, aby rybu vytáhl z vody.</a:t>
            </a:r>
          </a:p>
          <a:p>
            <a:r>
              <a:rPr lang="cs-CZ" dirty="0" smtClean="0"/>
              <a:t>Kdo rozezná štiku od kapra, stane se znalcem ryb.</a:t>
            </a:r>
          </a:p>
          <a:p>
            <a:r>
              <a:rPr lang="cs-CZ" dirty="0" smtClean="0"/>
              <a:t>V příručkách pro rybáře se doporučuje, aby se tento druh chytal na třpytku.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2. Nahraďte vedlejší větu předmětnou  předmětem.</a:t>
            </a:r>
          </a:p>
          <a:p>
            <a:r>
              <a:rPr lang="cs-CZ" dirty="0" smtClean="0"/>
              <a:t>Nakonec se přece jen rozhodl, že řekne všem pravdu.</a:t>
            </a:r>
          </a:p>
          <a:p>
            <a:r>
              <a:rPr lang="cs-CZ" dirty="0" smtClean="0"/>
              <a:t>Lékař tetě doporučil, aby strávila letošní dovolenou v lázních. </a:t>
            </a:r>
          </a:p>
          <a:p>
            <a:r>
              <a:rPr lang="cs-CZ" dirty="0" smtClean="0"/>
              <a:t>Těžko bys spočítal, kolik je na nebi hvězd.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3859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1. Nahraďte vedlejší </a:t>
            </a:r>
            <a:r>
              <a:rPr lang="cs-CZ" dirty="0" smtClean="0">
                <a:solidFill>
                  <a:srgbClr val="FF0000"/>
                </a:solidFill>
              </a:rPr>
              <a:t>větu podmětnou </a:t>
            </a:r>
            <a:r>
              <a:rPr lang="cs-CZ" dirty="0">
                <a:solidFill>
                  <a:srgbClr val="FF0000"/>
                </a:solidFill>
              </a:rPr>
              <a:t>podmětem.</a:t>
            </a:r>
          </a:p>
          <a:p>
            <a:pPr marL="0" indent="0">
              <a:buNone/>
            </a:pPr>
            <a:r>
              <a:rPr lang="cs-CZ" dirty="0" smtClean="0"/>
              <a:t>     Dalo </a:t>
            </a:r>
            <a:r>
              <a:rPr lang="cs-CZ" dirty="0"/>
              <a:t>mu dost </a:t>
            </a:r>
            <a:r>
              <a:rPr lang="cs-CZ" dirty="0" smtClean="0"/>
              <a:t>práce </a:t>
            </a:r>
            <a:r>
              <a:rPr lang="cs-CZ" dirty="0" smtClean="0">
                <a:solidFill>
                  <a:srgbClr val="FF0000"/>
                </a:solidFill>
              </a:rPr>
              <a:t>vytáhnutí</a:t>
            </a:r>
            <a:r>
              <a:rPr lang="cs-CZ" dirty="0" smtClean="0"/>
              <a:t> ryby </a:t>
            </a:r>
            <a:r>
              <a:rPr lang="cs-CZ" dirty="0"/>
              <a:t>z vody.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Znalec </a:t>
            </a:r>
            <a:r>
              <a:rPr lang="cs-CZ" dirty="0" smtClean="0"/>
              <a:t>ryb </a:t>
            </a:r>
            <a:r>
              <a:rPr lang="cs-CZ" dirty="0"/>
              <a:t>rozezná štiku od </a:t>
            </a:r>
            <a:r>
              <a:rPr lang="cs-CZ" dirty="0" smtClean="0"/>
              <a:t>kapra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     V </a:t>
            </a:r>
            <a:r>
              <a:rPr lang="cs-CZ" dirty="0"/>
              <a:t>příručkách pro rybáře se </a:t>
            </a:r>
            <a:r>
              <a:rPr lang="cs-CZ" dirty="0" smtClean="0"/>
              <a:t>doporučuje </a:t>
            </a:r>
            <a:r>
              <a:rPr lang="cs-CZ" dirty="0" smtClean="0">
                <a:solidFill>
                  <a:srgbClr val="FF0000"/>
                </a:solidFill>
              </a:rPr>
              <a:t>chytání</a:t>
            </a:r>
            <a:r>
              <a:rPr lang="cs-CZ" dirty="0" smtClean="0"/>
              <a:t> tohoto druhu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na třpytku.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>
                <a:solidFill>
                  <a:srgbClr val="FF0000"/>
                </a:solidFill>
              </a:rPr>
              <a:t>. Nahraďte vedlejší větu předmětnou  předmětem.</a:t>
            </a:r>
          </a:p>
          <a:p>
            <a:pPr marL="0" indent="0">
              <a:buNone/>
            </a:pPr>
            <a:r>
              <a:rPr lang="cs-CZ" dirty="0" smtClean="0"/>
              <a:t>      Nakonec </a:t>
            </a:r>
            <a:r>
              <a:rPr lang="cs-CZ" dirty="0"/>
              <a:t>se přece jen </a:t>
            </a:r>
            <a:r>
              <a:rPr lang="cs-CZ" dirty="0" smtClean="0"/>
              <a:t>rozhodl </a:t>
            </a:r>
            <a:r>
              <a:rPr lang="cs-CZ" dirty="0" smtClean="0">
                <a:solidFill>
                  <a:srgbClr val="FF0000"/>
                </a:solidFill>
              </a:rPr>
              <a:t>říct</a:t>
            </a:r>
            <a:r>
              <a:rPr lang="cs-CZ" dirty="0" smtClean="0"/>
              <a:t> všem </a:t>
            </a:r>
            <a:r>
              <a:rPr lang="cs-CZ" dirty="0"/>
              <a:t>pravdu.</a:t>
            </a:r>
          </a:p>
          <a:p>
            <a:pPr marL="0" indent="0">
              <a:buNone/>
            </a:pPr>
            <a:r>
              <a:rPr lang="cs-CZ" dirty="0" smtClean="0"/>
              <a:t>      Lékař </a:t>
            </a:r>
            <a:r>
              <a:rPr lang="cs-CZ" dirty="0"/>
              <a:t>tetě </a:t>
            </a:r>
            <a:r>
              <a:rPr lang="cs-CZ" dirty="0" smtClean="0"/>
              <a:t>doporučil </a:t>
            </a:r>
            <a:r>
              <a:rPr lang="cs-CZ" dirty="0" smtClean="0">
                <a:solidFill>
                  <a:srgbClr val="FF0000"/>
                </a:solidFill>
              </a:rPr>
              <a:t>strávit </a:t>
            </a:r>
            <a:r>
              <a:rPr lang="cs-CZ" dirty="0"/>
              <a:t>letošní dovolenou v lázních. </a:t>
            </a:r>
          </a:p>
          <a:p>
            <a:pPr marL="0" indent="0">
              <a:buNone/>
            </a:pPr>
            <a:r>
              <a:rPr lang="cs-CZ" dirty="0" smtClean="0"/>
              <a:t>      Těžko </a:t>
            </a:r>
            <a:r>
              <a:rPr lang="cs-CZ" dirty="0"/>
              <a:t>bys </a:t>
            </a:r>
            <a:r>
              <a:rPr lang="cs-CZ" dirty="0" smtClean="0"/>
              <a:t>spočítal </a:t>
            </a:r>
            <a:r>
              <a:rPr lang="cs-CZ" dirty="0" smtClean="0">
                <a:solidFill>
                  <a:srgbClr val="FF0000"/>
                </a:solidFill>
              </a:rPr>
              <a:t>množství</a:t>
            </a:r>
            <a:r>
              <a:rPr lang="cs-CZ" dirty="0" smtClean="0"/>
              <a:t> hvězd na nebi.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2853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Rozhodni,  zda se jedná o vedlejší větu podmětnou nebo předmětnou.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32656"/>
            <a:ext cx="7543800" cy="4167336"/>
          </a:xfrm>
        </p:spPr>
        <p:txBody>
          <a:bodyPr>
            <a:normAutofit/>
          </a:bodyPr>
          <a:lstStyle/>
          <a:p>
            <a:endParaRPr lang="cs-CZ" sz="2800" dirty="0"/>
          </a:p>
          <a:p>
            <a:r>
              <a:rPr lang="cs-CZ" sz="2800" dirty="0" smtClean="0"/>
              <a:t>Doporučil mu, aby si knihu přečetl.</a:t>
            </a:r>
          </a:p>
          <a:p>
            <a:r>
              <a:rPr lang="cs-CZ" sz="2800" dirty="0" smtClean="0"/>
              <a:t>Stále se ptám, proč jsem ti tenkrát uvěřil.</a:t>
            </a:r>
          </a:p>
          <a:p>
            <a:r>
              <a:rPr lang="cs-CZ" sz="2800" dirty="0" smtClean="0"/>
              <a:t>Kdo si zamiloval svou práci, ten vyhrál půl života.</a:t>
            </a:r>
          </a:p>
          <a:p>
            <a:r>
              <a:rPr lang="cs-CZ" sz="2800" dirty="0" smtClean="0"/>
              <a:t>Konečně jste pochopili, co vám tak dlouho vysvětluji.</a:t>
            </a:r>
          </a:p>
          <a:p>
            <a:r>
              <a:rPr lang="cs-CZ" sz="2800" dirty="0" smtClean="0"/>
              <a:t>Zdá se, že si to rozmyslí.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69091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sz="2800" dirty="0" smtClean="0"/>
          </a:p>
          <a:p>
            <a:r>
              <a:rPr lang="cs-CZ" sz="2800" dirty="0" smtClean="0"/>
              <a:t>Doporučil mu, </a:t>
            </a:r>
            <a:r>
              <a:rPr lang="cs-CZ" sz="2800" dirty="0" smtClean="0">
                <a:solidFill>
                  <a:srgbClr val="FF0000"/>
                </a:solidFill>
              </a:rPr>
              <a:t>aby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si knihu přečetl.  </a:t>
            </a:r>
            <a:r>
              <a:rPr lang="cs-CZ" sz="2800" dirty="0" smtClean="0">
                <a:solidFill>
                  <a:srgbClr val="FF0000"/>
                </a:solidFill>
              </a:rPr>
              <a:t>předmětná 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Stále se ptám, </a:t>
            </a:r>
            <a:r>
              <a:rPr lang="cs-CZ" sz="2800" dirty="0">
                <a:solidFill>
                  <a:srgbClr val="FF0000"/>
                </a:solidFill>
              </a:rPr>
              <a:t>proč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B050"/>
                </a:solidFill>
              </a:rPr>
              <a:t>jsem ti tenkrát uvěřil</a:t>
            </a:r>
            <a:r>
              <a:rPr lang="cs-CZ" sz="2800" dirty="0" smtClean="0">
                <a:solidFill>
                  <a:srgbClr val="00B050"/>
                </a:solidFill>
              </a:rPr>
              <a:t>.  </a:t>
            </a:r>
            <a:r>
              <a:rPr lang="cs-CZ" sz="2800" dirty="0" smtClean="0">
                <a:solidFill>
                  <a:srgbClr val="FF0000"/>
                </a:solidFill>
              </a:rPr>
              <a:t>předmětná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Kdo si zamiloval svou práci, </a:t>
            </a:r>
            <a:r>
              <a:rPr lang="cs-CZ" sz="2800" dirty="0">
                <a:solidFill>
                  <a:srgbClr val="FF0000"/>
                </a:solidFill>
              </a:rPr>
              <a:t>ten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B050"/>
                </a:solidFill>
              </a:rPr>
              <a:t>vyhrál půl života</a:t>
            </a:r>
            <a:r>
              <a:rPr lang="cs-CZ" sz="2800" dirty="0" smtClean="0">
                <a:solidFill>
                  <a:srgbClr val="00B050"/>
                </a:solidFill>
              </a:rPr>
              <a:t>.  </a:t>
            </a:r>
            <a:r>
              <a:rPr lang="cs-CZ" sz="2800" dirty="0" smtClean="0">
                <a:solidFill>
                  <a:srgbClr val="FF0000"/>
                </a:solidFill>
              </a:rPr>
              <a:t>podmětná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Konečně jste pochopili, </a:t>
            </a:r>
            <a:r>
              <a:rPr lang="cs-CZ" sz="2800" dirty="0">
                <a:solidFill>
                  <a:srgbClr val="FF0000"/>
                </a:solidFill>
              </a:rPr>
              <a:t>co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B050"/>
                </a:solidFill>
              </a:rPr>
              <a:t>vám tak dlouho vysvětluji</a:t>
            </a:r>
            <a:r>
              <a:rPr lang="cs-CZ" sz="2800" dirty="0" smtClean="0">
                <a:solidFill>
                  <a:srgbClr val="00B050"/>
                </a:solidFill>
              </a:rPr>
              <a:t>.  </a:t>
            </a:r>
            <a:r>
              <a:rPr lang="cs-CZ" sz="2800" dirty="0" smtClean="0">
                <a:solidFill>
                  <a:srgbClr val="FF0000"/>
                </a:solidFill>
              </a:rPr>
              <a:t>předmětná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Zdá se, </a:t>
            </a:r>
            <a:r>
              <a:rPr lang="cs-CZ" sz="2800" dirty="0">
                <a:solidFill>
                  <a:srgbClr val="FF0000"/>
                </a:solidFill>
              </a:rPr>
              <a:t>že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B050"/>
                </a:solidFill>
              </a:rPr>
              <a:t>si to rozmyslí</a:t>
            </a:r>
            <a:r>
              <a:rPr lang="cs-CZ" sz="2800" dirty="0" smtClean="0">
                <a:solidFill>
                  <a:srgbClr val="00B050"/>
                </a:solidFill>
              </a:rPr>
              <a:t>.  </a:t>
            </a:r>
            <a:r>
              <a:rPr lang="cs-CZ" sz="2800" dirty="0" smtClean="0">
                <a:solidFill>
                  <a:srgbClr val="FF0000"/>
                </a:solidFill>
              </a:rPr>
              <a:t>podmětná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9201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přísudková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Vyjadřuje jmennou část přísudku věty řídící.</a:t>
            </a:r>
          </a:p>
          <a:p>
            <a:r>
              <a:rPr lang="cs-CZ" dirty="0" smtClean="0"/>
              <a:t>Ve větě řídící zůstane sponové sloveso být, stát se…                     </a:t>
            </a:r>
          </a:p>
          <a:p>
            <a:r>
              <a:rPr lang="cs-CZ" dirty="0" smtClean="0"/>
              <a:t>Spojovací výrazy: vztažná zájmena – </a:t>
            </a:r>
            <a:r>
              <a:rPr lang="cs-CZ" dirty="0" smtClean="0">
                <a:solidFill>
                  <a:srgbClr val="FF0000"/>
                </a:solidFill>
              </a:rPr>
              <a:t>kdo, jaký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příslovce – </a:t>
            </a:r>
            <a:r>
              <a:rPr lang="cs-CZ" dirty="0" smtClean="0">
                <a:solidFill>
                  <a:srgbClr val="FF0000"/>
                </a:solidFill>
              </a:rPr>
              <a:t>jak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spojka –</a:t>
            </a:r>
            <a:r>
              <a:rPr lang="cs-CZ" dirty="0" smtClean="0">
                <a:solidFill>
                  <a:srgbClr val="FF0000"/>
                </a:solidFill>
              </a:rPr>
              <a:t> jako </a:t>
            </a:r>
          </a:p>
          <a:p>
            <a:r>
              <a:rPr lang="cs-CZ" dirty="0" smtClean="0"/>
              <a:t>Na vedlejší větu přísudkovou mohou odkazovat zájmena ten, takový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Krajina kolem Berounky </a:t>
            </a:r>
            <a:r>
              <a:rPr lang="cs-CZ" dirty="0" smtClean="0">
                <a:solidFill>
                  <a:srgbClr val="00B050"/>
                </a:solidFill>
              </a:rPr>
              <a:t>byla,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jako by ji vymaloval.</a:t>
            </a:r>
          </a:p>
          <a:p>
            <a:r>
              <a:rPr lang="cs-CZ" dirty="0"/>
              <a:t> </a:t>
            </a:r>
            <a:r>
              <a:rPr lang="cs-CZ" dirty="0" smtClean="0"/>
              <a:t>Jirka </a:t>
            </a:r>
            <a:r>
              <a:rPr lang="cs-CZ" dirty="0" smtClean="0">
                <a:solidFill>
                  <a:srgbClr val="00B050"/>
                </a:solidFill>
              </a:rPr>
              <a:t>není z těch,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kdo by si nechal všechno líbit.          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7157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Jmenné přísudky spoj s vhodnými obrázky. Utvoř souvětí s vedlejší větou přísudkovou.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92696"/>
            <a:ext cx="7543800" cy="3886200"/>
          </a:xfrm>
        </p:spPr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yla vyměněná</a:t>
            </a:r>
          </a:p>
          <a:p>
            <a:r>
              <a:rPr lang="cs-CZ" dirty="0" smtClean="0"/>
              <a:t>byla pocukrovaná</a:t>
            </a:r>
          </a:p>
          <a:p>
            <a:r>
              <a:rPr lang="cs-CZ" dirty="0"/>
              <a:t>b</a:t>
            </a:r>
            <a:r>
              <a:rPr lang="cs-CZ" dirty="0" smtClean="0"/>
              <a:t>yly stříbrné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Documents and Settings\Dominika\Local Settings\Temporary Internet Files\Content.IE5\DDT4DLCQ\MP9004484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251" y="2817527"/>
            <a:ext cx="230425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Dominika\Local Settings\Temporary Internet Files\Content.IE5\XT8ZROF5\MP9004424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0688"/>
            <a:ext cx="212372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Dominika\Local Settings\Temporary Internet Files\Content.IE5\2FC34GOL\MC90043241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110" y="1628800"/>
            <a:ext cx="1707381" cy="255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6381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Byla </a:t>
            </a:r>
            <a:r>
              <a:rPr lang="cs-CZ" dirty="0" smtClean="0"/>
              <a:t>vyměněná</a:t>
            </a:r>
          </a:p>
          <a:p>
            <a:r>
              <a:rPr lang="cs-CZ" dirty="0" smtClean="0"/>
              <a:t>Byla </a:t>
            </a:r>
            <a:r>
              <a:rPr lang="cs-CZ" dirty="0"/>
              <a:t>pocukrovaná</a:t>
            </a:r>
          </a:p>
          <a:p>
            <a:r>
              <a:rPr lang="cs-CZ" dirty="0"/>
              <a:t>Byly stříbrné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Princezna byla, jako by ji vyměnili.</a:t>
            </a:r>
          </a:p>
          <a:p>
            <a:r>
              <a:rPr lang="cs-CZ" dirty="0" smtClean="0"/>
              <a:t>Krajina je, jako by ji kdosi pocukroval.</a:t>
            </a:r>
          </a:p>
          <a:p>
            <a:r>
              <a:rPr lang="cs-CZ" dirty="0" smtClean="0"/>
              <a:t>Babiččiny vlasy byly, jako by je někdo postříbřil.</a:t>
            </a:r>
            <a:endParaRPr lang="cs-CZ" dirty="0"/>
          </a:p>
        </p:txBody>
      </p:sp>
      <p:pic>
        <p:nvPicPr>
          <p:cNvPr id="6" name="Picture 5" descr="C:\Documents and Settings\Dominika\Local Settings\Temporary Internet Files\Content.IE5\XT8ZROF5\MP900442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819" y="620688"/>
            <a:ext cx="229402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Dominika\Local Settings\Temporary Internet Files\Content.IE5\DDT4DLCQ\MP9004484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819" y="2420888"/>
            <a:ext cx="230425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Dominika\Local Settings\Temporary Internet Files\Content.IE5\2FC34GOL\MC90043241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000567"/>
            <a:ext cx="1707381" cy="255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2818328" y="971003"/>
            <a:ext cx="1256620" cy="2403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051540" y="1268760"/>
            <a:ext cx="2305051" cy="19082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617940" y="1557346"/>
            <a:ext cx="273865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649215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20688"/>
            <a:ext cx="7622232" cy="39513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KRAUSOVÁ</a:t>
            </a:r>
            <a:r>
              <a:rPr lang="cs-CZ" dirty="0"/>
              <a:t>, Zdeňka a Renata TERŠOVÁ. Český jazyk pro 7. ročník základní školy a sekundu víceletého gymnázia :. 1. vyd. Plzeň: Fraus, 2004, 136 s. ISBN 80-723-8320-5.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KRAUSOVÁ, Zdeňka a Martina PAŠKOVÁ. Český jazyk 8: učebnice pro základní školy a víceletá gymnázia. 1. vyd. Plzeň: Fraus, 2005</a:t>
            </a:r>
            <a:r>
              <a:rPr lang="cs-CZ"/>
              <a:t>, </a:t>
            </a:r>
            <a:r>
              <a:rPr lang="cs-CZ" smtClean="0"/>
              <a:t>    128 </a:t>
            </a:r>
            <a:r>
              <a:rPr lang="cs-CZ" dirty="0"/>
              <a:t>s. ISBN 80-723-8419-8.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tevřená </a:t>
            </a:r>
            <a:r>
              <a:rPr lang="cs-CZ" dirty="0"/>
              <a:t>galerie MS Office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 zdroje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900" dirty="0" smtClean="0"/>
              <a:t>Autorem materiálu a všech jeho částí, není-li uvedeno jinak, je Mgr. Kateřina Palečková.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22700245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343</TotalTime>
  <Words>779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NewsPrint</vt:lpstr>
      <vt:lpstr>Prezentace aplikace PowerPoint</vt:lpstr>
      <vt:lpstr>Anotace</vt:lpstr>
      <vt:lpstr>Vedlejší věta podmětná    a předmětná</vt:lpstr>
      <vt:lpstr>Vyjádřete podrobněji.</vt:lpstr>
      <vt:lpstr>Řešení</vt:lpstr>
      <vt:lpstr>Vyjádřete stručněji.</vt:lpstr>
      <vt:lpstr>Řešení</vt:lpstr>
      <vt:lpstr>Rozhodni,  zda se jedná o vedlejší větu podmětnou nebo předmětnou.</vt:lpstr>
      <vt:lpstr>Řešení</vt:lpstr>
      <vt:lpstr>Vedlejší věta přísudková</vt:lpstr>
      <vt:lpstr>Jmenné přísudky spoj s vhodnými obrázky. Utvoř souvětí s vedlejší větou přísudkovou.</vt:lpstr>
      <vt:lpstr>Řešení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38</cp:revision>
  <dcterms:created xsi:type="dcterms:W3CDTF">2012-07-21T14:41:31Z</dcterms:created>
  <dcterms:modified xsi:type="dcterms:W3CDTF">2013-05-17T11:00:51Z</dcterms:modified>
</cp:coreProperties>
</file>