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57" r:id="rId3"/>
    <p:sldId id="258" r:id="rId4"/>
    <p:sldId id="272" r:id="rId5"/>
    <p:sldId id="259" r:id="rId6"/>
    <p:sldId id="260" r:id="rId7"/>
    <p:sldId id="261" r:id="rId8"/>
    <p:sldId id="262" r:id="rId9"/>
    <p:sldId id="263" r:id="rId10"/>
    <p:sldId id="264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F8F8479F-2BE3-46A7-87F8-A8C9626F79A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12EBAE0-BF90-46E6-A0E0-935AF4CB71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8479F-2BE3-46A7-87F8-A8C9626F79A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EBAE0-BF90-46E6-A0E0-935AF4CB71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8479F-2BE3-46A7-87F8-A8C9626F79A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EBAE0-BF90-46E6-A0E0-935AF4CB71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8479F-2BE3-46A7-87F8-A8C9626F79A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EBAE0-BF90-46E6-A0E0-935AF4CB71C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8479F-2BE3-46A7-87F8-A8C9626F79A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EBAE0-BF90-46E6-A0E0-935AF4CB71C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8479F-2BE3-46A7-87F8-A8C9626F79A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EBAE0-BF90-46E6-A0E0-935AF4CB71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8479F-2BE3-46A7-87F8-A8C9626F79A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EBAE0-BF90-46E6-A0E0-935AF4CB71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F8F8479F-2BE3-46A7-87F8-A8C9626F79A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12EBAE0-BF90-46E6-A0E0-935AF4CB71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F8F8479F-2BE3-46A7-87F8-A8C9626F79A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12EBAE0-BF90-46E6-A0E0-935AF4CB71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8479F-2BE3-46A7-87F8-A8C9626F79A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EBAE0-BF90-46E6-A0E0-935AF4CB71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8479F-2BE3-46A7-87F8-A8C9626F79A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EBAE0-BF90-46E6-A0E0-935AF4CB71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F8F8479F-2BE3-46A7-87F8-A8C9626F79A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12EBAE0-BF90-46E6-A0E0-935AF4CB71C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648602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Kateřina</a:t>
                      </a:r>
                      <a:r>
                        <a:rPr lang="cs-CZ" baseline="0" dirty="0" smtClean="0"/>
                        <a:t> Palečková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VY_32_INOVACE_5C_02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</a:t>
                      </a:r>
                      <a:r>
                        <a:rPr lang="cs-CZ" baseline="0" dirty="0" smtClean="0"/>
                        <a:t> ČESKÝ JAZYK PRO 2. STUPEŇ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85903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Tato prezentace je určena žákům            7. a 8. třídy.</a:t>
            </a:r>
          </a:p>
          <a:p>
            <a:r>
              <a:rPr lang="cs-CZ" dirty="0" smtClean="0"/>
              <a:t>Zaměřuje se na vedlejší věty přívlastkové.</a:t>
            </a:r>
          </a:p>
          <a:p>
            <a:r>
              <a:rPr lang="cs-CZ" dirty="0" smtClean="0"/>
              <a:t>Podává přehled spojovacích výrazů.</a:t>
            </a:r>
          </a:p>
          <a:p>
            <a:r>
              <a:rPr lang="cs-CZ" dirty="0" smtClean="0"/>
              <a:t>Upevňuje poznatky o přívlastku a vedlejší větě přívlastkové.</a:t>
            </a:r>
          </a:p>
          <a:p>
            <a:r>
              <a:rPr lang="cs-CZ" dirty="0" smtClean="0"/>
              <a:t>Slouží k praktickému procvičení a tvoření vět.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982644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Vedlejší věta přívlastková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Vyjadřuje přívlastek podstatného jména věty řídící.</a:t>
            </a:r>
          </a:p>
          <a:p>
            <a:r>
              <a:rPr lang="cs-CZ" dirty="0" smtClean="0"/>
              <a:t>Určuje (blíže vymezuje) význam podstatného jména.</a:t>
            </a:r>
          </a:p>
          <a:p>
            <a:r>
              <a:rPr lang="cs-CZ" dirty="0" smtClean="0"/>
              <a:t>Spojovací výrazy: vztažná zájmena –  </a:t>
            </a:r>
            <a:r>
              <a:rPr lang="cs-CZ" dirty="0" smtClean="0">
                <a:solidFill>
                  <a:srgbClr val="FF0000"/>
                </a:solidFill>
              </a:rPr>
              <a:t>kdo,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co, jaký, který, čí, jenž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vztažná příslovce – </a:t>
            </a:r>
            <a:r>
              <a:rPr lang="cs-CZ" dirty="0" smtClean="0">
                <a:solidFill>
                  <a:srgbClr val="FF0000"/>
                </a:solidFill>
              </a:rPr>
              <a:t>kdy,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kde, kam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spojky – </a:t>
            </a:r>
            <a:r>
              <a:rPr lang="cs-CZ" dirty="0" smtClean="0">
                <a:solidFill>
                  <a:srgbClr val="FF0000"/>
                </a:solidFill>
              </a:rPr>
              <a:t>že, aby</a:t>
            </a:r>
          </a:p>
        </p:txBody>
      </p:sp>
    </p:spTree>
    <p:extLst>
      <p:ext uri="{BB962C8B-B14F-4D97-AF65-F5344CB8AC3E}">
        <p14:creationId xmlns:p14="http://schemas.microsoft.com/office/powerpoint/2010/main" val="33035047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Čárka v souvětí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Na polici ležela kniha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92D050"/>
                </a:solidFill>
              </a:rPr>
              <a:t>kterou jsem dostala   k narozeninám.</a:t>
            </a:r>
          </a:p>
          <a:p>
            <a:pPr marL="0" indent="0">
              <a:buNone/>
            </a:pPr>
            <a:endParaRPr lang="cs-CZ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Pes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92D050"/>
                </a:solidFill>
              </a:rPr>
              <a:t>který štěká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smtClean="0"/>
              <a:t>nekouše.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Pozor</a:t>
            </a:r>
            <a:r>
              <a:rPr lang="cs-CZ" dirty="0">
                <a:solidFill>
                  <a:srgbClr val="FF0000"/>
                </a:solidFill>
              </a:rPr>
              <a:t>! </a:t>
            </a:r>
          </a:p>
          <a:p>
            <a:pPr marL="0" indent="0">
              <a:buNone/>
            </a:pPr>
            <a:r>
              <a:rPr lang="cs-CZ" dirty="0"/>
              <a:t>Vložené věty jsou odděleny z obou stran čárkou.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8331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opište obrázek. Z přívlastků utvořte vedlejší věty přívlastkové.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Nabídka:</a:t>
            </a:r>
          </a:p>
          <a:p>
            <a:r>
              <a:rPr lang="cs-CZ" dirty="0" smtClean="0"/>
              <a:t>ospalá krajina</a:t>
            </a:r>
          </a:p>
          <a:p>
            <a:r>
              <a:rPr lang="cs-CZ" dirty="0"/>
              <a:t>k</a:t>
            </a:r>
            <a:r>
              <a:rPr lang="cs-CZ" dirty="0" smtClean="0"/>
              <a:t>látící se stromy</a:t>
            </a:r>
          </a:p>
          <a:p>
            <a:r>
              <a:rPr lang="cs-CZ" dirty="0"/>
              <a:t>o</a:t>
            </a:r>
            <a:r>
              <a:rPr lang="cs-CZ" dirty="0" smtClean="0"/>
              <a:t>puštěný dům</a:t>
            </a:r>
          </a:p>
          <a:p>
            <a:r>
              <a:rPr lang="cs-CZ" dirty="0"/>
              <a:t>z</a:t>
            </a:r>
            <a:r>
              <a:rPr lang="cs-CZ" dirty="0" smtClean="0"/>
              <a:t>rcadlící se hladina</a:t>
            </a:r>
          </a:p>
          <a:p>
            <a:r>
              <a:rPr lang="cs-CZ" dirty="0"/>
              <a:t>š</a:t>
            </a:r>
            <a:r>
              <a:rPr lang="cs-CZ" dirty="0" smtClean="0"/>
              <a:t>edivé nebe</a:t>
            </a:r>
            <a:endParaRPr lang="cs-CZ" dirty="0"/>
          </a:p>
        </p:txBody>
      </p:sp>
      <p:pic>
        <p:nvPicPr>
          <p:cNvPr id="1027" name="Picture 3" descr="C:\Program Files\Microsoft Office\MEDIA\CAGCAT10\j009038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180157"/>
            <a:ext cx="3096344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093181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Vyhlíží na nás krajina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92D050"/>
                </a:solidFill>
              </a:rPr>
              <a:t>která vypadá ospale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Smutné stromy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92D050"/>
                </a:solidFill>
              </a:rPr>
              <a:t>jež se klátí ve větru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zde žijí již spoustu let. </a:t>
            </a:r>
          </a:p>
          <a:p>
            <a:r>
              <a:rPr lang="cs-CZ" dirty="0" smtClean="0"/>
              <a:t>Starý dům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smtClean="0">
                <a:solidFill>
                  <a:srgbClr val="92D050"/>
                </a:solidFill>
              </a:rPr>
              <a:t>který je již opuštěný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vypadá stále pěkně.</a:t>
            </a:r>
          </a:p>
          <a:p>
            <a:r>
              <a:rPr lang="cs-CZ" dirty="0" smtClean="0"/>
              <a:t>Hladina jezera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92D050"/>
                </a:solidFill>
              </a:rPr>
              <a:t>ve které se zrcadlí ponuré stromy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smtClean="0"/>
              <a:t>v sobě ukrývá mnoho tajemství.</a:t>
            </a:r>
          </a:p>
          <a:p>
            <a:r>
              <a:rPr lang="cs-CZ" dirty="0" smtClean="0"/>
              <a:t>Nebe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92D050"/>
                </a:solidFill>
              </a:rPr>
              <a:t>jež je protkané šedivou barvou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uzavírá lítostivý pohled na tuto krajinu.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45849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Nahraďte vedlejší věty přívlastkové rozvitým přívlastkem.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Žáci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teří navštěvují naši školu,</a:t>
            </a:r>
            <a:r>
              <a:rPr lang="cs-CZ" dirty="0" smtClean="0"/>
              <a:t> se mohou stravovat ve školní jídelně.</a:t>
            </a:r>
          </a:p>
          <a:p>
            <a:r>
              <a:rPr lang="cs-CZ" dirty="0" smtClean="0"/>
              <a:t>Diváci obdivovali známou oponu, kterou </a:t>
            </a:r>
            <a:r>
              <a:rPr lang="cs-CZ" dirty="0" smtClean="0">
                <a:solidFill>
                  <a:srgbClr val="FF0000"/>
                </a:solidFill>
              </a:rPr>
              <a:t>namaloval Vojtěch </a:t>
            </a:r>
            <a:r>
              <a:rPr lang="cs-CZ" dirty="0" err="1" smtClean="0">
                <a:solidFill>
                  <a:srgbClr val="FF0000"/>
                </a:solidFill>
              </a:rPr>
              <a:t>Hynais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Ukázal nám kapsu, </a:t>
            </a:r>
            <a:r>
              <a:rPr lang="cs-CZ" dirty="0" smtClean="0">
                <a:solidFill>
                  <a:srgbClr val="FF0000"/>
                </a:solidFill>
              </a:rPr>
              <a:t>kde byl list papíru.</a:t>
            </a:r>
          </a:p>
          <a:p>
            <a:r>
              <a:rPr lang="cs-CZ" dirty="0" smtClean="0"/>
              <a:t>Babička zná mnoho pověstí z kraje, </a:t>
            </a:r>
            <a:r>
              <a:rPr lang="cs-CZ" dirty="0" smtClean="0">
                <a:solidFill>
                  <a:srgbClr val="FF0000"/>
                </a:solidFill>
              </a:rPr>
              <a:t>kde se narodila.</a:t>
            </a:r>
          </a:p>
          <a:p>
            <a:r>
              <a:rPr lang="cs-CZ" dirty="0" smtClean="0"/>
              <a:t>Monika dostala zprávu, že byla přijata na </a:t>
            </a:r>
            <a:r>
              <a:rPr lang="cs-CZ" dirty="0" smtClean="0">
                <a:solidFill>
                  <a:srgbClr val="FF0000"/>
                </a:solidFill>
              </a:rPr>
              <a:t>vysokou školu.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12238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Naši </a:t>
            </a:r>
            <a:r>
              <a:rPr lang="cs-CZ" dirty="0" smtClean="0"/>
              <a:t>žáci </a:t>
            </a:r>
            <a:r>
              <a:rPr lang="cs-CZ" dirty="0"/>
              <a:t>se mohou stravovat ve školní jídelně.</a:t>
            </a:r>
          </a:p>
          <a:p>
            <a:r>
              <a:rPr lang="cs-CZ" dirty="0"/>
              <a:t>Diváci obdivovali známou </a:t>
            </a:r>
            <a:r>
              <a:rPr lang="cs-CZ" dirty="0" smtClean="0"/>
              <a:t>oponu </a:t>
            </a:r>
            <a:r>
              <a:rPr lang="cs-CZ" dirty="0" smtClean="0">
                <a:solidFill>
                  <a:srgbClr val="FF0000"/>
                </a:solidFill>
              </a:rPr>
              <a:t>od Vojtěcha </a:t>
            </a:r>
            <a:r>
              <a:rPr lang="cs-CZ" dirty="0" err="1" smtClean="0">
                <a:solidFill>
                  <a:srgbClr val="FF0000"/>
                </a:solidFill>
              </a:rPr>
              <a:t>Hynaise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Ukázal </a:t>
            </a:r>
            <a:r>
              <a:rPr lang="cs-CZ" dirty="0"/>
              <a:t>nám </a:t>
            </a:r>
            <a:r>
              <a:rPr lang="cs-CZ" dirty="0" smtClean="0"/>
              <a:t>kapsu </a:t>
            </a:r>
            <a:r>
              <a:rPr lang="cs-CZ" dirty="0" smtClean="0">
                <a:solidFill>
                  <a:srgbClr val="FF0000"/>
                </a:solidFill>
              </a:rPr>
              <a:t>s listem papíru.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Babička zná mnoho pověstí </a:t>
            </a:r>
            <a:r>
              <a:rPr lang="cs-CZ" dirty="0" smtClean="0">
                <a:solidFill>
                  <a:srgbClr val="FF0000"/>
                </a:solidFill>
              </a:rPr>
              <a:t>ze svého rodného  kraje.</a:t>
            </a:r>
          </a:p>
          <a:p>
            <a:r>
              <a:rPr lang="cs-CZ" dirty="0" smtClean="0"/>
              <a:t>Monika </a:t>
            </a:r>
            <a:r>
              <a:rPr lang="cs-CZ" dirty="0"/>
              <a:t>dostala </a:t>
            </a:r>
            <a:r>
              <a:rPr lang="cs-CZ" dirty="0" smtClean="0"/>
              <a:t>zprávu </a:t>
            </a:r>
            <a:r>
              <a:rPr lang="cs-CZ" dirty="0" smtClean="0">
                <a:solidFill>
                  <a:srgbClr val="FF0000"/>
                </a:solidFill>
              </a:rPr>
              <a:t>o přijetí na vysokou školu.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46628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Vyhledejte  vedlejší věty přívlastkové.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Nové domky a zahrádky byly v místech, kde se dříve táhla jen pole, louky a pustina.</a:t>
            </a:r>
          </a:p>
          <a:p>
            <a:r>
              <a:rPr lang="cs-CZ" dirty="0" smtClean="0"/>
              <a:t>Ještě mám v dobré paměti, jak se k nám zachoval.</a:t>
            </a:r>
          </a:p>
          <a:p>
            <a:r>
              <a:rPr lang="cs-CZ" dirty="0" smtClean="0"/>
              <a:t>Kdy pojedete na hory, vám řekne </a:t>
            </a:r>
            <a:r>
              <a:rPr lang="cs-CZ" dirty="0"/>
              <a:t>v</a:t>
            </a:r>
            <a:r>
              <a:rPr lang="cs-CZ" dirty="0" smtClean="0"/>
              <a:t>áš třídní učitel.</a:t>
            </a:r>
          </a:p>
          <a:p>
            <a:r>
              <a:rPr lang="cs-CZ" dirty="0" smtClean="0"/>
              <a:t>Z obavy, aby dítě neprochladlo, navlékala matka chlapce do další vrstvy svetrů.</a:t>
            </a:r>
          </a:p>
          <a:p>
            <a:r>
              <a:rPr lang="cs-CZ" dirty="0" smtClean="0"/>
              <a:t>Sednu si tam, kde bude volné místo.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36851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Nové domky a zahrádky byly v místech, </a:t>
            </a:r>
            <a:r>
              <a:rPr lang="cs-CZ" dirty="0" smtClean="0">
                <a:solidFill>
                  <a:srgbClr val="92D050"/>
                </a:solidFill>
              </a:rPr>
              <a:t>kde se dříve táhla jen pole, louky a pustina.</a:t>
            </a:r>
          </a:p>
          <a:p>
            <a:r>
              <a:rPr lang="cs-CZ" dirty="0" smtClean="0"/>
              <a:t>Ještě mám v dobré paměti, jak se k nám zachoval.</a:t>
            </a:r>
          </a:p>
          <a:p>
            <a:r>
              <a:rPr lang="cs-CZ" dirty="0" smtClean="0"/>
              <a:t>Kdy pojedete na hory, vám řekne </a:t>
            </a:r>
            <a:r>
              <a:rPr lang="cs-CZ" dirty="0"/>
              <a:t>v</a:t>
            </a:r>
            <a:r>
              <a:rPr lang="cs-CZ" dirty="0" smtClean="0"/>
              <a:t>áš třídní učitel</a:t>
            </a:r>
            <a:r>
              <a:rPr lang="cs-CZ" dirty="0"/>
              <a:t>.</a:t>
            </a:r>
            <a:endParaRPr lang="cs-CZ" dirty="0" smtClean="0"/>
          </a:p>
          <a:p>
            <a:r>
              <a:rPr lang="cs-CZ" dirty="0" smtClean="0"/>
              <a:t>Z obavy, </a:t>
            </a:r>
            <a:r>
              <a:rPr lang="cs-CZ" dirty="0" smtClean="0">
                <a:solidFill>
                  <a:srgbClr val="92D050"/>
                </a:solidFill>
              </a:rPr>
              <a:t>aby dítě neprochladlo</a:t>
            </a:r>
            <a:r>
              <a:rPr lang="cs-CZ" dirty="0" smtClean="0"/>
              <a:t>, navlékala matka chlapce do další vrstvy svetrů.</a:t>
            </a:r>
          </a:p>
          <a:p>
            <a:r>
              <a:rPr lang="cs-CZ" dirty="0" smtClean="0"/>
              <a:t>Sednu si tam, kde bude volné místo.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793776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844824"/>
            <a:ext cx="6543829" cy="3950253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KRAUSOVÁ, Zdeňka a Renata TERŠOVÁ. Český jazyk pro 7. ročník základní školy a sekundu víceletého gymnázia :. 1. vyd. Plzeň: Fraus, 2004, 136 s. </a:t>
            </a:r>
            <a:r>
              <a:rPr lang="cs-CZ" dirty="0" smtClean="0"/>
              <a:t>         ISBN    80-723-8320-5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/>
              <a:t>KRAUSOVÁ, Zdeňka a Martina PAŠKOVÁ. Český jazyk 8: učebnice pro základní školy a víceletá gymnázia</a:t>
            </a:r>
            <a:r>
              <a:rPr lang="cs-CZ"/>
              <a:t>. </a:t>
            </a:r>
            <a:r>
              <a:rPr lang="cs-CZ" smtClean="0"/>
              <a:t>     1</a:t>
            </a:r>
            <a:r>
              <a:rPr lang="cs-CZ" dirty="0"/>
              <a:t>. vyd. Plzeň: Fraus, 2005, 128 s. ISBN 80-723-8419-8. </a:t>
            </a:r>
            <a:br>
              <a:rPr lang="cs-CZ" dirty="0"/>
            </a:b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tevřená </a:t>
            </a:r>
            <a:r>
              <a:rPr lang="cs-CZ" dirty="0"/>
              <a:t>galerie MS Office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Vlastní zdroje</a:t>
            </a:r>
          </a:p>
          <a:p>
            <a:endParaRPr lang="cs-CZ" dirty="0" smtClean="0"/>
          </a:p>
          <a:p>
            <a:r>
              <a:rPr lang="cs-CZ" sz="2100" dirty="0" smtClean="0"/>
              <a:t>Autorem materiálu a všech jeho částí, není-li uvedeno jinak, je   Mgr. Kateřina Palečková.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06109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220</TotalTime>
  <Words>582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Špendlík</vt:lpstr>
      <vt:lpstr>Prezentace aplikace PowerPoint</vt:lpstr>
      <vt:lpstr>Anotace</vt:lpstr>
      <vt:lpstr>Vedlejší věta přívlastková</vt:lpstr>
      <vt:lpstr>Čárka v souvětí</vt:lpstr>
      <vt:lpstr>Popište obrázek. Z přívlastků utvořte vedlejší věty přívlastkové.</vt:lpstr>
      <vt:lpstr>Řešení</vt:lpstr>
      <vt:lpstr>Nahraďte vedlejší věty přívlastkové rozvitým přívlastkem.</vt:lpstr>
      <vt:lpstr>Řešení</vt:lpstr>
      <vt:lpstr>Vyhledejte  vedlejší věty přívlastkové.</vt:lpstr>
      <vt:lpstr>Řešení</vt:lpstr>
      <vt:lpstr>Použité zdroje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</dc:creator>
  <cp:lastModifiedBy>root</cp:lastModifiedBy>
  <cp:revision>31</cp:revision>
  <dcterms:created xsi:type="dcterms:W3CDTF">2012-07-21T14:48:29Z</dcterms:created>
  <dcterms:modified xsi:type="dcterms:W3CDTF">2013-05-17T11:01:11Z</dcterms:modified>
</cp:coreProperties>
</file>