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VY_32_Matematika_16_Násobení </a:t>
          </a:r>
          <a:r>
            <a:rPr lang="cs-CZ" sz="2000" baseline="0" smtClean="0"/>
            <a:t>a dělení-</a:t>
          </a:r>
          <a:r>
            <a:rPr lang="cs-CZ" sz="2000" smtClean="0"/>
            <a:t>TEMA</a:t>
          </a:r>
          <a:r>
            <a:rPr lang="cs-CZ" sz="2000" dirty="0" smtClean="0"/>
            <a:t>: Procvičování násobení a dělení č. 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Ing. Petr </a:t>
          </a:r>
          <a:r>
            <a:rPr lang="cs-CZ" sz="1800" dirty="0" err="1" smtClean="0"/>
            <a:t>Klauda</a:t>
          </a:r>
          <a:endParaRPr lang="cs-CZ" sz="1800" dirty="0" smtClean="0"/>
        </a:p>
        <a:p>
          <a:pPr algn="l" rtl="0"/>
          <a:r>
            <a:rPr lang="cs-CZ" sz="1800" dirty="0" smtClean="0"/>
            <a:t>VYTVOŘENO: 2.4.2012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</a:t>
          </a:r>
          <a:r>
            <a:rPr lang="cs-CZ" sz="2000" smtClean="0"/>
            <a:t>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F2178C-B7DB-4D7D-8B8E-8F0C0DA2DD9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28E4B0EB-BB98-462F-AE13-4DE13842E48F}" type="presOf" srcId="{D1B46980-6531-4606-95E6-44980827E919}" destId="{2BE915AB-18AA-4053-B92C-3BFC9ED204BB}" srcOrd="1" destOrd="0" presId="urn:microsoft.com/office/officeart/2005/8/layout/target3"/>
    <dgm:cxn modelId="{8995E32E-5396-4AD2-91F2-AE2CDA363B85}" type="presOf" srcId="{D1D4F407-5343-4D3F-B5B9-D407B03CAEB4}" destId="{D005CE8C-CC26-4C3E-AC11-E15060ECD759}" srcOrd="0" destOrd="0" presId="urn:microsoft.com/office/officeart/2005/8/layout/target3"/>
    <dgm:cxn modelId="{F49EC216-F0D7-41D2-B863-2F53D6842869}" type="presOf" srcId="{4C35D32F-0EAB-4CD7-82EE-45574DC2A586}" destId="{4F902384-A84A-417E-997B-6A372FB09A3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CA0196-355F-42A2-AE24-54012C4D30B3}" type="presOf" srcId="{D1B46980-6531-4606-95E6-44980827E919}" destId="{6140AFEC-043D-4C43-A2F9-D0F5331DF3A3}" srcOrd="0" destOrd="0" presId="urn:microsoft.com/office/officeart/2005/8/layout/target3"/>
    <dgm:cxn modelId="{A3E076F7-0192-4249-B77F-50A373A1A16A}" type="presOf" srcId="{757F3AB3-0718-4624-B441-E567A8F0AB56}" destId="{333A1088-737F-45CB-B68E-254E46348037}" srcOrd="0" destOrd="0" presId="urn:microsoft.com/office/officeart/2005/8/layout/target3"/>
    <dgm:cxn modelId="{4BFFD8F5-2005-461F-8CE5-D52846893B4A}" type="presOf" srcId="{B651F6E3-6281-48DB-9319-2AEAFDAE7572}" destId="{619D679B-A015-4ECF-8348-D1034C574F40}" srcOrd="0" destOrd="0" presId="urn:microsoft.com/office/officeart/2005/8/layout/target3"/>
    <dgm:cxn modelId="{66A9D1F4-20A6-4F77-BB1B-E678A22DC3F0}" type="presOf" srcId="{4C35D32F-0EAB-4CD7-82EE-45574DC2A586}" destId="{66FE7F87-EA69-4EF8-86F8-F43548846DDB}" srcOrd="0" destOrd="0" presId="urn:microsoft.com/office/officeart/2005/8/layout/target3"/>
    <dgm:cxn modelId="{1F54312B-C51E-4AEF-BD38-55A9BE249B1C}" type="presOf" srcId="{D1D4F407-5343-4D3F-B5B9-D407B03CAEB4}" destId="{AED2198E-93D5-4001-81B4-73124B309672}" srcOrd="1" destOrd="0" presId="urn:microsoft.com/office/officeart/2005/8/layout/target3"/>
    <dgm:cxn modelId="{7DD97BBD-946E-4CF8-9385-F1ADAFFA3795}" type="presParOf" srcId="{333A1088-737F-45CB-B68E-254E46348037}" destId="{F5ABB229-8D3B-4694-996A-96F23CF14429}" srcOrd="0" destOrd="0" presId="urn:microsoft.com/office/officeart/2005/8/layout/target3"/>
    <dgm:cxn modelId="{BBB3A736-A4C6-4613-B097-3AE0272645AD}" type="presParOf" srcId="{333A1088-737F-45CB-B68E-254E46348037}" destId="{F41139FD-01EE-4571-8B17-4FB00FC51163}" srcOrd="1" destOrd="0" presId="urn:microsoft.com/office/officeart/2005/8/layout/target3"/>
    <dgm:cxn modelId="{8F97C065-EBD9-4ADF-BA67-E7E0C22F86AD}" type="presParOf" srcId="{333A1088-737F-45CB-B68E-254E46348037}" destId="{D005CE8C-CC26-4C3E-AC11-E15060ECD759}" srcOrd="2" destOrd="0" presId="urn:microsoft.com/office/officeart/2005/8/layout/target3"/>
    <dgm:cxn modelId="{53C80D1A-FB97-4F12-85BC-97BD6ABD6CB8}" type="presParOf" srcId="{333A1088-737F-45CB-B68E-254E46348037}" destId="{2C702D82-9B77-49B7-9568-BB8EB47C3372}" srcOrd="3" destOrd="0" presId="urn:microsoft.com/office/officeart/2005/8/layout/target3"/>
    <dgm:cxn modelId="{C15E0425-BDBA-4202-9141-75720B59FA17}" type="presParOf" srcId="{333A1088-737F-45CB-B68E-254E46348037}" destId="{A52A0455-90FF-4808-ABD0-F02540D31D5A}" srcOrd="4" destOrd="0" presId="urn:microsoft.com/office/officeart/2005/8/layout/target3"/>
    <dgm:cxn modelId="{DCE4D11B-1A20-4D8F-865E-BE764F9E405D}" type="presParOf" srcId="{333A1088-737F-45CB-B68E-254E46348037}" destId="{6140AFEC-043D-4C43-A2F9-D0F5331DF3A3}" srcOrd="5" destOrd="0" presId="urn:microsoft.com/office/officeart/2005/8/layout/target3"/>
    <dgm:cxn modelId="{5B04E91D-6CEB-4FD3-8187-7BAD084CAB7B}" type="presParOf" srcId="{333A1088-737F-45CB-B68E-254E46348037}" destId="{9358AC05-5D7D-4327-9F80-1AD486AEA664}" srcOrd="6" destOrd="0" presId="urn:microsoft.com/office/officeart/2005/8/layout/target3"/>
    <dgm:cxn modelId="{5A59002B-6CC7-43BC-AA69-7DA176015648}" type="presParOf" srcId="{333A1088-737F-45CB-B68E-254E46348037}" destId="{313FC574-E1CD-4FB4-B054-0B805CE0447D}" srcOrd="7" destOrd="0" presId="urn:microsoft.com/office/officeart/2005/8/layout/target3"/>
    <dgm:cxn modelId="{2B5B6110-40B2-402C-8DD1-565EFFE9223A}" type="presParOf" srcId="{333A1088-737F-45CB-B68E-254E46348037}" destId="{619D679B-A015-4ECF-8348-D1034C574F40}" srcOrd="8" destOrd="0" presId="urn:microsoft.com/office/officeart/2005/8/layout/target3"/>
    <dgm:cxn modelId="{9142E8CD-2BA0-49D5-BD2C-F75E9F6DEF65}" type="presParOf" srcId="{333A1088-737F-45CB-B68E-254E46348037}" destId="{E7F14C03-D67D-4A82-8887-4A41904268DD}" srcOrd="9" destOrd="0" presId="urn:microsoft.com/office/officeart/2005/8/layout/target3"/>
    <dgm:cxn modelId="{58E22AB7-7F05-4C86-847C-64457C9919C4}" type="presParOf" srcId="{333A1088-737F-45CB-B68E-254E46348037}" destId="{D699FC7A-A1D1-4730-93D3-51E197A3376C}" srcOrd="10" destOrd="0" presId="urn:microsoft.com/office/officeart/2005/8/layout/target3"/>
    <dgm:cxn modelId="{C0C34CFF-1A41-4DC4-8EE9-637235C09E6E}" type="presParOf" srcId="{333A1088-737F-45CB-B68E-254E46348037}" destId="{66FE7F87-EA69-4EF8-86F8-F43548846DDB}" srcOrd="11" destOrd="0" presId="urn:microsoft.com/office/officeart/2005/8/layout/target3"/>
    <dgm:cxn modelId="{4225D831-DFA7-46CF-8F0D-CE1BC66F3117}" type="presParOf" srcId="{333A1088-737F-45CB-B68E-254E46348037}" destId="{AED2198E-93D5-4001-81B4-73124B309672}" srcOrd="12" destOrd="0" presId="urn:microsoft.com/office/officeart/2005/8/layout/target3"/>
    <dgm:cxn modelId="{0E039D25-BC5C-4283-9909-96FEEE21B076}" type="presParOf" srcId="{333A1088-737F-45CB-B68E-254E46348037}" destId="{2BE915AB-18AA-4053-B92C-3BFC9ED204BB}" srcOrd="13" destOrd="0" presId="urn:microsoft.com/office/officeart/2005/8/layout/target3"/>
    <dgm:cxn modelId="{B01CB0A1-D9E5-4E44-9E30-E7BC6AB39233}" type="presParOf" srcId="{333A1088-737F-45CB-B68E-254E46348037}" destId="{6BB5E863-4638-4E1D-BFDE-399D028AC4ED}" srcOrd="14" destOrd="0" presId="urn:microsoft.com/office/officeart/2005/8/layout/target3"/>
    <dgm:cxn modelId="{A533E357-8253-4163-B32A-F5C880803729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Ing. Petr </a:t>
          </a:r>
          <a:r>
            <a:rPr lang="cs-CZ" sz="1800" kern="1200" dirty="0" err="1" smtClean="0"/>
            <a:t>Klauda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2.4.2012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VY_32_Matematika_16_Násobení </a:t>
          </a:r>
          <a:r>
            <a:rPr lang="cs-CZ" sz="2000" kern="1200" baseline="0" smtClean="0"/>
            <a:t>a dělení-</a:t>
          </a:r>
          <a:r>
            <a:rPr lang="cs-CZ" sz="2000" kern="1200" smtClean="0"/>
            <a:t>TEMA</a:t>
          </a:r>
          <a:r>
            <a:rPr lang="cs-CZ" sz="2000" kern="1200" dirty="0" smtClean="0"/>
            <a:t>: Procvičování násobení a dělení č. 4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</a:t>
          </a:r>
          <a:r>
            <a:rPr lang="cs-CZ" sz="2000" kern="1200" smtClean="0"/>
            <a:t>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6097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583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916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9641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503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2350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880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59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3988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32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5182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2FD54-2D5B-4AAE-A900-54B986EBD21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13D12-E58A-450A-B717-7BFAA0E6FE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370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7219686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315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Procvičování násobení a dělení číslem 4 .</a:t>
            </a:r>
          </a:p>
          <a:p>
            <a:pPr marL="0" indent="0">
              <a:buNone/>
            </a:pPr>
            <a:r>
              <a:rPr lang="cs-CZ" dirty="0" smtClean="0"/>
              <a:t>Násobky čísla 4, označování násobků, řazení násobků vzestupně a sestupně.</a:t>
            </a:r>
          </a:p>
          <a:p>
            <a:pPr marL="0" indent="0">
              <a:buNone/>
            </a:pPr>
            <a:r>
              <a:rPr lang="cs-CZ" dirty="0" smtClean="0"/>
              <a:t>Výpočet příkladů na násobení a dělení číslem 4.</a:t>
            </a:r>
          </a:p>
          <a:p>
            <a:pPr marL="0" indent="0">
              <a:buNone/>
            </a:pPr>
            <a:r>
              <a:rPr lang="cs-CZ" dirty="0" smtClean="0"/>
              <a:t>Žáci při pilotáži procvičovali násobilku čísla 4, psali výsledky příkladů, jejichž správnost si mohli ověřit odkrytím pole a na závěr si zkusili </a:t>
            </a:r>
            <a:r>
              <a:rPr lang="cs-CZ" smtClean="0"/>
              <a:t>vyřešit slovní úlohu.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076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Najdi a zakroužkuj násobky čísla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0,1, 2, 3, 4, 5, 6, 7, 8, 9, 10, 11, 12, 13, 14, 15, 16, 17, 18, 19, 20, 21, 22, 23, 24, 25, 26, 27, 28, 29, 30, 31, 32, 33, 34, 35, 36, 37, 38, 39, 40</a:t>
            </a:r>
          </a:p>
        </p:txBody>
      </p:sp>
    </p:spTree>
    <p:extLst>
      <p:ext uri="{BB962C8B-B14F-4D97-AF65-F5344CB8AC3E}">
        <p14:creationId xmlns:p14="http://schemas.microsoft.com/office/powerpoint/2010/main" xmlns="" val="206272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Seřaď násobky č. 4 vzestupně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31410" y="2509664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64974" y="5013176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809323" y="4862232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947775" y="3420081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319972" y="2068310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363599" y="3589784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588224" y="2302024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012160" y="3780121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716016" y="2869704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033281" y="4500201"/>
            <a:ext cx="79208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065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Seřaď násobky č. 4 sestupně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331640" y="2204864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62903" y="3787316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894699" y="1821129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431588" y="2204864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269032" y="4697524"/>
            <a:ext cx="7273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704572" y="4328477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593704" y="2599305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732240" y="4579404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185653" y="2996952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970531" y="3391393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195736" y="4301480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699792" y="3048064"/>
            <a:ext cx="7317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266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Vypočítej a zkontroluj odkrytím modrého pole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3888432" cy="4597971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 . 4 =   20 </a:t>
            </a:r>
          </a:p>
          <a:p>
            <a:pPr marL="0" indent="0">
              <a:buNone/>
            </a:pPr>
            <a:r>
              <a:rPr lang="cs-CZ" sz="4400" dirty="0" smtClean="0"/>
              <a:t>9 . 4 =   36</a:t>
            </a:r>
          </a:p>
          <a:p>
            <a:pPr marL="0" indent="0">
              <a:buNone/>
            </a:pPr>
            <a:r>
              <a:rPr lang="cs-CZ" sz="4400" dirty="0" smtClean="0"/>
              <a:t>3 . 4 =   12</a:t>
            </a:r>
          </a:p>
          <a:p>
            <a:pPr marL="0" indent="0">
              <a:buNone/>
            </a:pPr>
            <a:r>
              <a:rPr lang="cs-CZ" sz="4400" dirty="0" smtClean="0"/>
              <a:t>8 . 4 =   32</a:t>
            </a:r>
          </a:p>
          <a:p>
            <a:pPr marL="0" indent="0">
              <a:buNone/>
            </a:pPr>
            <a:r>
              <a:rPr lang="cs-CZ" sz="4400" dirty="0" smtClean="0"/>
              <a:t>7 . 4 =   28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38600" cy="4608512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  1 . 4 =    4</a:t>
            </a:r>
          </a:p>
          <a:p>
            <a:pPr marL="0" indent="0">
              <a:buNone/>
            </a:pPr>
            <a:r>
              <a:rPr lang="cs-CZ" sz="4400" dirty="0" smtClean="0"/>
              <a:t>  4 . 4 =   16</a:t>
            </a:r>
          </a:p>
          <a:p>
            <a:pPr marL="0" indent="0">
              <a:buNone/>
            </a:pPr>
            <a:r>
              <a:rPr lang="cs-CZ" sz="4400" dirty="0" smtClean="0"/>
              <a:t>  6 . 4 =   24</a:t>
            </a:r>
          </a:p>
          <a:p>
            <a:pPr marL="0" indent="0">
              <a:buNone/>
            </a:pPr>
            <a:r>
              <a:rPr lang="cs-CZ" sz="4400" dirty="0" smtClean="0"/>
              <a:t>10 . 4 =   40</a:t>
            </a:r>
          </a:p>
          <a:p>
            <a:pPr marL="0" indent="0">
              <a:buNone/>
            </a:pPr>
            <a:r>
              <a:rPr lang="cs-CZ" sz="4400" dirty="0" smtClean="0"/>
              <a:t>   2 </a:t>
            </a:r>
            <a:r>
              <a:rPr lang="cs-CZ" sz="4400" dirty="0"/>
              <a:t>. 4 </a:t>
            </a:r>
            <a:r>
              <a:rPr lang="cs-CZ" sz="4400" dirty="0" smtClean="0"/>
              <a:t>=    8</a:t>
            </a:r>
            <a:endParaRPr lang="cs-CZ" sz="4400" dirty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195736" y="1843201"/>
            <a:ext cx="1152128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60232" y="1844824"/>
            <a:ext cx="1080120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6382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/>
              <a:t>Vypočítej a zkontroluj odkrytím modrého pole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36 :  4 = 9</a:t>
            </a:r>
          </a:p>
          <a:p>
            <a:pPr marL="0" indent="0">
              <a:buNone/>
            </a:pPr>
            <a:r>
              <a:rPr lang="cs-CZ" sz="4400" dirty="0" smtClean="0"/>
              <a:t>28 :  4 = 7</a:t>
            </a:r>
          </a:p>
          <a:p>
            <a:pPr marL="0" indent="0">
              <a:buNone/>
            </a:pPr>
            <a:r>
              <a:rPr lang="cs-CZ" sz="4400" dirty="0" smtClean="0"/>
              <a:t>  4 :  4 = 1</a:t>
            </a:r>
          </a:p>
          <a:p>
            <a:pPr marL="0" indent="0">
              <a:buNone/>
            </a:pPr>
            <a:r>
              <a:rPr lang="cs-CZ" sz="4400" dirty="0" smtClean="0"/>
              <a:t>40 :  4 = 10</a:t>
            </a:r>
          </a:p>
          <a:p>
            <a:pPr marL="0" indent="0">
              <a:buNone/>
            </a:pPr>
            <a:r>
              <a:rPr lang="cs-CZ" sz="4400" dirty="0" smtClean="0"/>
              <a:t>24 :  4 = 6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16 :  4 = 4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:  4 = 2</a:t>
            </a:r>
          </a:p>
          <a:p>
            <a:pPr marL="0" indent="0">
              <a:buNone/>
            </a:pPr>
            <a:r>
              <a:rPr lang="cs-CZ" sz="4400" dirty="0" smtClean="0"/>
              <a:t>20 :  4 = 5</a:t>
            </a:r>
          </a:p>
          <a:p>
            <a:pPr marL="0" indent="0">
              <a:buNone/>
            </a:pPr>
            <a:r>
              <a:rPr lang="cs-CZ" sz="4400" dirty="0" smtClean="0"/>
              <a:t>12 :  4 = 3</a:t>
            </a:r>
          </a:p>
          <a:p>
            <a:pPr marL="0" indent="0">
              <a:buNone/>
            </a:pPr>
            <a:r>
              <a:rPr lang="cs-CZ" sz="4400" dirty="0" smtClean="0"/>
              <a:t>32 :  4 = 8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339752" y="1772816"/>
            <a:ext cx="914400" cy="3600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16216" y="1829746"/>
            <a:ext cx="914400" cy="3672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88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Na závěr zkus vyřešit slovní úlohu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má 4 děti. Každému dítěti koupila </a:t>
            </a:r>
            <a:r>
              <a:rPr lang="cs-CZ" dirty="0" smtClean="0"/>
              <a:t>               2 </a:t>
            </a:r>
            <a:r>
              <a:rPr lang="cs-CZ" dirty="0" smtClean="0"/>
              <a:t>rohlíky a 4 koláčky. Kolik koupila celkem pečiva?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Zápis:                                        Výpočty: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Odpověď: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820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92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371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Najdi a zakroužkuj násobky čísla 4</vt:lpstr>
      <vt:lpstr>Seřaď násobky č. 4 vzestupně</vt:lpstr>
      <vt:lpstr>Seřaď násobky č. 4 sestupně</vt:lpstr>
      <vt:lpstr>Vypočítej a zkontroluj odkrytím modrého pole</vt:lpstr>
      <vt:lpstr>Vypočítej a zkontroluj odkrytím modrého pole</vt:lpstr>
      <vt:lpstr>Na závěr zkus vyřešit slovní úlohu</vt:lpstr>
      <vt:lpstr>Citace: Power Point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Dum</cp:lastModifiedBy>
  <cp:revision>31</cp:revision>
  <dcterms:created xsi:type="dcterms:W3CDTF">2011-10-05T13:45:44Z</dcterms:created>
  <dcterms:modified xsi:type="dcterms:W3CDTF">2013-06-12T11:37:26Z</dcterms:modified>
</cp:coreProperties>
</file>