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Kobzová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VY_32_INOVACE_14_07_20 Pohyb kontinentů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PROJEKTU: 2674/21/7.1.4/2011  </a:t>
          </a:r>
          <a:endParaRPr lang="cs-CZ" sz="1200" dirty="0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TÉMA</a:t>
          </a:r>
          <a:r>
            <a:rPr lang="cs-CZ" sz="1000" dirty="0" smtClean="0"/>
            <a:t>:  </a:t>
          </a:r>
          <a:r>
            <a:rPr lang="cs-CZ" sz="1400" dirty="0" smtClean="0"/>
            <a:t>Přírodní obraz Země </a:t>
          </a:r>
          <a:endParaRPr lang="cs-CZ" sz="1400" dirty="0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E77051F-81AB-4F2C-BE74-B2DAB359EB89}" type="presOf" srcId="{1D895EAB-76A7-41C6-9C6C-7D303AD4C23C}" destId="{94413E88-B296-45A5-9057-6B5765B63A8F}" srcOrd="1" destOrd="0" presId="urn:microsoft.com/office/officeart/2005/8/layout/target3"/>
    <dgm:cxn modelId="{98E13CB5-5AEB-4106-AA9A-C95E6D8DD32A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D24A6B67-DB24-4CC4-B7F7-8D99A9D5BD59}" type="presOf" srcId="{DAAD5A11-3EBC-47AE-AB1C-4F1B938732A7}" destId="{2D933DCE-BBEA-46A5-98BC-CA41A7DBB761}" srcOrd="0" destOrd="0" presId="urn:microsoft.com/office/officeart/2005/8/layout/target3"/>
    <dgm:cxn modelId="{649A74FF-583B-4C3A-8D63-ADB7FFE24381}" type="presOf" srcId="{1D895EAB-76A7-41C6-9C6C-7D303AD4C23C}" destId="{347D85BD-7382-4413-9298-D06CC996458A}" srcOrd="0" destOrd="0" presId="urn:microsoft.com/office/officeart/2005/8/layout/target3"/>
    <dgm:cxn modelId="{FA0701E0-0062-41E7-AF44-A091504ED33C}" type="presOf" srcId="{D9242A4C-F33A-42E2-BFA4-EC80805DCD32}" destId="{5A434D34-FA65-40B0-A4CE-3A1E2B14A215}" srcOrd="1" destOrd="0" presId="urn:microsoft.com/office/officeart/2005/8/layout/target3"/>
    <dgm:cxn modelId="{8439A4B4-85BE-4B8C-A799-49DF7BD696DD}" type="presOf" srcId="{ABD4D77B-BA54-4DFB-A762-4C734220F9AA}" destId="{A6703DA5-6D74-4C8B-9C82-31DC93531BC2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4AEDA06E-870B-4BCA-9935-8C1624EFB9CC}" type="presOf" srcId="{D9242A4C-F33A-42E2-BFA4-EC80805DCD32}" destId="{7DDB6D97-C311-42E1-B77C-B194BAE75773}" srcOrd="0" destOrd="0" presId="urn:microsoft.com/office/officeart/2005/8/layout/target3"/>
    <dgm:cxn modelId="{90EE5480-4944-4F95-86B7-2EC972EF6876}" type="presOf" srcId="{ABD4D77B-BA54-4DFB-A762-4C734220F9AA}" destId="{AAB7E4A6-9D01-402C-9D7A-6D30767F0B58}" srcOrd="0" destOrd="0" presId="urn:microsoft.com/office/officeart/2005/8/layout/target3"/>
    <dgm:cxn modelId="{82CF8DFE-6402-4587-9EFE-624AECB79355}" type="presOf" srcId="{A4836DAF-3E6B-4198-A089-B3C0D0384F2B}" destId="{4F0AD45D-7E6A-4C4A-90DF-90E27C4B175D}" srcOrd="0" destOrd="0" presId="urn:microsoft.com/office/officeart/2005/8/layout/target3"/>
    <dgm:cxn modelId="{E4633535-EEA2-4D88-A5BF-CAF01C41997B}" type="presOf" srcId="{A4836DAF-3E6B-4198-A089-B3C0D0384F2B}" destId="{36B74B1E-3C18-4C06-BA03-CB2EB266F8FF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DC2FDB94-07BF-4AB3-A814-B15825578ED9}" type="presOf" srcId="{FFA013E9-5C5D-404D-8688-08171EA7A387}" destId="{E1DA18CB-4B0A-4D0C-9459-15C4B327891F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715259A-A4B5-4F64-B080-BCC11FC40BCE}" type="presParOf" srcId="{2D933DCE-BBEA-46A5-98BC-CA41A7DBB761}" destId="{D3A73299-62A4-4767-8E25-C16133A0B902}" srcOrd="0" destOrd="0" presId="urn:microsoft.com/office/officeart/2005/8/layout/target3"/>
    <dgm:cxn modelId="{6F30A2F5-A137-4940-9428-1EDF432CE71A}" type="presParOf" srcId="{2D933DCE-BBEA-46A5-98BC-CA41A7DBB761}" destId="{EE30B2AF-DDC9-42DB-9092-5595C6257A57}" srcOrd="1" destOrd="0" presId="urn:microsoft.com/office/officeart/2005/8/layout/target3"/>
    <dgm:cxn modelId="{71136359-2033-4DAA-A649-94220B9D6AAA}" type="presParOf" srcId="{2D933DCE-BBEA-46A5-98BC-CA41A7DBB761}" destId="{E1DA18CB-4B0A-4D0C-9459-15C4B327891F}" srcOrd="2" destOrd="0" presId="urn:microsoft.com/office/officeart/2005/8/layout/target3"/>
    <dgm:cxn modelId="{70165D16-B07A-4AB0-8F77-684C1AB883CB}" type="presParOf" srcId="{2D933DCE-BBEA-46A5-98BC-CA41A7DBB761}" destId="{29996EEB-8589-4AED-9C98-E2204A026234}" srcOrd="3" destOrd="0" presId="urn:microsoft.com/office/officeart/2005/8/layout/target3"/>
    <dgm:cxn modelId="{1332BA45-AFCF-4345-9033-D8CC08C5A4C7}" type="presParOf" srcId="{2D933DCE-BBEA-46A5-98BC-CA41A7DBB761}" destId="{056AE7B2-579D-40D1-A57C-4E33BFED76BE}" srcOrd="4" destOrd="0" presId="urn:microsoft.com/office/officeart/2005/8/layout/target3"/>
    <dgm:cxn modelId="{21994899-D88A-4FCA-ABCF-09B39ACFD4C4}" type="presParOf" srcId="{2D933DCE-BBEA-46A5-98BC-CA41A7DBB761}" destId="{4F0AD45D-7E6A-4C4A-90DF-90E27C4B175D}" srcOrd="5" destOrd="0" presId="urn:microsoft.com/office/officeart/2005/8/layout/target3"/>
    <dgm:cxn modelId="{D19E6E50-3CEA-4E05-8C41-F2C493415FF0}" type="presParOf" srcId="{2D933DCE-BBEA-46A5-98BC-CA41A7DBB761}" destId="{1804A346-BBD3-438B-AE0F-7BEBB1E2AF96}" srcOrd="6" destOrd="0" presId="urn:microsoft.com/office/officeart/2005/8/layout/target3"/>
    <dgm:cxn modelId="{800FE468-6232-44FC-A7FB-6FBE6B10A8D7}" type="presParOf" srcId="{2D933DCE-BBEA-46A5-98BC-CA41A7DBB761}" destId="{60CB9877-708D-4C64-AA73-CFD3F3076BC2}" srcOrd="7" destOrd="0" presId="urn:microsoft.com/office/officeart/2005/8/layout/target3"/>
    <dgm:cxn modelId="{4488C3D5-2CDD-4F65-96C2-9D02E357E9E0}" type="presParOf" srcId="{2D933DCE-BBEA-46A5-98BC-CA41A7DBB761}" destId="{347D85BD-7382-4413-9298-D06CC996458A}" srcOrd="8" destOrd="0" presId="urn:microsoft.com/office/officeart/2005/8/layout/target3"/>
    <dgm:cxn modelId="{F392B08A-6296-4B80-93F7-71C3A675FCF0}" type="presParOf" srcId="{2D933DCE-BBEA-46A5-98BC-CA41A7DBB761}" destId="{C4DD5B9C-4D9E-449D-A063-107A759DF3D1}" srcOrd="9" destOrd="0" presId="urn:microsoft.com/office/officeart/2005/8/layout/target3"/>
    <dgm:cxn modelId="{982A6195-A413-4375-A00D-F2513FF3D69E}" type="presParOf" srcId="{2D933DCE-BBEA-46A5-98BC-CA41A7DBB761}" destId="{CD515E15-5457-47F2-8109-A2A59D66C930}" srcOrd="10" destOrd="0" presId="urn:microsoft.com/office/officeart/2005/8/layout/target3"/>
    <dgm:cxn modelId="{6BE5D5B6-0453-414D-8581-908DA46111B6}" type="presParOf" srcId="{2D933DCE-BBEA-46A5-98BC-CA41A7DBB761}" destId="{7DDB6D97-C311-42E1-B77C-B194BAE75773}" srcOrd="11" destOrd="0" presId="urn:microsoft.com/office/officeart/2005/8/layout/target3"/>
    <dgm:cxn modelId="{3C657E62-8D1B-493F-A7E3-CF54EBF2298A}" type="presParOf" srcId="{2D933DCE-BBEA-46A5-98BC-CA41A7DBB761}" destId="{DE2B4424-17B1-4404-A13F-04051C43B79D}" srcOrd="12" destOrd="0" presId="urn:microsoft.com/office/officeart/2005/8/layout/target3"/>
    <dgm:cxn modelId="{9E04F8ED-358A-4AAB-ACE1-D980399AACDB}" type="presParOf" srcId="{2D933DCE-BBEA-46A5-98BC-CA41A7DBB761}" destId="{555607BD-8A1D-4EBB-825A-8C74A1FB0FFC}" srcOrd="13" destOrd="0" presId="urn:microsoft.com/office/officeart/2005/8/layout/target3"/>
    <dgm:cxn modelId="{08A697C0-8ACF-44F2-A3EF-B6C26B27F14C}" type="presParOf" srcId="{2D933DCE-BBEA-46A5-98BC-CA41A7DBB761}" destId="{AAB7E4A6-9D01-402C-9D7A-6D30767F0B58}" srcOrd="14" destOrd="0" presId="urn:microsoft.com/office/officeart/2005/8/layout/target3"/>
    <dgm:cxn modelId="{FCC16CEE-A7C8-4423-B50D-704C9FC22189}" type="presParOf" srcId="{2D933DCE-BBEA-46A5-98BC-CA41A7DBB761}" destId="{359A210A-E8C9-4FD6-9BC7-434F4455A6B5}" srcOrd="15" destOrd="0" presId="urn:microsoft.com/office/officeart/2005/8/layout/target3"/>
    <dgm:cxn modelId="{4D1DD93A-47CE-45EA-9976-0D12DB02E204}" type="presParOf" srcId="{2D933DCE-BBEA-46A5-98BC-CA41A7DBB761}" destId="{36B74B1E-3C18-4C06-BA03-CB2EB266F8FF}" srcOrd="16" destOrd="0" presId="urn:microsoft.com/office/officeart/2005/8/layout/target3"/>
    <dgm:cxn modelId="{C1D61641-07C7-4C1C-814B-5F92B8F14BAB}" type="presParOf" srcId="{2D933DCE-BBEA-46A5-98BC-CA41A7DBB761}" destId="{94413E88-B296-45A5-9057-6B5765B63A8F}" srcOrd="17" destOrd="0" presId="urn:microsoft.com/office/officeart/2005/8/layout/target3"/>
    <dgm:cxn modelId="{3109D643-346C-4BC3-BB0C-8467319C3D27}" type="presParOf" srcId="{2D933DCE-BBEA-46A5-98BC-CA41A7DBB761}" destId="{5A434D34-FA65-40B0-A4CE-3A1E2B14A215}" srcOrd="18" destOrd="0" presId="urn:microsoft.com/office/officeart/2005/8/layout/target3"/>
    <dgm:cxn modelId="{0CD98B9D-D3AD-4A9D-8B3F-511274E0C66B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Kobzová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VY_32_INOVACE_14_07_20 Pohyb kontinentů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TÉMA</a:t>
          </a:r>
          <a:r>
            <a:rPr lang="cs-CZ" sz="1000" kern="1200" dirty="0" smtClean="0"/>
            <a:t>:  </a:t>
          </a:r>
          <a:r>
            <a:rPr lang="cs-CZ" sz="1400" kern="1200" dirty="0" smtClean="0"/>
            <a:t>Přírodní obraz Země </a:t>
          </a:r>
          <a:endParaRPr lang="cs-CZ" sz="14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6610BB-8326-41EE-BC99-BB44A29EEAE2}" type="datetimeFigureOut">
              <a:rPr lang="cs-CZ" smtClean="0"/>
              <a:pPr/>
              <a:t>12.6.2013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D504E-C7A6-4D69-A3DC-25DAF75504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780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03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0166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DBF5F9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DBF5F9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602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889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9870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304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21616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2945264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987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79331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57444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>
                    <a:solidFill>
                      <a:prstClr val="white"/>
                    </a:solidFill>
                  </a:endParaRPr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prstClr val="white"/>
                  </a:solidFill>
                </a:endParaRPr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4C319E68-A914-4476-9BA5-983E33840B0D}" type="datetimeFigureOut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12.6.2013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B7CE2F1-B41C-4056-82FE-FDBCBF092B45}" type="slidenum">
              <a:rPr lang="cs-CZ" smtClean="0">
                <a:solidFill>
                  <a:srgbClr val="04617B">
                    <a:shade val="90000"/>
                  </a:srgbClr>
                </a:solidFill>
              </a:rPr>
              <a:pPr/>
              <a:t>‹#›</a:t>
            </a:fld>
            <a:endParaRPr lang="cs-CZ">
              <a:solidFill>
                <a:srgbClr val="04617B">
                  <a:shade val="9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22722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53328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3320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učivu na téma: </a:t>
            </a:r>
            <a:r>
              <a:rPr lang="cs-CZ" b="1" dirty="0" smtClean="0"/>
              <a:t>Putující kontinenty</a:t>
            </a:r>
          </a:p>
          <a:p>
            <a:r>
              <a:rPr lang="cs-CZ" dirty="0" smtClean="0"/>
              <a:t>Slide 3: motivace na téma</a:t>
            </a:r>
          </a:p>
          <a:p>
            <a:r>
              <a:rPr lang="cs-CZ" dirty="0" smtClean="0"/>
              <a:t>Slide 4– 6: teorie – práce s učebnicí </a:t>
            </a:r>
          </a:p>
          <a:p>
            <a:r>
              <a:rPr lang="cs-CZ" dirty="0" smtClean="0"/>
              <a:t>Slide 7:  procvičení látky, opakování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564741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Pohyb kontinentů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Uvnitř Země  vzniká velké množství tepla – kde se toto teplo bere?</a:t>
            </a:r>
          </a:p>
          <a:p>
            <a:pPr marL="68580" indent="0" algn="ctr">
              <a:buNone/>
            </a:pPr>
            <a:r>
              <a:rPr lang="cs-CZ" b="1" dirty="0" smtClean="0"/>
              <a:t>_________________________________________</a:t>
            </a:r>
          </a:p>
          <a:p>
            <a:pPr algn="ctr"/>
            <a:r>
              <a:rPr lang="cs-CZ" b="1" dirty="0" smtClean="0"/>
              <a:t>Jak je možné, že se kontinenty pohybují?</a:t>
            </a:r>
          </a:p>
          <a:p>
            <a:pPr marL="68580" indent="0" algn="ctr">
              <a:buNone/>
            </a:pPr>
            <a:r>
              <a:rPr lang="cs-CZ" b="1" dirty="0" smtClean="0"/>
              <a:t>________________________________________</a:t>
            </a:r>
          </a:p>
          <a:p>
            <a:pPr marL="6858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6685546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Pohyb kontinentů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Nová oceánská kůra vzniká v místech </a:t>
            </a:r>
            <a:r>
              <a:rPr lang="cs-CZ" b="1" dirty="0" smtClean="0"/>
              <a:t>STŘEDOOCEÁNSKÝCH HŘBETŮ </a:t>
            </a:r>
            <a:r>
              <a:rPr lang="cs-CZ" dirty="0" smtClean="0"/>
              <a:t>– zde se litosférické desky od sebe oddělují.</a:t>
            </a:r>
          </a:p>
          <a:p>
            <a:r>
              <a:rPr lang="cs-CZ" dirty="0" smtClean="0"/>
              <a:t>Jestliže někde oceánská kůra vzniká, někde musí zanikat – </a:t>
            </a:r>
            <a:r>
              <a:rPr lang="cs-CZ" b="1" dirty="0" smtClean="0"/>
              <a:t>HLUBOKOMOŘSKÉ PŘÍKOPY – </a:t>
            </a:r>
            <a:r>
              <a:rPr lang="cs-CZ" dirty="0" smtClean="0"/>
              <a:t>zde se jedna litosférické deska podsouvá pod druhou</a:t>
            </a:r>
          </a:p>
          <a:p>
            <a:r>
              <a:rPr lang="cs-CZ" sz="2000" i="1" dirty="0" smtClean="0"/>
              <a:t>Obrázek uč. 35 přemalovat</a:t>
            </a:r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val="30266077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Pohyb kontinentů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Horské skvrny – </a:t>
            </a:r>
            <a:r>
              <a:rPr lang="cs-CZ" dirty="0" smtClean="0"/>
              <a:t>hluboko pod povrchem dochází ke stoupání proudů horkých tekutých hornin  (pod Havajskými ostrovy v Tichém oceánu)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224311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384520" y="4632634"/>
            <a:ext cx="3707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Zdroj: </a:t>
            </a:r>
            <a:r>
              <a:rPr lang="cs-CZ" sz="1200" dirty="0"/>
              <a:t>Mapa Google 2012 (</a:t>
            </a:r>
            <a:r>
              <a:rPr lang="cs-CZ" sz="1000" dirty="0"/>
              <a:t>http://</a:t>
            </a:r>
            <a:r>
              <a:rPr lang="cs-CZ" sz="1000" dirty="0" smtClean="0"/>
              <a:t>maps.google.cz/</a:t>
            </a:r>
            <a:r>
              <a:rPr lang="cs-CZ" sz="1000" dirty="0" err="1" smtClean="0"/>
              <a:t>maps?hl</a:t>
            </a:r>
            <a:r>
              <a:rPr lang="cs-CZ" sz="1000" dirty="0" smtClean="0"/>
              <a:t>=</a:t>
            </a:r>
            <a:r>
              <a:rPr lang="cs-CZ" sz="1000" dirty="0" err="1" smtClean="0"/>
              <a:t>cs&amp;tab</a:t>
            </a:r>
            <a:r>
              <a:rPr lang="cs-CZ" sz="1000" dirty="0" smtClean="0"/>
              <a:t>=</a:t>
            </a:r>
            <a:r>
              <a:rPr lang="cs-CZ" sz="1000" dirty="0" err="1" smtClean="0"/>
              <a:t>wl</a:t>
            </a:r>
            <a:r>
              <a:rPr lang="cs-CZ" sz="1000" dirty="0" smtClean="0"/>
              <a:t>)</a:t>
            </a:r>
            <a:endParaRPr lang="cs-CZ" sz="1000" dirty="0"/>
          </a:p>
        </p:txBody>
      </p:sp>
      <p:sp>
        <p:nvSpPr>
          <p:cNvPr id="7" name="Šipka doprava 6"/>
          <p:cNvSpPr/>
          <p:nvPr/>
        </p:nvSpPr>
        <p:spPr>
          <a:xfrm>
            <a:off x="612130" y="2623037"/>
            <a:ext cx="2857520" cy="50006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12130" y="2688404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Řetězec starých sopek </a:t>
            </a:r>
            <a:endParaRPr lang="cs-CZ" b="1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258947"/>
            <a:ext cx="3900467" cy="33268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Pomocí atlasu zjisti nejhlubší místo v oceánu:____________________________</a:t>
            </a:r>
          </a:p>
          <a:p>
            <a:r>
              <a:rPr lang="cs-CZ" dirty="0" smtClean="0"/>
              <a:t>Vysvětli,  proč se zemské desky pohybují:_____________________________</a:t>
            </a:r>
          </a:p>
          <a:p>
            <a:r>
              <a:rPr lang="cs-CZ" dirty="0" smtClean="0"/>
              <a:t>Popiš rozdíl v zemské kůře oceánské od kůry pevninské:________________________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Červený P., </a:t>
            </a:r>
            <a:r>
              <a:rPr lang="cs-CZ" dirty="0" err="1" smtClean="0"/>
              <a:t>Dokopil</a:t>
            </a:r>
            <a:r>
              <a:rPr lang="cs-CZ" dirty="0" smtClean="0"/>
              <a:t> J., Kopp J., Matušková A., Mentlík P, ZEMĚPIS 6 učebnice pro základní školy a víceletá gymnázia , 2003, Fraus</a:t>
            </a:r>
          </a:p>
          <a:p>
            <a:r>
              <a:rPr lang="cs-CZ" dirty="0" smtClean="0"/>
              <a:t>Internetový zdroj: </a:t>
            </a:r>
            <a:endParaRPr lang="cs-CZ" dirty="0" smtClean="0"/>
          </a:p>
          <a:p>
            <a:pPr marL="68580" indent="0">
              <a:buNone/>
            </a:pPr>
            <a:r>
              <a:rPr lang="cs-CZ" sz="1200" dirty="0" smtClean="0"/>
              <a:t>Mapa </a:t>
            </a:r>
            <a:r>
              <a:rPr lang="cs-CZ" sz="1200" dirty="0" smtClean="0"/>
              <a:t>Google </a:t>
            </a:r>
            <a:r>
              <a:rPr lang="cs-CZ" sz="1200" dirty="0" smtClean="0"/>
              <a:t>2012 </a:t>
            </a:r>
            <a:r>
              <a:rPr lang="cs-CZ" sz="1200" dirty="0" smtClean="0"/>
              <a:t>[</a:t>
            </a:r>
            <a:r>
              <a:rPr lang="cs-CZ" sz="1200" dirty="0"/>
              <a:t>online]. [cit. </a:t>
            </a:r>
            <a:r>
              <a:rPr lang="cs-CZ" sz="1200" dirty="0" smtClean="0"/>
              <a:t>11. 6. 2013</a:t>
            </a:r>
            <a:r>
              <a:rPr lang="cs-CZ" sz="1200" dirty="0"/>
              <a:t>]. Dostupný na WWW: http://maps.google.cz/</a:t>
            </a:r>
            <a:r>
              <a:rPr lang="cs-CZ" sz="1200" dirty="0" err="1"/>
              <a:t>maps?hl</a:t>
            </a:r>
            <a:r>
              <a:rPr lang="cs-CZ" sz="1200" dirty="0"/>
              <a:t>=</a:t>
            </a:r>
            <a:r>
              <a:rPr lang="cs-CZ" sz="1200" dirty="0" err="1"/>
              <a:t>cs&amp;tab</a:t>
            </a:r>
            <a:r>
              <a:rPr lang="cs-CZ" sz="1200" dirty="0"/>
              <a:t>=</a:t>
            </a:r>
            <a:r>
              <a:rPr lang="cs-CZ" sz="1200" dirty="0" err="1"/>
              <a:t>wl</a:t>
            </a:r>
            <a:r>
              <a:rPr lang="cs-CZ" sz="1200" dirty="0"/>
              <a:t>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79</TotalTime>
  <Words>283</Words>
  <Application>Microsoft Office PowerPoint</Application>
  <PresentationFormat>Předvádění na obrazovce (4:3)</PresentationFormat>
  <Paragraphs>34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1_Austin</vt:lpstr>
      <vt:lpstr>Prezentace aplikace PowerPoint</vt:lpstr>
      <vt:lpstr>Anotace</vt:lpstr>
      <vt:lpstr>Pohyb kontinentů</vt:lpstr>
      <vt:lpstr>Pohyb kontinentů</vt:lpstr>
      <vt:lpstr>Pohyb kontinentů</vt:lpstr>
      <vt:lpstr>Prezentace aplikace PowerPoint</vt:lpstr>
      <vt:lpstr>Úkoly</vt:lpstr>
      <vt:lpstr>Zdroj: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14</cp:revision>
  <dcterms:created xsi:type="dcterms:W3CDTF">2012-11-12T12:16:52Z</dcterms:created>
  <dcterms:modified xsi:type="dcterms:W3CDTF">2013-06-12T11:42:52Z</dcterms:modified>
</cp:coreProperties>
</file>