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451" r:id="rId2"/>
    <p:sldId id="431" r:id="rId3"/>
    <p:sldId id="325" r:id="rId4"/>
    <p:sldId id="326" r:id="rId5"/>
    <p:sldId id="434" r:id="rId6"/>
    <p:sldId id="435" r:id="rId7"/>
    <p:sldId id="45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FFCC00"/>
    <a:srgbClr val="3333FF"/>
    <a:srgbClr val="6600FF"/>
    <a:srgbClr val="FF0000"/>
    <a:srgbClr val="FFFF66"/>
    <a:srgbClr val="663300"/>
    <a:srgbClr val="FFFFCC"/>
    <a:srgbClr val="990033"/>
    <a:srgbClr val="9966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2030" autoAdjust="0"/>
    <p:restoredTop sz="93930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623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5514"/>
    </p:cViewPr>
  </p:sorterViewPr>
  <p:notesViewPr>
    <p:cSldViewPr>
      <p:cViewPr varScale="1">
        <p:scale>
          <a:sx n="83" d="100"/>
          <a:sy n="83" d="100"/>
        </p:scale>
        <p:origin x="-1992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drawings/_rels/vmlDrawing2.v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image" Target="../media/image5.emf"/><Relationship Id="rId4" Type="http://schemas.openxmlformats.org/officeDocument/2006/relationships/image" Target="../media/image8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BE3F6-3759-4AB1-803C-AC387ADB8BBA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4D66F-0963-41E0-8DB5-8F7AE4DBB9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1957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omb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omb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omb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C92F609-DE80-4FC9-8A04-21BC6A846C88}" type="datetimeFigureOut">
              <a:rPr lang="cs-CZ" smtClean="0"/>
              <a:pPr/>
              <a:t>1.12.2011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4D82A6-9632-4C5E-B6BE-FF900D73B2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comb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4.emf"/><Relationship Id="rId4" Type="http://schemas.openxmlformats.org/officeDocument/2006/relationships/package" Target="../embeddings/Dokument_aplikace_Microsoft_Word1.docx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package" Target="../embeddings/Dokument_aplikace_Microsoft_Word5.docx"/><Relationship Id="rId3" Type="http://schemas.openxmlformats.org/officeDocument/2006/relationships/oleObject" Target="../embeddings/oleObject2.bin"/><Relationship Id="rId7" Type="http://schemas.openxmlformats.org/officeDocument/2006/relationships/package" Target="../embeddings/Dokument_aplikace_Microsoft_Word3.docx"/><Relationship Id="rId12" Type="http://schemas.openxmlformats.org/officeDocument/2006/relationships/oleObject" Target="../embeddings/oleObject5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6" Type="http://schemas.openxmlformats.org/officeDocument/2006/relationships/oleObject" Target="../embeddings/oleObject3.bin"/><Relationship Id="rId11" Type="http://schemas.openxmlformats.org/officeDocument/2006/relationships/image" Target="../media/image7.emf"/><Relationship Id="rId5" Type="http://schemas.openxmlformats.org/officeDocument/2006/relationships/image" Target="../media/image5.emf"/><Relationship Id="rId10" Type="http://schemas.openxmlformats.org/officeDocument/2006/relationships/package" Target="../embeddings/Dokument_aplikace_Microsoft_Word4.docx"/><Relationship Id="rId4" Type="http://schemas.openxmlformats.org/officeDocument/2006/relationships/package" Target="../embeddings/Dokument_aplikace_Microsoft_Word2.docx"/><Relationship Id="rId9" Type="http://schemas.openxmlformats.org/officeDocument/2006/relationships/oleObject" Target="../embeddings/oleObject4.bin"/><Relationship Id="rId14" Type="http://schemas.openxmlformats.org/officeDocument/2006/relationships/image" Target="../media/image8.e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endParaRPr lang="cs-CZ" sz="2400" dirty="0" smtClean="0"/>
          </a:p>
          <a:p>
            <a:pPr algn="ctr">
              <a:buNone/>
            </a:pPr>
            <a:r>
              <a:rPr lang="cs-CZ" sz="1800" b="1" dirty="0" smtClean="0">
                <a:latin typeface="Arial" pitchFamily="34" charset="0"/>
                <a:cs typeface="Arial" pitchFamily="34" charset="0"/>
              </a:rPr>
              <a:t>VY_32_INOVACE_18_04_podstatná jména (souhrnné opakování)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528" y="908721"/>
            <a:ext cx="8424936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6600" b="1" dirty="0" smtClean="0">
                <a:ln w="1905"/>
                <a:solidFill>
                  <a:srgbClr val="660066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Č E S K Ý  J A Z Y K</a:t>
            </a:r>
          </a:p>
          <a:p>
            <a:pPr algn="ctr"/>
            <a:endParaRPr lang="cs-CZ" sz="54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475656" y="3212976"/>
            <a:ext cx="5976937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00148"/>
      </p:ext>
    </p:extLst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</a:rPr>
              <a:t>Popis prezentace</a:t>
            </a:r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snímek – rébus (názorná ukázka)</a:t>
            </a:r>
          </a:p>
          <a:p>
            <a:r>
              <a:rPr lang="cs-CZ" dirty="0" smtClean="0"/>
              <a:t>2. snímek – rébus</a:t>
            </a:r>
          </a:p>
          <a:p>
            <a:r>
              <a:rPr lang="cs-CZ" dirty="0" smtClean="0"/>
              <a:t>3. snímek – rod mužský životný a neživotný</a:t>
            </a:r>
          </a:p>
          <a:p>
            <a:r>
              <a:rPr lang="cs-CZ" dirty="0" smtClean="0"/>
              <a:t>4. snímek – správné řešení 3. snímku</a:t>
            </a:r>
            <a:endParaRPr lang="cs-CZ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sz="10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4000" b="1" dirty="0" smtClean="0">
                <a:solidFill>
                  <a:srgbClr val="990033"/>
                </a:solidFill>
                <a:latin typeface="Arial" pitchFamily="34" charset="0"/>
                <a:cs typeface="Arial" pitchFamily="34" charset="0"/>
              </a:rPr>
              <a:t>Za tajenku byla hvězdička, za rébus bude</a:t>
            </a:r>
            <a:r>
              <a:rPr lang="cs-CZ" sz="40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4000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  <a:sym typeface="Wingdings"/>
              </a:rPr>
              <a:t>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FFFF00"/>
                </a:solidFill>
                <a:latin typeface="Arial" pitchFamily="34" charset="0"/>
                <a:cs typeface="Arial" pitchFamily="34" charset="0"/>
                <a:sym typeface="Wingdings"/>
              </a:rPr>
              <a:t>podívej:</a:t>
            </a:r>
            <a:r>
              <a:rPr lang="cs-CZ" sz="3200" dirty="0" smtClean="0">
                <a:latin typeface="Arial" pitchFamily="34" charset="0"/>
                <a:cs typeface="Arial" pitchFamily="34" charset="0"/>
                <a:sym typeface="Wingdings"/>
              </a:rPr>
              <a:t> </a:t>
            </a:r>
          </a:p>
          <a:p>
            <a:pPr algn="ctr">
              <a:buNone/>
            </a:pPr>
            <a:r>
              <a:rPr lang="cs-CZ" sz="6000" dirty="0" smtClean="0">
                <a:latin typeface="Arial" pitchFamily="34" charset="0"/>
                <a:cs typeface="Arial" pitchFamily="34" charset="0"/>
                <a:sym typeface="Wingdings"/>
              </a:rPr>
              <a:t> </a:t>
            </a:r>
            <a:endParaRPr lang="cs-CZ" sz="6000" dirty="0"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83970" name="Object 2"/>
          <p:cNvGraphicFramePr>
            <a:graphicFrameLocks noChangeAspect="1"/>
          </p:cNvGraphicFramePr>
          <p:nvPr/>
        </p:nvGraphicFramePr>
        <p:xfrm>
          <a:off x="1403648" y="3789040"/>
          <a:ext cx="5753100" cy="2649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3972" name="Dokument" r:id="rId4" imgW="5752474" imgH="2650244" progId="Word.Document.12">
                  <p:embed/>
                </p:oleObj>
              </mc:Choice>
              <mc:Fallback>
                <p:oleObj name="Dokument" r:id="rId4" imgW="5752474" imgH="2650244" progId="Word.Document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3789040"/>
                        <a:ext cx="5753100" cy="2649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strips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/>
          <a:lstStyle/>
          <a:p>
            <a:pPr algn="just"/>
            <a:r>
              <a:rPr lang="cs-CZ" b="1" dirty="0" smtClean="0">
                <a:solidFill>
                  <a:srgbClr val="990033"/>
                </a:solidFill>
              </a:rPr>
              <a:t>                  R ÉB U S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graphicFrame>
        <p:nvGraphicFramePr>
          <p:cNvPr id="82947" name="Object 3"/>
          <p:cNvGraphicFramePr>
            <a:graphicFrameLocks noChangeAspect="1"/>
          </p:cNvGraphicFramePr>
          <p:nvPr/>
        </p:nvGraphicFramePr>
        <p:xfrm>
          <a:off x="683568" y="1700808"/>
          <a:ext cx="3672408" cy="25202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5" name="Dokument" r:id="rId4" imgW="5752474" imgH="2650244" progId="Word.Document.12">
                  <p:embed/>
                </p:oleObj>
              </mc:Choice>
              <mc:Fallback>
                <p:oleObj name="Dokument" r:id="rId4" imgW="5752474" imgH="2650244" progId="Word.Document.12">
                  <p:embed/>
                  <p:pic>
                    <p:nvPicPr>
                      <p:cNvPr id="0" name="Picture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1700808"/>
                        <a:ext cx="3672408" cy="252028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48" name="Object 4"/>
          <p:cNvGraphicFramePr>
            <a:graphicFrameLocks noChangeAspect="1"/>
          </p:cNvGraphicFramePr>
          <p:nvPr/>
        </p:nvGraphicFramePr>
        <p:xfrm>
          <a:off x="4211960" y="1556792"/>
          <a:ext cx="4248472" cy="28083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6" name="Dokument" r:id="rId7" imgW="5752474" imgH="3053573" progId="Word.Document.12">
                  <p:embed/>
                </p:oleObj>
              </mc:Choice>
              <mc:Fallback>
                <p:oleObj name="Dokument" r:id="rId7" imgW="5752474" imgH="3053573" progId="Word.Document.12">
                  <p:embed/>
                  <p:pic>
                    <p:nvPicPr>
                      <p:cNvPr id="0" name="Picture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1556792"/>
                        <a:ext cx="4248472" cy="28083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49" name="Object 5"/>
          <p:cNvGraphicFramePr>
            <a:graphicFrameLocks noChangeAspect="1"/>
          </p:cNvGraphicFramePr>
          <p:nvPr/>
        </p:nvGraphicFramePr>
        <p:xfrm>
          <a:off x="683568" y="4365105"/>
          <a:ext cx="4392488" cy="208823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7" name="Dokument" r:id="rId10" imgW="5752474" imgH="2148691" progId="Word.Document.12">
                  <p:embed/>
                </p:oleObj>
              </mc:Choice>
              <mc:Fallback>
                <p:oleObj name="Dokument" r:id="rId10" imgW="5752474" imgH="2148691" progId="Word.Document.12">
                  <p:embed/>
                  <p:pic>
                    <p:nvPicPr>
                      <p:cNvPr id="0" name="Picture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3568" y="4365105"/>
                        <a:ext cx="4392488" cy="208823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82950" name="Object 6"/>
          <p:cNvGraphicFramePr>
            <a:graphicFrameLocks noChangeAspect="1"/>
          </p:cNvGraphicFramePr>
          <p:nvPr/>
        </p:nvGraphicFramePr>
        <p:xfrm>
          <a:off x="4211960" y="4221088"/>
          <a:ext cx="4932040" cy="24475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82958" name="Dokument" r:id="rId13" imgW="5752474" imgH="2924047" progId="Word.Document.12">
                  <p:embed/>
                </p:oleObj>
              </mc:Choice>
              <mc:Fallback>
                <p:oleObj name="Dokument" r:id="rId13" imgW="5752474" imgH="2924047" progId="Word.Document.12">
                  <p:embed/>
                  <p:pic>
                    <p:nvPicPr>
                      <p:cNvPr id="0" name="Picture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211960" y="4221088"/>
                        <a:ext cx="4932040" cy="244750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slow">
    <p:strips dir="l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Vypiš podstatná jména rodu mužského  a roztřiď je na životná a neživotná. Které sem nepatří?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noFill/>
        </p:spPr>
        <p:txBody>
          <a:bodyPr/>
          <a:lstStyle/>
          <a:p>
            <a:endParaRPr lang="cs-CZ" dirty="0"/>
          </a:p>
        </p:txBody>
      </p:sp>
      <p:sp>
        <p:nvSpPr>
          <p:cNvPr id="4" name="Vývojový diagram: paměť se sekvenčním přístupem 3"/>
          <p:cNvSpPr/>
          <p:nvPr/>
        </p:nvSpPr>
        <p:spPr>
          <a:xfrm>
            <a:off x="2357422" y="2786058"/>
            <a:ext cx="1071570" cy="82696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talíř</a:t>
            </a:r>
            <a:endParaRPr lang="cs-CZ" b="1" dirty="0"/>
          </a:p>
        </p:txBody>
      </p:sp>
      <p:sp>
        <p:nvSpPr>
          <p:cNvPr id="6" name="Vývojový diagram: paměť se sekvenčním přístupem 5"/>
          <p:cNvSpPr/>
          <p:nvPr/>
        </p:nvSpPr>
        <p:spPr>
          <a:xfrm>
            <a:off x="4000496" y="2285992"/>
            <a:ext cx="1357322" cy="928694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lesník</a:t>
            </a:r>
            <a:endParaRPr lang="cs-CZ" b="1" dirty="0"/>
          </a:p>
        </p:txBody>
      </p:sp>
      <p:sp>
        <p:nvSpPr>
          <p:cNvPr id="7" name="Vývojový diagram: paměť se sekvenčním přístupem 6"/>
          <p:cNvSpPr/>
          <p:nvPr/>
        </p:nvSpPr>
        <p:spPr>
          <a:xfrm>
            <a:off x="5572132" y="2571744"/>
            <a:ext cx="1285884" cy="96983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Honza</a:t>
            </a:r>
            <a:endParaRPr lang="cs-CZ" b="1" dirty="0"/>
          </a:p>
        </p:txBody>
      </p:sp>
      <p:sp>
        <p:nvSpPr>
          <p:cNvPr id="8" name="Vývojový diagram: paměť se sekvenčním přístupem 7"/>
          <p:cNvSpPr/>
          <p:nvPr/>
        </p:nvSpPr>
        <p:spPr>
          <a:xfrm>
            <a:off x="7143768" y="4929198"/>
            <a:ext cx="1428760" cy="96983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časopis</a:t>
            </a:r>
            <a:endParaRPr lang="cs-CZ" b="1" dirty="0"/>
          </a:p>
        </p:txBody>
      </p:sp>
      <p:sp>
        <p:nvSpPr>
          <p:cNvPr id="9" name="Vývojový diagram: paměť se sekvenčním přístupem 8"/>
          <p:cNvSpPr/>
          <p:nvPr/>
        </p:nvSpPr>
        <p:spPr>
          <a:xfrm>
            <a:off x="5214942" y="5143512"/>
            <a:ext cx="1398466" cy="96983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dopis</a:t>
            </a:r>
            <a:endParaRPr lang="cs-CZ" b="1" dirty="0"/>
          </a:p>
        </p:txBody>
      </p:sp>
      <p:sp>
        <p:nvSpPr>
          <p:cNvPr id="10" name="Vývojový diagram: paměť se sekvenčním přístupem 9"/>
          <p:cNvSpPr/>
          <p:nvPr/>
        </p:nvSpPr>
        <p:spPr>
          <a:xfrm>
            <a:off x="714348" y="4286256"/>
            <a:ext cx="1285884" cy="100013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slunce</a:t>
            </a:r>
            <a:endParaRPr lang="cs-CZ" b="1" dirty="0"/>
          </a:p>
        </p:txBody>
      </p:sp>
      <p:sp>
        <p:nvSpPr>
          <p:cNvPr id="11" name="Vývojový diagram: paměť se sekvenčním přístupem 10"/>
          <p:cNvSpPr/>
          <p:nvPr/>
        </p:nvSpPr>
        <p:spPr>
          <a:xfrm>
            <a:off x="2571736" y="5500702"/>
            <a:ext cx="1214446" cy="61264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12" name="Vývojový diagram: paměť se sekvenčním přístupem 11"/>
          <p:cNvSpPr/>
          <p:nvPr/>
        </p:nvSpPr>
        <p:spPr>
          <a:xfrm>
            <a:off x="500034" y="2643182"/>
            <a:ext cx="1571636" cy="826962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vidlička</a:t>
            </a:r>
            <a:endParaRPr lang="cs-CZ" b="1" dirty="0"/>
          </a:p>
        </p:txBody>
      </p:sp>
      <p:sp>
        <p:nvSpPr>
          <p:cNvPr id="13" name="Vývojový diagram: paměť se sekvenčním přístupem 12"/>
          <p:cNvSpPr/>
          <p:nvPr/>
        </p:nvSpPr>
        <p:spPr>
          <a:xfrm>
            <a:off x="7072330" y="2357430"/>
            <a:ext cx="1541342" cy="114300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údržbář</a:t>
            </a:r>
            <a:endParaRPr lang="cs-CZ" b="1" dirty="0"/>
          </a:p>
        </p:txBody>
      </p:sp>
      <p:sp>
        <p:nvSpPr>
          <p:cNvPr id="14" name="Vývojový diagram: paměť se sekvenčním přístupem 13"/>
          <p:cNvSpPr/>
          <p:nvPr/>
        </p:nvSpPr>
        <p:spPr>
          <a:xfrm>
            <a:off x="6000760" y="3857628"/>
            <a:ext cx="1285884" cy="755524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zámek</a:t>
            </a:r>
            <a:endParaRPr lang="cs-CZ" b="1" dirty="0"/>
          </a:p>
        </p:txBody>
      </p:sp>
      <p:sp>
        <p:nvSpPr>
          <p:cNvPr id="15" name="Vývojový diagram: paměť se sekvenčním přístupem 14"/>
          <p:cNvSpPr/>
          <p:nvPr/>
        </p:nvSpPr>
        <p:spPr>
          <a:xfrm>
            <a:off x="2857488" y="4000504"/>
            <a:ext cx="1857388" cy="1143008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papoušek</a:t>
            </a:r>
            <a:endParaRPr lang="cs-CZ" b="1" dirty="0"/>
          </a:p>
        </p:txBody>
      </p:sp>
    </p:spTree>
  </p:cSld>
  <p:clrMapOvr>
    <a:masterClrMapping/>
  </p:clrMapOvr>
  <p:transition spd="slow">
    <p:comb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CCCCFF"/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Máš to správně?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/>
              <a:t>lesník</a:t>
            </a:r>
          </a:p>
          <a:p>
            <a:r>
              <a:rPr lang="cs-CZ" sz="3200" b="1" dirty="0" smtClean="0"/>
              <a:t>papoušek</a:t>
            </a:r>
          </a:p>
          <a:p>
            <a:r>
              <a:rPr lang="cs-CZ" sz="3200" b="1" dirty="0" smtClean="0"/>
              <a:t>Honza</a:t>
            </a:r>
          </a:p>
          <a:p>
            <a:r>
              <a:rPr lang="cs-CZ" sz="3200" b="1" dirty="0" smtClean="0"/>
              <a:t>údržbář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cs-CZ" sz="3200" b="1" dirty="0" smtClean="0"/>
              <a:t>talíř</a:t>
            </a:r>
          </a:p>
          <a:p>
            <a:r>
              <a:rPr lang="cs-CZ" sz="3200" b="1" dirty="0" smtClean="0"/>
              <a:t>zámek</a:t>
            </a:r>
          </a:p>
          <a:p>
            <a:r>
              <a:rPr lang="cs-CZ" sz="3200" b="1" dirty="0" smtClean="0"/>
              <a:t>dopis</a:t>
            </a:r>
          </a:p>
          <a:p>
            <a:r>
              <a:rPr lang="cs-CZ" sz="3200" b="1" dirty="0" smtClean="0"/>
              <a:t>úkol</a:t>
            </a:r>
          </a:p>
          <a:p>
            <a:r>
              <a:rPr lang="cs-CZ" sz="3200" b="1" dirty="0" smtClean="0"/>
              <a:t>časopis</a:t>
            </a:r>
          </a:p>
          <a:p>
            <a:r>
              <a:rPr lang="cs-CZ" b="1" dirty="0" smtClean="0"/>
              <a:t>Která podstatná jména sem nepatří? </a:t>
            </a:r>
          </a:p>
          <a:p>
            <a:r>
              <a:rPr lang="cs-CZ" b="1" dirty="0" smtClean="0"/>
              <a:t>vidlička (rod ženský) a slunce (rod střední)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1"/>
            <a:ext cx="8435280" cy="1756792"/>
          </a:xfrm>
        </p:spPr>
        <p:txBody>
          <a:bodyPr>
            <a:normAutofit/>
          </a:bodyPr>
          <a:lstStyle/>
          <a:p>
            <a:endParaRPr lang="cs-CZ" sz="2000" dirty="0" smtClean="0"/>
          </a:p>
          <a:p>
            <a:pPr>
              <a:lnSpc>
                <a:spcPct val="150000"/>
              </a:lnSpc>
            </a:pPr>
            <a:r>
              <a:rPr lang="cs-CZ" sz="2000" dirty="0" smtClean="0"/>
              <a:t>Microsoft PowerPoint_vložení_tvary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Microsoft PowerPoint_vložení_kliparty</a:t>
            </a: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467544" y="5877272"/>
            <a:ext cx="867645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/>
              <a:t>Autorem materiálu a všech jeho částí, není-li uvedeno jinak, je Mgr. Monika Nováková.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72738382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2348</TotalTime>
  <Words>149</Words>
  <Application>Microsoft Office PowerPoint</Application>
  <PresentationFormat>Předvádění na obrazovce (4:3)</PresentationFormat>
  <Paragraphs>48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Tok</vt:lpstr>
      <vt:lpstr>Dokument</vt:lpstr>
      <vt:lpstr>Prezentace aplikace PowerPoint</vt:lpstr>
      <vt:lpstr>Popis prezentace</vt:lpstr>
      <vt:lpstr> </vt:lpstr>
      <vt:lpstr>                  R ÉB U S </vt:lpstr>
      <vt:lpstr>Vypiš podstatná jména rodu mužského  a roztřiď je na životná a neživotná. Které sem nepatří?</vt:lpstr>
      <vt:lpstr>Máš to správně?</vt:lpstr>
      <vt:lpstr>Seznam informačních zdrojů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Monika Nováková</dc:creator>
  <cp:lastModifiedBy>pc</cp:lastModifiedBy>
  <cp:revision>422</cp:revision>
  <dcterms:created xsi:type="dcterms:W3CDTF">2011-09-22T16:20:35Z</dcterms:created>
  <dcterms:modified xsi:type="dcterms:W3CDTF">2011-12-01T08:39:12Z</dcterms:modified>
</cp:coreProperties>
</file>