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04" r:id="rId2"/>
  </p:sldMasterIdLst>
  <p:sldIdLst>
    <p:sldId id="311" r:id="rId3"/>
    <p:sldId id="257" r:id="rId4"/>
    <p:sldId id="259" r:id="rId5"/>
    <p:sldId id="308" r:id="rId6"/>
    <p:sldId id="312" r:id="rId7"/>
    <p:sldId id="313" r:id="rId8"/>
    <p:sldId id="318" r:id="rId9"/>
    <p:sldId id="319" r:id="rId10"/>
    <p:sldId id="320" r:id="rId11"/>
    <p:sldId id="321" r:id="rId12"/>
    <p:sldId id="322" r:id="rId13"/>
    <p:sldId id="334" r:id="rId14"/>
    <p:sldId id="323" r:id="rId15"/>
    <p:sldId id="335" r:id="rId16"/>
    <p:sldId id="324" r:id="rId17"/>
    <p:sldId id="336" r:id="rId18"/>
    <p:sldId id="337" r:id="rId19"/>
    <p:sldId id="325" r:id="rId20"/>
    <p:sldId id="326" r:id="rId21"/>
    <p:sldId id="327" r:id="rId22"/>
    <p:sldId id="328" r:id="rId23"/>
    <p:sldId id="341" r:id="rId24"/>
    <p:sldId id="329" r:id="rId25"/>
    <p:sldId id="330" r:id="rId26"/>
    <p:sldId id="331" r:id="rId27"/>
    <p:sldId id="332" r:id="rId28"/>
    <p:sldId id="333" r:id="rId29"/>
    <p:sldId id="338" r:id="rId30"/>
    <p:sldId id="339" r:id="rId31"/>
    <p:sldId id="306" r:id="rId32"/>
    <p:sldId id="307" r:id="rId33"/>
    <p:sldId id="34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image" Target="../media/image4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image" Target="../media/image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solidFill>
                <a:srgbClr val="00B050"/>
              </a:solidFill>
            </a:rPr>
            <a:t>Hřib smrkový</a:t>
          </a:r>
          <a:endParaRPr lang="cs-CZ" sz="2800" dirty="0">
            <a:solidFill>
              <a:srgbClr val="00B05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FBDAF163-B37C-43D6-AAF4-867B8D73BE21}">
      <dgm:prSet phldrT="[Text]" custT="1"/>
      <dgm:spPr/>
      <dgm:t>
        <a:bodyPr/>
        <a:lstStyle/>
        <a:p>
          <a:r>
            <a:rPr lang="cs-CZ" sz="2800" dirty="0" smtClean="0">
              <a:solidFill>
                <a:srgbClr val="00B050"/>
              </a:solidFill>
            </a:rPr>
            <a:t>Křemenáč březový</a:t>
          </a:r>
          <a:endParaRPr lang="cs-CZ" sz="2800" dirty="0">
            <a:solidFill>
              <a:srgbClr val="00B050"/>
            </a:solidFill>
          </a:endParaRPr>
        </a:p>
      </dgm:t>
    </dgm:pt>
    <dgm:pt modelId="{CD215A89-5A58-4F6E-8AA0-9F21380BDD0E}" type="parTrans" cxnId="{64041575-8ACE-4830-B724-3B86B0DDAC3A}">
      <dgm:prSet/>
      <dgm:spPr/>
      <dgm:t>
        <a:bodyPr/>
        <a:lstStyle/>
        <a:p>
          <a:endParaRPr lang="cs-CZ"/>
        </a:p>
      </dgm:t>
    </dgm:pt>
    <dgm:pt modelId="{114ABC93-15E7-4332-9BAC-4C6E24064C66}" type="sibTrans" cxnId="{64041575-8ACE-4830-B724-3B86B0DDAC3A}">
      <dgm:prSet/>
      <dgm:spPr/>
      <dgm:t>
        <a:bodyPr/>
        <a:lstStyle/>
        <a:p>
          <a:endParaRPr lang="cs-CZ"/>
        </a:p>
      </dgm:t>
    </dgm:pt>
    <dgm:pt modelId="{06C8CC88-DA0F-4E86-B7FB-FDA74395AD41}">
      <dgm:prSet phldrT="[Text]" custT="1"/>
      <dgm:spPr/>
      <dgm:t>
        <a:bodyPr/>
        <a:lstStyle/>
        <a:p>
          <a:r>
            <a:rPr lang="cs-CZ" sz="2800" dirty="0" smtClean="0">
              <a:solidFill>
                <a:srgbClr val="00B050"/>
              </a:solidFill>
            </a:rPr>
            <a:t>Klouzek sličný</a:t>
          </a:r>
          <a:endParaRPr lang="cs-CZ" sz="2800" dirty="0">
            <a:solidFill>
              <a:srgbClr val="00B050"/>
            </a:solidFill>
          </a:endParaRPr>
        </a:p>
      </dgm:t>
    </dgm:pt>
    <dgm:pt modelId="{E426D5B3-B6A0-4467-A626-F4F1430F21A7}" type="parTrans" cxnId="{BB028273-F783-4EDE-B224-75F5AA724141}">
      <dgm:prSet/>
      <dgm:spPr/>
      <dgm:t>
        <a:bodyPr/>
        <a:lstStyle/>
        <a:p>
          <a:endParaRPr lang="cs-CZ"/>
        </a:p>
      </dgm:t>
    </dgm:pt>
    <dgm:pt modelId="{D5137BD5-E21E-4DB2-B5A0-952ED66017C9}" type="sibTrans" cxnId="{BB028273-F783-4EDE-B224-75F5AA724141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3" custScaleY="126394" custLinFactNeighborX="-5256" custLinFactNeighborY="4999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3" custScaleX="125644" custScaleY="145156" custLinFactNeighborX="-639" custLinFactNeighborY="-11820"/>
      <dgm:spPr/>
    </dgm:pt>
    <dgm:pt modelId="{757A22C7-F349-4B48-8DAF-18D1E87B00CE}" type="pres">
      <dgm:prSet presAssocID="{73FE97C6-30B3-4E86-A309-E073D3E61EAC}" presName="Image" presStyleLbl="align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B432572F-3D21-4CFF-84EF-C935B46B147C}" type="pres">
      <dgm:prSet presAssocID="{C94E8220-4884-42FF-AA5F-0FE3359FE6F8}" presName="sibTrans" presStyleCnt="0"/>
      <dgm:spPr/>
    </dgm:pt>
    <dgm:pt modelId="{7B112969-C532-42D9-9F66-BA511D53DB64}" type="pres">
      <dgm:prSet presAssocID="{FBDAF163-B37C-43D6-AAF4-867B8D73BE21}" presName="composite" presStyleCnt="0"/>
      <dgm:spPr/>
    </dgm:pt>
    <dgm:pt modelId="{E8E55C54-B824-48D6-8A3E-D2A24A31325D}" type="pres">
      <dgm:prSet presAssocID="{FBDAF163-B37C-43D6-AAF4-867B8D73BE21}" presName="ParentText" presStyleLbl="revTx" presStyleIdx="1" presStyleCnt="3" custScaleX="173609" custScaleY="232965" custLinFactY="33761" custLinFactNeighborX="18617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EA721E-6B04-46FF-845F-78611D4E99F3}" type="pres">
      <dgm:prSet presAssocID="{FBDAF163-B37C-43D6-AAF4-867B8D73BE21}" presName="Accent1" presStyleLbl="parChTrans1D1" presStyleIdx="1" presStyleCnt="3" custScaleX="146036" custScaleY="166867" custLinFactNeighborX="990" custLinFactNeighborY="-13773"/>
      <dgm:spPr/>
    </dgm:pt>
    <dgm:pt modelId="{DBE11479-EB32-4F04-A6C6-BE852EE90741}" type="pres">
      <dgm:prSet presAssocID="{FBDAF163-B37C-43D6-AAF4-867B8D73BE21}" presName="Image" presStyleLbl="alignImgPlace1" presStyleIdx="1" presStyleCnt="3" custScaleX="72664" custScaleY="14009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8D45137F-78E0-4729-8139-1B3503A8FB8A}" type="pres">
      <dgm:prSet presAssocID="{114ABC93-15E7-4332-9BAC-4C6E24064C66}" presName="sibTrans" presStyleCnt="0"/>
      <dgm:spPr/>
    </dgm:pt>
    <dgm:pt modelId="{6AB1BD29-C9F9-42DF-8B48-EA66A6E66A02}" type="pres">
      <dgm:prSet presAssocID="{06C8CC88-DA0F-4E86-B7FB-FDA74395AD41}" presName="composite" presStyleCnt="0"/>
      <dgm:spPr/>
    </dgm:pt>
    <dgm:pt modelId="{604EA490-1609-456D-88ED-A5C66F53A7F9}" type="pres">
      <dgm:prSet presAssocID="{06C8CC88-DA0F-4E86-B7FB-FDA74395AD41}" presName="ParentText" presStyleLbl="revTx" presStyleIdx="2" presStyleCnt="3" custScaleX="111110" custScaleY="183838" custLinFactNeighborX="-1493" custLinFactNeighborY="3112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B72C47-9D45-4EC9-BF20-629F534F7445}" type="pres">
      <dgm:prSet presAssocID="{06C8CC88-DA0F-4E86-B7FB-FDA74395AD41}" presName="Accent1" presStyleLbl="parChTrans1D1" presStyleIdx="2" presStyleCnt="3" custScaleX="116669" custScaleY="129788" custLinFactNeighborX="-7359" custLinFactNeighborY="5319"/>
      <dgm:spPr/>
    </dgm:pt>
    <dgm:pt modelId="{87BF02BA-6BE9-42E2-B077-D3E0FA143F7D}" type="pres">
      <dgm:prSet presAssocID="{06C8CC88-DA0F-4E86-B7FB-FDA74395AD41}" presName="Image" presStyleLbl="alignImgPlace1" presStyleIdx="2" presStyleCnt="3" custScaleX="102910" custLinFactNeighborX="-14484" custLinFactNeighborY="3232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BB028273-F783-4EDE-B224-75F5AA724141}" srcId="{85DCFC39-E5FE-46E7-B668-F5310DCB5794}" destId="{06C8CC88-DA0F-4E86-B7FB-FDA74395AD41}" srcOrd="2" destOrd="0" parTransId="{E426D5B3-B6A0-4467-A626-F4F1430F21A7}" sibTransId="{D5137BD5-E21E-4DB2-B5A0-952ED66017C9}"/>
    <dgm:cxn modelId="{238E43ED-A4A9-40C6-BA1B-5BD23AED0505}" type="presOf" srcId="{85DCFC39-E5FE-46E7-B668-F5310DCB5794}" destId="{D8281FD6-64BE-4C64-B31B-09D77A92F2E0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ADA13DC3-348C-44E0-A279-578CC5A7BA11}" type="presOf" srcId="{06C8CC88-DA0F-4E86-B7FB-FDA74395AD41}" destId="{604EA490-1609-456D-88ED-A5C66F53A7F9}" srcOrd="0" destOrd="0" presId="urn:microsoft.com/office/officeart/2011/layout/Picture Frame"/>
    <dgm:cxn modelId="{64041575-8ACE-4830-B724-3B86B0DDAC3A}" srcId="{85DCFC39-E5FE-46E7-B668-F5310DCB5794}" destId="{FBDAF163-B37C-43D6-AAF4-867B8D73BE21}" srcOrd="1" destOrd="0" parTransId="{CD215A89-5A58-4F6E-8AA0-9F21380BDD0E}" sibTransId="{114ABC93-15E7-4332-9BAC-4C6E24064C66}"/>
    <dgm:cxn modelId="{9EE09CCC-971A-4945-BFDC-9C7EB326707E}" type="presOf" srcId="{73FE97C6-30B3-4E86-A309-E073D3E61EAC}" destId="{DE0EBC1C-8375-4F83-888D-35EE16C592A3}" srcOrd="0" destOrd="0" presId="urn:microsoft.com/office/officeart/2011/layout/Picture Frame"/>
    <dgm:cxn modelId="{3A6C174C-4D48-4B88-B4B9-2435C4BCCAA9}" type="presOf" srcId="{FBDAF163-B37C-43D6-AAF4-867B8D73BE21}" destId="{E8E55C54-B824-48D6-8A3E-D2A24A31325D}" srcOrd="0" destOrd="0" presId="urn:microsoft.com/office/officeart/2011/layout/Picture Frame"/>
    <dgm:cxn modelId="{8E4E4DA6-68A6-434A-B882-BEA6397ABCB6}" type="presParOf" srcId="{D8281FD6-64BE-4C64-B31B-09D77A92F2E0}" destId="{F35343CC-4A55-4164-A0B8-5D453632BB18}" srcOrd="0" destOrd="0" presId="urn:microsoft.com/office/officeart/2011/layout/Picture Frame"/>
    <dgm:cxn modelId="{179042A2-4202-4C72-AD9E-0BC9A5D9CE72}" type="presParOf" srcId="{F35343CC-4A55-4164-A0B8-5D453632BB18}" destId="{DE0EBC1C-8375-4F83-888D-35EE16C592A3}" srcOrd="0" destOrd="0" presId="urn:microsoft.com/office/officeart/2011/layout/Picture Frame"/>
    <dgm:cxn modelId="{5281344C-D756-4208-A302-5973DE1BD0CE}" type="presParOf" srcId="{F35343CC-4A55-4164-A0B8-5D453632BB18}" destId="{B27229FA-6943-4645-8774-0A0378EE0DAF}" srcOrd="1" destOrd="0" presId="urn:microsoft.com/office/officeart/2011/layout/Picture Frame"/>
    <dgm:cxn modelId="{43F4E5C8-102F-4037-99F7-948CC5BE743B}" type="presParOf" srcId="{F35343CC-4A55-4164-A0B8-5D453632BB18}" destId="{757A22C7-F349-4B48-8DAF-18D1E87B00CE}" srcOrd="2" destOrd="0" presId="urn:microsoft.com/office/officeart/2011/layout/Picture Frame"/>
    <dgm:cxn modelId="{6FD44A12-428A-4AC0-A067-C18DD9E6D0D8}" type="presParOf" srcId="{D8281FD6-64BE-4C64-B31B-09D77A92F2E0}" destId="{B432572F-3D21-4CFF-84EF-C935B46B147C}" srcOrd="1" destOrd="0" presId="urn:microsoft.com/office/officeart/2011/layout/Picture Frame"/>
    <dgm:cxn modelId="{E3548702-2B56-4BAF-9CFC-3533DB947CFC}" type="presParOf" srcId="{D8281FD6-64BE-4C64-B31B-09D77A92F2E0}" destId="{7B112969-C532-42D9-9F66-BA511D53DB64}" srcOrd="2" destOrd="0" presId="urn:microsoft.com/office/officeart/2011/layout/Picture Frame"/>
    <dgm:cxn modelId="{0E3F9542-CD72-4FEB-98FE-EC281325EA9B}" type="presParOf" srcId="{7B112969-C532-42D9-9F66-BA511D53DB64}" destId="{E8E55C54-B824-48D6-8A3E-D2A24A31325D}" srcOrd="0" destOrd="0" presId="urn:microsoft.com/office/officeart/2011/layout/Picture Frame"/>
    <dgm:cxn modelId="{44680909-C322-4A42-AD27-62149ABDF02E}" type="presParOf" srcId="{7B112969-C532-42D9-9F66-BA511D53DB64}" destId="{E2EA721E-6B04-46FF-845F-78611D4E99F3}" srcOrd="1" destOrd="0" presId="urn:microsoft.com/office/officeart/2011/layout/Picture Frame"/>
    <dgm:cxn modelId="{AEDB58AE-F2AF-4068-B7E3-B720F5AA9035}" type="presParOf" srcId="{7B112969-C532-42D9-9F66-BA511D53DB64}" destId="{DBE11479-EB32-4F04-A6C6-BE852EE90741}" srcOrd="2" destOrd="0" presId="urn:microsoft.com/office/officeart/2011/layout/Picture Frame"/>
    <dgm:cxn modelId="{8D2272B0-32CC-495C-84BA-AD50B138D91A}" type="presParOf" srcId="{D8281FD6-64BE-4C64-B31B-09D77A92F2E0}" destId="{8D45137F-78E0-4729-8139-1B3503A8FB8A}" srcOrd="3" destOrd="0" presId="urn:microsoft.com/office/officeart/2011/layout/Picture Frame"/>
    <dgm:cxn modelId="{4FC5BE56-CA42-4742-924A-302A6E59F2A1}" type="presParOf" srcId="{D8281FD6-64BE-4C64-B31B-09D77A92F2E0}" destId="{6AB1BD29-C9F9-42DF-8B48-EA66A6E66A02}" srcOrd="4" destOrd="0" presId="urn:microsoft.com/office/officeart/2011/layout/Picture Frame"/>
    <dgm:cxn modelId="{463B332D-6706-4BC7-9D24-48A219936836}" type="presParOf" srcId="{6AB1BD29-C9F9-42DF-8B48-EA66A6E66A02}" destId="{604EA490-1609-456D-88ED-A5C66F53A7F9}" srcOrd="0" destOrd="0" presId="urn:microsoft.com/office/officeart/2011/layout/Picture Frame"/>
    <dgm:cxn modelId="{73CD1EE6-4A71-4238-9C9E-DD8BC181CB28}" type="presParOf" srcId="{6AB1BD29-C9F9-42DF-8B48-EA66A6E66A02}" destId="{B2B72C47-9D45-4EC9-BF20-629F534F7445}" srcOrd="1" destOrd="0" presId="urn:microsoft.com/office/officeart/2011/layout/Picture Frame"/>
    <dgm:cxn modelId="{5C9B2657-CAD7-4ABE-BEE1-8BD6C005E796}" type="presParOf" srcId="{6AB1BD29-C9F9-42DF-8B48-EA66A6E66A02}" destId="{87BF02BA-6BE9-42E2-B077-D3E0FA143F7D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solidFill>
                <a:srgbClr val="00B050"/>
              </a:solidFill>
            </a:rPr>
            <a:t>Hřib žlučník neboli hřib hořký</a:t>
          </a:r>
          <a:endParaRPr lang="cs-CZ" sz="2800" dirty="0">
            <a:solidFill>
              <a:srgbClr val="00B05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76363" custScaleY="126394" custLinFactNeighborX="1117" custLinFactNeighborY="-9748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96319" custScaleY="94275" custLinFactNeighborX="-639" custLinFactNeighborY="-11820"/>
      <dgm:spPr/>
    </dgm:pt>
    <dgm:pt modelId="{757A22C7-F349-4B48-8DAF-18D1E87B00CE}" type="pres">
      <dgm:prSet presAssocID="{73FE97C6-30B3-4E86-A309-E073D3E61EAC}" presName="Image" presStyleLbl="alignImgPlace1" presStyleIdx="0" presStyleCnt="1" custScaleX="72161" custScaleY="8520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D8559C7D-01BB-46AC-88CE-C9D61244159F}" type="presOf" srcId="{73FE97C6-30B3-4E86-A309-E073D3E61EAC}" destId="{DE0EBC1C-8375-4F83-888D-35EE16C592A3}" srcOrd="0" destOrd="0" presId="urn:microsoft.com/office/officeart/2011/layout/Picture Frame"/>
    <dgm:cxn modelId="{848E5108-622D-404C-8578-98EC26CE967E}" type="presOf" srcId="{85DCFC39-E5FE-46E7-B668-F5310DCB5794}" destId="{D8281FD6-64BE-4C64-B31B-09D77A92F2E0}" srcOrd="0" destOrd="0" presId="urn:microsoft.com/office/officeart/2011/layout/Picture Frame"/>
    <dgm:cxn modelId="{636B2A7A-01A7-4737-A6FA-9D27FB95B83B}" type="presParOf" srcId="{D8281FD6-64BE-4C64-B31B-09D77A92F2E0}" destId="{F35343CC-4A55-4164-A0B8-5D453632BB18}" srcOrd="0" destOrd="0" presId="urn:microsoft.com/office/officeart/2011/layout/Picture Frame"/>
    <dgm:cxn modelId="{B18F0D2B-C47E-4AB1-A505-ABC16A68FA6C}" type="presParOf" srcId="{F35343CC-4A55-4164-A0B8-5D453632BB18}" destId="{DE0EBC1C-8375-4F83-888D-35EE16C592A3}" srcOrd="0" destOrd="0" presId="urn:microsoft.com/office/officeart/2011/layout/Picture Frame"/>
    <dgm:cxn modelId="{2FA334F1-FB0A-4D69-BA85-E60B65F7F7CB}" type="presParOf" srcId="{F35343CC-4A55-4164-A0B8-5D453632BB18}" destId="{B27229FA-6943-4645-8774-0A0378EE0DAF}" srcOrd="1" destOrd="0" presId="urn:microsoft.com/office/officeart/2011/layout/Picture Frame"/>
    <dgm:cxn modelId="{B294094A-0184-48C9-8509-A4DE7EAFDED7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Muchomůrka červená</a:t>
          </a:r>
          <a:endParaRPr lang="cs-CZ" sz="2800" dirty="0">
            <a:solidFill>
              <a:srgbClr val="C0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FBDAF163-B37C-43D6-AAF4-867B8D73BE21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Muchomůrka zelená</a:t>
          </a:r>
          <a:endParaRPr lang="cs-CZ" sz="2800" dirty="0">
            <a:solidFill>
              <a:srgbClr val="C00000"/>
            </a:solidFill>
          </a:endParaRPr>
        </a:p>
      </dgm:t>
    </dgm:pt>
    <dgm:pt modelId="{CD215A89-5A58-4F6E-8AA0-9F21380BDD0E}" type="parTrans" cxnId="{64041575-8ACE-4830-B724-3B86B0DDAC3A}">
      <dgm:prSet/>
      <dgm:spPr/>
      <dgm:t>
        <a:bodyPr/>
        <a:lstStyle/>
        <a:p>
          <a:endParaRPr lang="cs-CZ"/>
        </a:p>
      </dgm:t>
    </dgm:pt>
    <dgm:pt modelId="{114ABC93-15E7-4332-9BAC-4C6E24064C66}" type="sibTrans" cxnId="{64041575-8ACE-4830-B724-3B86B0DDAC3A}">
      <dgm:prSet/>
      <dgm:spPr/>
      <dgm:t>
        <a:bodyPr/>
        <a:lstStyle/>
        <a:p>
          <a:endParaRPr lang="cs-CZ"/>
        </a:p>
      </dgm:t>
    </dgm:pt>
    <dgm:pt modelId="{06C8CC88-DA0F-4E86-B7FB-FDA74395AD41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Muchomůrka jízlivá</a:t>
          </a:r>
          <a:endParaRPr lang="cs-CZ" sz="2800" dirty="0">
            <a:solidFill>
              <a:srgbClr val="C00000"/>
            </a:solidFill>
          </a:endParaRPr>
        </a:p>
      </dgm:t>
    </dgm:pt>
    <dgm:pt modelId="{E426D5B3-B6A0-4467-A626-F4F1430F21A7}" type="parTrans" cxnId="{BB028273-F783-4EDE-B224-75F5AA724141}">
      <dgm:prSet/>
      <dgm:spPr/>
      <dgm:t>
        <a:bodyPr/>
        <a:lstStyle/>
        <a:p>
          <a:endParaRPr lang="cs-CZ"/>
        </a:p>
      </dgm:t>
    </dgm:pt>
    <dgm:pt modelId="{D5137BD5-E21E-4DB2-B5A0-952ED66017C9}" type="sibTrans" cxnId="{BB028273-F783-4EDE-B224-75F5AA724141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3" custScaleX="165858" custScaleY="126394" custLinFactNeighborX="-5256" custLinFactNeighborY="4999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3" custScaleX="125644" custScaleY="145156" custLinFactNeighborX="-639" custLinFactNeighborY="-11820"/>
      <dgm:spPr/>
    </dgm:pt>
    <dgm:pt modelId="{757A22C7-F349-4B48-8DAF-18D1E87B00CE}" type="pres">
      <dgm:prSet presAssocID="{73FE97C6-30B3-4E86-A309-E073D3E61EAC}" presName="Image" presStyleLbl="align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432572F-3D21-4CFF-84EF-C935B46B147C}" type="pres">
      <dgm:prSet presAssocID="{C94E8220-4884-42FF-AA5F-0FE3359FE6F8}" presName="sibTrans" presStyleCnt="0"/>
      <dgm:spPr/>
    </dgm:pt>
    <dgm:pt modelId="{7B112969-C532-42D9-9F66-BA511D53DB64}" type="pres">
      <dgm:prSet presAssocID="{FBDAF163-B37C-43D6-AAF4-867B8D73BE21}" presName="composite" presStyleCnt="0"/>
      <dgm:spPr/>
    </dgm:pt>
    <dgm:pt modelId="{E8E55C54-B824-48D6-8A3E-D2A24A31325D}" type="pres">
      <dgm:prSet presAssocID="{FBDAF163-B37C-43D6-AAF4-867B8D73BE21}" presName="ParentText" presStyleLbl="revTx" presStyleIdx="1" presStyleCnt="3" custScaleX="166418" custScaleY="174060" custLinFactY="33761" custLinFactNeighborX="18617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EA721E-6B04-46FF-845F-78611D4E99F3}" type="pres">
      <dgm:prSet presAssocID="{FBDAF163-B37C-43D6-AAF4-867B8D73BE21}" presName="Accent1" presStyleLbl="parChTrans1D1" presStyleIdx="1" presStyleCnt="3" custScaleX="129659" custScaleY="166867" custLinFactNeighborX="-8780" custLinFactNeighborY="-10944"/>
      <dgm:spPr/>
    </dgm:pt>
    <dgm:pt modelId="{DBE11479-EB32-4F04-A6C6-BE852EE90741}" type="pres">
      <dgm:prSet presAssocID="{FBDAF163-B37C-43D6-AAF4-867B8D73BE21}" presName="Image" presStyleLbl="alignImgPlace1" presStyleIdx="1" presStyleCnt="3" custScaleX="72664" custScaleY="140093" custLinFactNeighborX="-32658" custLinFactNeighborY="-391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8D45137F-78E0-4729-8139-1B3503A8FB8A}" type="pres">
      <dgm:prSet presAssocID="{114ABC93-15E7-4332-9BAC-4C6E24064C66}" presName="sibTrans" presStyleCnt="0"/>
      <dgm:spPr/>
    </dgm:pt>
    <dgm:pt modelId="{6AB1BD29-C9F9-42DF-8B48-EA66A6E66A02}" type="pres">
      <dgm:prSet presAssocID="{06C8CC88-DA0F-4E86-B7FB-FDA74395AD41}" presName="composite" presStyleCnt="0"/>
      <dgm:spPr/>
    </dgm:pt>
    <dgm:pt modelId="{604EA490-1609-456D-88ED-A5C66F53A7F9}" type="pres">
      <dgm:prSet presAssocID="{06C8CC88-DA0F-4E86-B7FB-FDA74395AD41}" presName="ParentText" presStyleLbl="revTx" presStyleIdx="2" presStyleCnt="3" custScaleX="182299" custScaleY="292464" custLinFactNeighborX="-1493" custLinFactNeighborY="3112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B72C47-9D45-4EC9-BF20-629F534F7445}" type="pres">
      <dgm:prSet presAssocID="{06C8CC88-DA0F-4E86-B7FB-FDA74395AD41}" presName="Accent1" presStyleLbl="parChTrans1D1" presStyleIdx="2" presStyleCnt="3" custScaleX="116669" custScaleY="129788" custLinFactNeighborX="-7359" custLinFactNeighborY="5319"/>
      <dgm:spPr/>
    </dgm:pt>
    <dgm:pt modelId="{87BF02BA-6BE9-42E2-B077-D3E0FA143F7D}" type="pres">
      <dgm:prSet presAssocID="{06C8CC88-DA0F-4E86-B7FB-FDA74395AD41}" presName="Image" presStyleLbl="alignImgPlace1" presStyleIdx="2" presStyleCnt="3" custScaleX="102910" custLinFactNeighborX="-14484" custLinFactNeighborY="3232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A1ED61E9-5E18-4559-9CEC-EBBA3743AC7B}" type="presOf" srcId="{73FE97C6-30B3-4E86-A309-E073D3E61EAC}" destId="{DE0EBC1C-8375-4F83-888D-35EE16C592A3}" srcOrd="0" destOrd="0" presId="urn:microsoft.com/office/officeart/2011/layout/Picture Frame"/>
    <dgm:cxn modelId="{BB028273-F783-4EDE-B224-75F5AA724141}" srcId="{85DCFC39-E5FE-46E7-B668-F5310DCB5794}" destId="{06C8CC88-DA0F-4E86-B7FB-FDA74395AD41}" srcOrd="2" destOrd="0" parTransId="{E426D5B3-B6A0-4467-A626-F4F1430F21A7}" sibTransId="{D5137BD5-E21E-4DB2-B5A0-952ED66017C9}"/>
    <dgm:cxn modelId="{26DF5A47-13D2-4CF6-9048-15ADA9F5C22B}" type="presOf" srcId="{06C8CC88-DA0F-4E86-B7FB-FDA74395AD41}" destId="{604EA490-1609-456D-88ED-A5C66F53A7F9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64041575-8ACE-4830-B724-3B86B0DDAC3A}" srcId="{85DCFC39-E5FE-46E7-B668-F5310DCB5794}" destId="{FBDAF163-B37C-43D6-AAF4-867B8D73BE21}" srcOrd="1" destOrd="0" parTransId="{CD215A89-5A58-4F6E-8AA0-9F21380BDD0E}" sibTransId="{114ABC93-15E7-4332-9BAC-4C6E24064C66}"/>
    <dgm:cxn modelId="{4BB369DA-A77C-4907-969B-8890C3DCCF05}" type="presOf" srcId="{85DCFC39-E5FE-46E7-B668-F5310DCB5794}" destId="{D8281FD6-64BE-4C64-B31B-09D77A92F2E0}" srcOrd="0" destOrd="0" presId="urn:microsoft.com/office/officeart/2011/layout/Picture Frame"/>
    <dgm:cxn modelId="{C5A539FB-5954-42E0-A56B-7E2E80555046}" type="presOf" srcId="{FBDAF163-B37C-43D6-AAF4-867B8D73BE21}" destId="{E8E55C54-B824-48D6-8A3E-D2A24A31325D}" srcOrd="0" destOrd="0" presId="urn:microsoft.com/office/officeart/2011/layout/Picture Frame"/>
    <dgm:cxn modelId="{73D5ECF4-B017-4587-84C2-58E7145492AB}" type="presParOf" srcId="{D8281FD6-64BE-4C64-B31B-09D77A92F2E0}" destId="{F35343CC-4A55-4164-A0B8-5D453632BB18}" srcOrd="0" destOrd="0" presId="urn:microsoft.com/office/officeart/2011/layout/Picture Frame"/>
    <dgm:cxn modelId="{A10087EE-453C-4470-9507-5ABB7AE092BA}" type="presParOf" srcId="{F35343CC-4A55-4164-A0B8-5D453632BB18}" destId="{DE0EBC1C-8375-4F83-888D-35EE16C592A3}" srcOrd="0" destOrd="0" presId="urn:microsoft.com/office/officeart/2011/layout/Picture Frame"/>
    <dgm:cxn modelId="{B2B8436D-8226-4961-BE92-56DD43FB01C2}" type="presParOf" srcId="{F35343CC-4A55-4164-A0B8-5D453632BB18}" destId="{B27229FA-6943-4645-8774-0A0378EE0DAF}" srcOrd="1" destOrd="0" presId="urn:microsoft.com/office/officeart/2011/layout/Picture Frame"/>
    <dgm:cxn modelId="{143C9149-D120-4300-9C82-D27E43A3FD47}" type="presParOf" srcId="{F35343CC-4A55-4164-A0B8-5D453632BB18}" destId="{757A22C7-F349-4B48-8DAF-18D1E87B00CE}" srcOrd="2" destOrd="0" presId="urn:microsoft.com/office/officeart/2011/layout/Picture Frame"/>
    <dgm:cxn modelId="{B6251F6A-EDEC-4AAE-9C6A-C47D13660DE6}" type="presParOf" srcId="{D8281FD6-64BE-4C64-B31B-09D77A92F2E0}" destId="{B432572F-3D21-4CFF-84EF-C935B46B147C}" srcOrd="1" destOrd="0" presId="urn:microsoft.com/office/officeart/2011/layout/Picture Frame"/>
    <dgm:cxn modelId="{CBFED0E8-3169-41DB-8228-91D6BFCE55F3}" type="presParOf" srcId="{D8281FD6-64BE-4C64-B31B-09D77A92F2E0}" destId="{7B112969-C532-42D9-9F66-BA511D53DB64}" srcOrd="2" destOrd="0" presId="urn:microsoft.com/office/officeart/2011/layout/Picture Frame"/>
    <dgm:cxn modelId="{92172257-33D0-4FB5-AD63-591ADBEE6313}" type="presParOf" srcId="{7B112969-C532-42D9-9F66-BA511D53DB64}" destId="{E8E55C54-B824-48D6-8A3E-D2A24A31325D}" srcOrd="0" destOrd="0" presId="urn:microsoft.com/office/officeart/2011/layout/Picture Frame"/>
    <dgm:cxn modelId="{E6E07253-465B-4DA3-9045-1ADA1B5AA7D0}" type="presParOf" srcId="{7B112969-C532-42D9-9F66-BA511D53DB64}" destId="{E2EA721E-6B04-46FF-845F-78611D4E99F3}" srcOrd="1" destOrd="0" presId="urn:microsoft.com/office/officeart/2011/layout/Picture Frame"/>
    <dgm:cxn modelId="{FD219B8A-D611-4F13-B8CF-FC148F850988}" type="presParOf" srcId="{7B112969-C532-42D9-9F66-BA511D53DB64}" destId="{DBE11479-EB32-4F04-A6C6-BE852EE90741}" srcOrd="2" destOrd="0" presId="urn:microsoft.com/office/officeart/2011/layout/Picture Frame"/>
    <dgm:cxn modelId="{ED6705AC-4541-471A-90D6-5143C4CF3206}" type="presParOf" srcId="{D8281FD6-64BE-4C64-B31B-09D77A92F2E0}" destId="{8D45137F-78E0-4729-8139-1B3503A8FB8A}" srcOrd="3" destOrd="0" presId="urn:microsoft.com/office/officeart/2011/layout/Picture Frame"/>
    <dgm:cxn modelId="{AA4207DD-8FAE-4772-AE0B-90763C9152C3}" type="presParOf" srcId="{D8281FD6-64BE-4C64-B31B-09D77A92F2E0}" destId="{6AB1BD29-C9F9-42DF-8B48-EA66A6E66A02}" srcOrd="4" destOrd="0" presId="urn:microsoft.com/office/officeart/2011/layout/Picture Frame"/>
    <dgm:cxn modelId="{395D03F3-E216-4511-8E78-5D529487673D}" type="presParOf" srcId="{6AB1BD29-C9F9-42DF-8B48-EA66A6E66A02}" destId="{604EA490-1609-456D-88ED-A5C66F53A7F9}" srcOrd="0" destOrd="0" presId="urn:microsoft.com/office/officeart/2011/layout/Picture Frame"/>
    <dgm:cxn modelId="{B3655BBD-97FD-4141-94BA-D72077DC1D45}" type="presParOf" srcId="{6AB1BD29-C9F9-42DF-8B48-EA66A6E66A02}" destId="{B2B72C47-9D45-4EC9-BF20-629F534F7445}" srcOrd="1" destOrd="0" presId="urn:microsoft.com/office/officeart/2011/layout/Picture Frame"/>
    <dgm:cxn modelId="{1FF3832E-EB5E-417F-8AA6-5DACDFE9875F}" type="presParOf" srcId="{6AB1BD29-C9F9-42DF-8B48-EA66A6E66A02}" destId="{87BF02BA-6BE9-42E2-B077-D3E0FA143F7D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BF02BA-6BE9-42E2-B077-D3E0FA143F7D}">
      <dsp:nvSpPr>
        <dsp:cNvPr id="0" name=""/>
        <dsp:cNvSpPr/>
      </dsp:nvSpPr>
      <dsp:spPr>
        <a:xfrm>
          <a:off x="2850463" y="3213765"/>
          <a:ext cx="2707301" cy="1623945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E11479-EB32-4F04-A6C6-BE852EE90741}">
      <dsp:nvSpPr>
        <dsp:cNvPr id="0" name=""/>
        <dsp:cNvSpPr/>
      </dsp:nvSpPr>
      <dsp:spPr>
        <a:xfrm>
          <a:off x="5452515" y="45983"/>
          <a:ext cx="1911605" cy="2275034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A22C7-F349-4B48-8DAF-18D1E87B00CE}">
      <dsp:nvSpPr>
        <dsp:cNvPr id="0" name=""/>
        <dsp:cNvSpPr/>
      </dsp:nvSpPr>
      <dsp:spPr>
        <a:xfrm>
          <a:off x="846456" y="371527"/>
          <a:ext cx="2630746" cy="1623945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504051" y="2088231"/>
          <a:ext cx="2625360" cy="351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00B050"/>
              </a:solidFill>
            </a:rPr>
            <a:t>Hřib smrkový</a:t>
          </a:r>
          <a:endParaRPr lang="cs-CZ" sz="2800" kern="1200" dirty="0">
            <a:solidFill>
              <a:srgbClr val="00B050"/>
            </a:solidFill>
          </a:endParaRPr>
        </a:p>
      </dsp:txBody>
      <dsp:txXfrm>
        <a:off x="504051" y="2088231"/>
        <a:ext cx="2625360" cy="351217"/>
      </dsp:txXfrm>
    </dsp:sp>
    <dsp:sp modelId="{B27229FA-6943-4645-8774-0A0378EE0DAF}">
      <dsp:nvSpPr>
        <dsp:cNvPr id="0" name=""/>
        <dsp:cNvSpPr/>
      </dsp:nvSpPr>
      <dsp:spPr>
        <a:xfrm>
          <a:off x="288030" y="5"/>
          <a:ext cx="3304307" cy="2452647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E55C54-B824-48D6-8A3E-D2A24A31325D}">
      <dsp:nvSpPr>
        <dsp:cNvPr id="0" name=""/>
        <dsp:cNvSpPr/>
      </dsp:nvSpPr>
      <dsp:spPr>
        <a:xfrm>
          <a:off x="4227114" y="2172926"/>
          <a:ext cx="4557861" cy="64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00B050"/>
              </a:solidFill>
            </a:rPr>
            <a:t>Křemenáč březový</a:t>
          </a:r>
          <a:endParaRPr lang="cs-CZ" sz="2800" kern="1200" dirty="0">
            <a:solidFill>
              <a:srgbClr val="00B050"/>
            </a:solidFill>
          </a:endParaRPr>
        </a:p>
      </dsp:txBody>
      <dsp:txXfrm>
        <a:off x="4227114" y="2172926"/>
        <a:ext cx="4557861" cy="647351"/>
      </dsp:txXfrm>
    </dsp:sp>
    <dsp:sp modelId="{E2EA721E-6B04-46FF-845F-78611D4E99F3}">
      <dsp:nvSpPr>
        <dsp:cNvPr id="0" name=""/>
        <dsp:cNvSpPr/>
      </dsp:nvSpPr>
      <dsp:spPr>
        <a:xfrm>
          <a:off x="4309216" y="0"/>
          <a:ext cx="3840595" cy="2819490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4EA490-1609-456D-88ED-A5C66F53A7F9}">
      <dsp:nvSpPr>
        <dsp:cNvPr id="0" name=""/>
        <dsp:cNvSpPr/>
      </dsp:nvSpPr>
      <dsp:spPr>
        <a:xfrm>
          <a:off x="2880327" y="4745745"/>
          <a:ext cx="2917037" cy="510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00B050"/>
              </a:solidFill>
            </a:rPr>
            <a:t>Klouzek sličný</a:t>
          </a:r>
          <a:endParaRPr lang="cs-CZ" sz="2800" kern="1200" dirty="0">
            <a:solidFill>
              <a:srgbClr val="00B050"/>
            </a:solidFill>
          </a:endParaRPr>
        </a:p>
      </dsp:txBody>
      <dsp:txXfrm>
        <a:off x="2880327" y="4745745"/>
        <a:ext cx="2917037" cy="510840"/>
      </dsp:txXfrm>
    </dsp:sp>
    <dsp:sp modelId="{B2B72C47-9D45-4EC9-BF20-629F534F7445}">
      <dsp:nvSpPr>
        <dsp:cNvPr id="0" name=""/>
        <dsp:cNvSpPr/>
      </dsp:nvSpPr>
      <dsp:spPr>
        <a:xfrm>
          <a:off x="2652639" y="3135611"/>
          <a:ext cx="3068273" cy="2192980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2304240" y="126942"/>
          <a:ext cx="5325847" cy="3881848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1656178" y="3456380"/>
          <a:ext cx="5624435" cy="98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00B050"/>
              </a:solidFill>
            </a:rPr>
            <a:t>Hřib žlučník neboli hřib hořký</a:t>
          </a:r>
          <a:endParaRPr lang="cs-CZ" sz="2800" kern="1200" dirty="0">
            <a:solidFill>
              <a:srgbClr val="00B050"/>
            </a:solidFill>
          </a:endParaRPr>
        </a:p>
      </dsp:txBody>
      <dsp:txXfrm>
        <a:off x="1656178" y="3456380"/>
        <a:ext cx="5624435" cy="985333"/>
      </dsp:txXfrm>
    </dsp:sp>
    <dsp:sp modelId="{B27229FA-6943-4645-8774-0A0378EE0DAF}">
      <dsp:nvSpPr>
        <dsp:cNvPr id="0" name=""/>
        <dsp:cNvSpPr/>
      </dsp:nvSpPr>
      <dsp:spPr>
        <a:xfrm>
          <a:off x="792075" y="0"/>
          <a:ext cx="7106531" cy="4468932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BF02BA-6BE9-42E2-B077-D3E0FA143F7D}">
      <dsp:nvSpPr>
        <dsp:cNvPr id="0" name=""/>
        <dsp:cNvSpPr/>
      </dsp:nvSpPr>
      <dsp:spPr>
        <a:xfrm>
          <a:off x="2908852" y="3193724"/>
          <a:ext cx="2629420" cy="1577229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E11479-EB32-4F04-A6C6-BE852EE90741}">
      <dsp:nvSpPr>
        <dsp:cNvPr id="0" name=""/>
        <dsp:cNvSpPr/>
      </dsp:nvSpPr>
      <dsp:spPr>
        <a:xfrm>
          <a:off x="5097515" y="55353"/>
          <a:ext cx="1856614" cy="2209587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A22C7-F349-4B48-8DAF-18D1E87B00CE}">
      <dsp:nvSpPr>
        <dsp:cNvPr id="0" name=""/>
        <dsp:cNvSpPr/>
      </dsp:nvSpPr>
      <dsp:spPr>
        <a:xfrm>
          <a:off x="1042347" y="433250"/>
          <a:ext cx="2555067" cy="1577229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0" y="2100569"/>
          <a:ext cx="4229107" cy="341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Muchomůrka červená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0" y="2100569"/>
        <a:ext cx="4229107" cy="341113"/>
      </dsp:txXfrm>
    </dsp:sp>
    <dsp:sp modelId="{B27229FA-6943-4645-8774-0A0378EE0DAF}">
      <dsp:nvSpPr>
        <dsp:cNvPr id="0" name=""/>
        <dsp:cNvSpPr/>
      </dsp:nvSpPr>
      <dsp:spPr>
        <a:xfrm>
          <a:off x="499986" y="72415"/>
          <a:ext cx="3209251" cy="2382091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E55C54-B824-48D6-8A3E-D2A24A31325D}">
      <dsp:nvSpPr>
        <dsp:cNvPr id="0" name=""/>
        <dsp:cNvSpPr/>
      </dsp:nvSpPr>
      <dsp:spPr>
        <a:xfrm>
          <a:off x="4541589" y="2262315"/>
          <a:ext cx="4243386" cy="469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Muchomůrka zelená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4541589" y="2262315"/>
        <a:ext cx="4243386" cy="469755"/>
      </dsp:txXfrm>
    </dsp:sp>
    <dsp:sp modelId="{E2EA721E-6B04-46FF-845F-78611D4E99F3}">
      <dsp:nvSpPr>
        <dsp:cNvPr id="0" name=""/>
        <dsp:cNvSpPr/>
      </dsp:nvSpPr>
      <dsp:spPr>
        <a:xfrm>
          <a:off x="4781143" y="0"/>
          <a:ext cx="3311804" cy="2738381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4EA490-1609-456D-88ED-A5C66F53A7F9}">
      <dsp:nvSpPr>
        <dsp:cNvPr id="0" name=""/>
        <dsp:cNvSpPr/>
      </dsp:nvSpPr>
      <dsp:spPr>
        <a:xfrm>
          <a:off x="2030256" y="4535053"/>
          <a:ext cx="4648325" cy="789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Muchomůrka jízlivá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2030256" y="4535053"/>
        <a:ext cx="4648325" cy="789306"/>
      </dsp:txXfrm>
    </dsp:sp>
    <dsp:sp modelId="{B2B72C47-9D45-4EC9-BF20-629F534F7445}">
      <dsp:nvSpPr>
        <dsp:cNvPr id="0" name=""/>
        <dsp:cNvSpPr/>
      </dsp:nvSpPr>
      <dsp:spPr>
        <a:xfrm>
          <a:off x="2716719" y="3189273"/>
          <a:ext cx="2980008" cy="2129894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click.wav"/>
          </p:stSnd>
        </p:sndAc>
      </p:transition>
    </mc:Choice>
    <mc:Fallback xmlns="">
      <p:transition spd="med">
        <p:fade/>
        <p:sndAc>
          <p:stSnd>
            <p:snd r:embed="rId14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click.wav"/>
          </p:stSnd>
        </p:sndAc>
      </p:transition>
    </mc:Choice>
    <mc:Fallback xmlns="">
      <p:transition spd="med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6" Type="http://schemas.openxmlformats.org/officeDocument/2006/relationships/audio" Target="../media/audio1.wav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2/Amanita_muscaria_3_vliegenzwammen_op_rij.jpg" TargetMode="External"/><Relationship Id="rId3" Type="http://schemas.openxmlformats.org/officeDocument/2006/relationships/hyperlink" Target="http://upload.wikimedia.org/wikipedia/commons/a/a3/Boletus_edulis_(Tillegem).jpg" TargetMode="External"/><Relationship Id="rId7" Type="http://schemas.openxmlformats.org/officeDocument/2006/relationships/hyperlink" Target="http://upload.wikimedia.org/wikipedia/commons/e/e3/2006-09-14_Tylopilus_felleus_crop.jpg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upload.wikimedia.org/wikipedia/commons/3/3a/Suillus_grevillei_LC0109.jpg" TargetMode="External"/><Relationship Id="rId11" Type="http://schemas.openxmlformats.org/officeDocument/2006/relationships/audio" Target="../media/audio2.wav"/><Relationship Id="rId5" Type="http://schemas.openxmlformats.org/officeDocument/2006/relationships/hyperlink" Target="http://upload.wikimedia.org/wikipedia/commons/5/59/Cep_in_basket_2006_G01.jpg" TargetMode="External"/><Relationship Id="rId10" Type="http://schemas.openxmlformats.org/officeDocument/2006/relationships/hyperlink" Target="http://upload.wikimedia.org/wikipedia/commons/0/0c/Amanita_virosa_02.jpg" TargetMode="External"/><Relationship Id="rId4" Type="http://schemas.openxmlformats.org/officeDocument/2006/relationships/hyperlink" Target="http://upload.wikimedia.org/wikipedia/commons/4/45/Leccinum_versipelle.jpg" TargetMode="External"/><Relationship Id="rId9" Type="http://schemas.openxmlformats.org/officeDocument/2006/relationships/hyperlink" Target="http://upload.wikimedia.org/wikipedia/commons/9/99/Amanita_phalloides_1.JPG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8477850"/>
              </p:ext>
            </p:extLst>
          </p:nvPr>
        </p:nvGraphicFramePr>
        <p:xfrm>
          <a:off x="565150" y="444500"/>
          <a:ext cx="7866063" cy="590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9" name="Prezentace" r:id="rId4" imgW="2571035" imgH="1927867" progId="PowerPoint.Show.12">
                  <p:embed/>
                </p:oleObj>
              </mc:Choice>
              <mc:Fallback>
                <p:oleObj name="Prezentace" r:id="rId4" imgW="2571035" imgH="192786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5150" y="444500"/>
                        <a:ext cx="7866063" cy="5902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0635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3" name="click.wav"/>
          </p:stSnd>
        </p:sndAc>
      </p:transition>
    </mc:Choice>
    <mc:Fallback xmlns="">
      <p:transition spd="med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16632"/>
            <a:ext cx="4433664" cy="576064"/>
          </a:xfrm>
        </p:spPr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63093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600" dirty="0">
                <a:solidFill>
                  <a:schemeClr val="tx1"/>
                </a:solidFill>
              </a:rPr>
              <a:t>	</a:t>
            </a:r>
            <a:r>
              <a:rPr lang="cs-CZ" sz="1600" dirty="0" smtClean="0"/>
              <a:t> </a:t>
            </a:r>
            <a:r>
              <a:rPr lang="cs-CZ" dirty="0" smtClean="0"/>
              <a:t>Materiál </a:t>
            </a:r>
            <a:r>
              <a:rPr lang="cs-CZ" dirty="0"/>
              <a:t>je vhodný ke společné </a:t>
            </a:r>
            <a:r>
              <a:rPr lang="cs-CZ" dirty="0" smtClean="0"/>
              <a:t>práci žáků 3.třídy jako </a:t>
            </a:r>
            <a:r>
              <a:rPr lang="cs-CZ" b="1" dirty="0" smtClean="0"/>
              <a:t>opakování učiva o houbách</a:t>
            </a:r>
            <a:r>
              <a:rPr lang="cs-CZ" dirty="0" smtClean="0"/>
              <a:t>. Opakování může být motivováno některou hrou, doporučuji hru „kopaná“.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b="1" dirty="0" smtClean="0"/>
              <a:t>Pravidla hry „kopaná“: </a:t>
            </a:r>
            <a:r>
              <a:rPr lang="cs-CZ" dirty="0" smtClean="0"/>
              <a:t>Žáky rozdělíme na dvě družstva, na dvě poloviny </a:t>
            </a:r>
            <a:r>
              <a:rPr lang="cs-CZ" dirty="0"/>
              <a:t>t</a:t>
            </a:r>
            <a:r>
              <a:rPr lang="cs-CZ" dirty="0" smtClean="0"/>
              <a:t>řídy směrem zepředu dozadu. Družstva se v odpovědích pravidelně střídají. Žáci mohou zůstat sedět ve dvou skupinách v lavicích a na odpovědích se mohou dohodnout s ostatními členy svého družstva. Nahlas odpovídá vždy jeden žák, říkáme, že střílí na bránu. </a:t>
            </a:r>
            <a:r>
              <a:rPr lang="cs-CZ" dirty="0"/>
              <a:t>Žáci v družstvu se </a:t>
            </a:r>
            <a:r>
              <a:rPr lang="cs-CZ" dirty="0" smtClean="0"/>
              <a:t>pravidelně střídají, </a:t>
            </a:r>
            <a:r>
              <a:rPr lang="cs-CZ" dirty="0"/>
              <a:t>kdo bude </a:t>
            </a:r>
            <a:r>
              <a:rPr lang="cs-CZ" dirty="0" smtClean="0"/>
              <a:t>střílet, </a:t>
            </a:r>
            <a:r>
              <a:rPr lang="cs-CZ" dirty="0"/>
              <a:t>třeba </a:t>
            </a:r>
            <a:r>
              <a:rPr lang="cs-CZ" dirty="0" smtClean="0"/>
              <a:t>popořadě podle </a:t>
            </a:r>
            <a:r>
              <a:rPr lang="cs-CZ" dirty="0"/>
              <a:t>lavic</a:t>
            </a:r>
            <a:r>
              <a:rPr lang="cs-CZ" dirty="0" smtClean="0"/>
              <a:t>. Jestliže žák odpoví správně, dává gól do soupeřovy brány, jestliže odpoví špatně, dává vlastní gól. Na tabuli učitel dvě brány skutečně znázorní a žák do nich svůj gól kreslí nebo znázorní třeba magnetem.</a:t>
            </a:r>
            <a:r>
              <a:rPr lang="cs-CZ" dirty="0"/>
              <a:t> Vítězí to družstvo, které má ve své bráně méně gólů.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b="1" dirty="0" smtClean="0"/>
              <a:t>Pomůcky: </a:t>
            </a:r>
            <a:r>
              <a:rPr lang="cs-CZ" dirty="0" smtClean="0"/>
              <a:t>2 papíry s nakreslenou bránou, fix nebo magnety.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Materiál slouží také </a:t>
            </a:r>
            <a:r>
              <a:rPr lang="cs-CZ" dirty="0"/>
              <a:t>k procvičení čtení s porozuměním a k rozšíření vědomostí, podporuje rozvoj  čtenářské a informační gramotnosti. </a:t>
            </a:r>
          </a:p>
          <a:p>
            <a:pPr marL="0" indent="0" algn="just">
              <a:buNone/>
            </a:pPr>
            <a:r>
              <a:rPr lang="cs-CZ" dirty="0"/>
              <a:t>	Materiál je inovativní tím, že umožňuje použití na interaktivní tabuli. Žáci se mohou do práce aktivně zapojit. </a:t>
            </a:r>
            <a:r>
              <a:rPr lang="cs-CZ" dirty="0" smtClean="0"/>
              <a:t>Vždy se objeví otázka, po kliknutí následuje odpověď, někdy i znázornění, po dalším kliknutí následuje další otázka… Pro </a:t>
            </a:r>
            <a:r>
              <a:rPr lang="cs-CZ" dirty="0"/>
              <a:t>zpestření výuky je materiál obohacen o animované prvky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67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908720"/>
            <a:ext cx="6840760" cy="1584176"/>
          </a:xfrm>
        </p:spPr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</a:rPr>
              <a:t>Houby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356992"/>
            <a:ext cx="813690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</a:rPr>
              <a:t>Opakování učiva</a:t>
            </a:r>
            <a:endParaRPr lang="cs-CZ" sz="4800" b="1" i="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3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1052737"/>
            <a:ext cx="7344816" cy="1224135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Chodíš rád na houby?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780928"/>
            <a:ext cx="8208912" cy="122413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>
                <a:solidFill>
                  <a:srgbClr val="FFC000"/>
                </a:solidFill>
              </a:rPr>
              <a:t>Z</a:t>
            </a:r>
            <a:r>
              <a:rPr lang="cs-CZ" sz="4400" b="1" dirty="0" smtClean="0">
                <a:solidFill>
                  <a:srgbClr val="FFC000"/>
                </a:solidFill>
              </a:rPr>
              <a:t>náš je opravdu dobře?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179512" y="404664"/>
            <a:ext cx="1800200" cy="1656184"/>
          </a:xfrm>
          <a:prstGeom prst="smileyFac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407707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Přesvědčíme se.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5229200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Zahrajeme si hru: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47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1008112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Kopaná na tabuli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3869958"/>
          </a:xfrm>
        </p:spPr>
        <p:txBody>
          <a:bodyPr/>
          <a:lstStyle/>
          <a:p>
            <a:r>
              <a:rPr lang="cs-CZ" sz="2800" dirty="0" smtClean="0">
                <a:solidFill>
                  <a:schemeClr val="bg1"/>
                </a:solidFill>
              </a:rPr>
              <a:t>Rozdělte se na dvě družstva.</a:t>
            </a:r>
            <a:endParaRPr lang="cs-CZ" sz="2800" dirty="0" smtClean="0"/>
          </a:p>
          <a:p>
            <a:r>
              <a:rPr lang="cs-CZ" sz="2800" dirty="0" smtClean="0"/>
              <a:t>Střihněte si, které družstvo začne.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Při odpovědích se postupně střídejte.</a:t>
            </a:r>
          </a:p>
          <a:p>
            <a:r>
              <a:rPr lang="cs-CZ" sz="2800" dirty="0" smtClean="0"/>
              <a:t>Na odpovědi se můžeš domlouvat se spoluhráči.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Podle odpovědi střel gól soupeři, nebo vlastní.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79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1)</a:t>
            </a:r>
            <a:r>
              <a:rPr lang="cs-CZ" sz="3600" dirty="0" smtClean="0"/>
              <a:t> Které tři základní součásti má živá příroda?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Součástí živé přírody jsou houby, rostliny a živočichové.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960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2)</a:t>
            </a:r>
            <a:r>
              <a:rPr lang="cs-CZ" sz="3600" dirty="0" smtClean="0"/>
              <a:t> Patří houby mezi rostliny? Odpověz ano – ne.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Ne, nepatří.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692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>
                <a:solidFill>
                  <a:srgbClr val="C00000"/>
                </a:solidFill>
              </a:rPr>
              <a:t>3</a:t>
            </a:r>
            <a:r>
              <a:rPr lang="cs-CZ" sz="3600" dirty="0" smtClean="0">
                <a:solidFill>
                  <a:srgbClr val="C00000"/>
                </a:solidFill>
              </a:rPr>
              <a:t>)</a:t>
            </a:r>
            <a:r>
              <a:rPr lang="cs-CZ" sz="3600" dirty="0" smtClean="0"/>
              <a:t> Patří houby mezi živočichy? Odpověz ano – ne.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Ne, nepatří, jsou samostatnou skupinou.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3086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4)</a:t>
            </a:r>
            <a:r>
              <a:rPr lang="cs-CZ" sz="3600" dirty="0" smtClean="0"/>
              <a:t> Čím se odlišují houby od rostlin?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Nemají kořeny, listy, květy,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neobsahují zelené barvivo.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457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>
                <a:solidFill>
                  <a:srgbClr val="C00000"/>
                </a:solidFill>
              </a:rPr>
              <a:t>5</a:t>
            </a:r>
            <a:r>
              <a:rPr lang="cs-CZ" sz="3600" dirty="0" smtClean="0">
                <a:solidFill>
                  <a:srgbClr val="C00000"/>
                </a:solidFill>
              </a:rPr>
              <a:t>)</a:t>
            </a:r>
            <a:r>
              <a:rPr lang="cs-CZ" sz="3600" dirty="0" smtClean="0"/>
              <a:t> Které tři skupiny hub znáš?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Houby jedlé, nejedlé a jedovaté.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901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92888" cy="1152128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6)</a:t>
            </a:r>
            <a:r>
              <a:rPr lang="cs-CZ" sz="3600" dirty="0" smtClean="0"/>
              <a:t> Jmenuj tři jedlé houby.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1788066"/>
              </p:ext>
            </p:extLst>
          </p:nvPr>
        </p:nvGraphicFramePr>
        <p:xfrm>
          <a:off x="107504" y="1340768"/>
          <a:ext cx="8784976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4034737"/>
            <a:ext cx="23278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Například: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6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B72C47-9D45-4EC9-BF20-629F534F74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B2B72C47-9D45-4EC9-BF20-629F534F74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BF02BA-6BE9-42E2-B077-D3E0FA143F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87BF02BA-6BE9-42E2-B077-D3E0FA143F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4EA490-1609-456D-88ED-A5C66F53A7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604EA490-1609-456D-88ED-A5C66F53A7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>
                <a:solidFill>
                  <a:srgbClr val="C00000"/>
                </a:solidFill>
              </a:rPr>
              <a:t>7</a:t>
            </a:r>
            <a:r>
              <a:rPr lang="cs-CZ" sz="3600" dirty="0" smtClean="0">
                <a:solidFill>
                  <a:srgbClr val="C00000"/>
                </a:solidFill>
              </a:rPr>
              <a:t>)</a:t>
            </a:r>
            <a:r>
              <a:rPr lang="cs-CZ" sz="3600" dirty="0" smtClean="0"/>
              <a:t> Proč jedlé houby sbíráme?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Upravujeme je k jídlu,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nebo je sušíme.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45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92888" cy="1152128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8)</a:t>
            </a:r>
            <a:r>
              <a:rPr lang="cs-CZ" sz="3600" dirty="0" smtClean="0"/>
              <a:t> Jmenuj nejedlou houbu.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9878190"/>
              </p:ext>
            </p:extLst>
          </p:nvPr>
        </p:nvGraphicFramePr>
        <p:xfrm>
          <a:off x="107504" y="1340768"/>
          <a:ext cx="8784976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5805264"/>
            <a:ext cx="25907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Například: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41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>
                <a:solidFill>
                  <a:srgbClr val="C00000"/>
                </a:solidFill>
              </a:rPr>
              <a:t>9</a:t>
            </a:r>
            <a:r>
              <a:rPr lang="cs-CZ" sz="3600" dirty="0" smtClean="0">
                <a:solidFill>
                  <a:srgbClr val="C00000"/>
                </a:solidFill>
              </a:rPr>
              <a:t>)</a:t>
            </a:r>
            <a:r>
              <a:rPr lang="cs-CZ" sz="3600" dirty="0" smtClean="0"/>
              <a:t> Jsou nejedlé houby vhodné k jídlu?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Ne, jsou hořké nebo zapáchají.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045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92888" cy="1152128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10)</a:t>
            </a:r>
            <a:r>
              <a:rPr lang="cs-CZ" sz="3600" dirty="0" smtClean="0"/>
              <a:t> Jmenuj tři jedovaté houby.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567302"/>
              </p:ext>
            </p:extLst>
          </p:nvPr>
        </p:nvGraphicFramePr>
        <p:xfrm>
          <a:off x="107504" y="1340768"/>
          <a:ext cx="8784976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4077072"/>
            <a:ext cx="23278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Například: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50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B72C47-9D45-4EC9-BF20-629F534F74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B2B72C47-9D45-4EC9-BF20-629F534F74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BF02BA-6BE9-42E2-B077-D3E0FA143F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87BF02BA-6BE9-42E2-B077-D3E0FA143F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4EA490-1609-456D-88ED-A5C66F53A7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604EA490-1609-456D-88ED-A5C66F53A7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11)</a:t>
            </a:r>
            <a:r>
              <a:rPr lang="cs-CZ" sz="3600" dirty="0" smtClean="0"/>
              <a:t> Z čeho vyrůstají jedovaté houby?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3336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Z pochvy, říkáme jí kalich smrti.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116245"/>
            <a:ext cx="1858963" cy="221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Čárový popisek 2 3"/>
          <p:cNvSpPr/>
          <p:nvPr/>
        </p:nvSpPr>
        <p:spPr>
          <a:xfrm>
            <a:off x="4067944" y="5085184"/>
            <a:ext cx="3096344" cy="936104"/>
          </a:xfrm>
          <a:prstGeom prst="borderCallout2">
            <a:avLst>
              <a:gd name="adj1" fmla="val 18014"/>
              <a:gd name="adj2" fmla="val 347"/>
              <a:gd name="adj3" fmla="val 18750"/>
              <a:gd name="adj4" fmla="val -16667"/>
              <a:gd name="adj5" fmla="val -37889"/>
              <a:gd name="adj6" fmla="val -690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Kalich smrti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353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12)</a:t>
            </a:r>
            <a:r>
              <a:rPr lang="cs-CZ" sz="3600" dirty="0" smtClean="0"/>
              <a:t> Jsou jedovaté houby vhodné k jídlu?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Nejsou, mohli bychom i umřít, proto se jíst nesmí. Nemáme se jich ani dotýkat.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81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13)</a:t>
            </a:r>
            <a:r>
              <a:rPr lang="cs-CZ" sz="3600" dirty="0" smtClean="0"/>
              <a:t> Houby nemají kořeny, co mají místo nich?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Podhoubí.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059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14)</a:t>
            </a:r>
            <a:r>
              <a:rPr lang="cs-CZ" sz="3600" dirty="0" smtClean="0"/>
              <a:t> Co vyrůstá z podhoubí?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Plodnice.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94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15)</a:t>
            </a:r>
            <a:r>
              <a:rPr lang="cs-CZ" sz="3600" dirty="0" smtClean="0"/>
              <a:t> Jaké části má plodnice?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Klobouk a třeň.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98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16)</a:t>
            </a:r>
            <a:r>
              <a:rPr lang="cs-CZ" sz="3600" dirty="0" smtClean="0"/>
              <a:t> Čím se rozmnožují houby?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Výtrusy.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087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17)</a:t>
            </a:r>
            <a:r>
              <a:rPr lang="cs-CZ" sz="3600" dirty="0" smtClean="0"/>
              <a:t> Odkud výtrusy vypadávají?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Z klobouku.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08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18)</a:t>
            </a:r>
            <a:r>
              <a:rPr lang="cs-CZ" sz="3600" dirty="0" smtClean="0"/>
              <a:t> Patří mezi houby plísně?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Ano, patří.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482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19)</a:t>
            </a:r>
            <a:r>
              <a:rPr lang="cs-CZ" sz="3600" dirty="0" smtClean="0"/>
              <a:t> Které důležité léky se vyrábějí z plísní?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Antibiotika.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772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20)</a:t>
            </a:r>
            <a:r>
              <a:rPr lang="cs-CZ" sz="3600" dirty="0" smtClean="0"/>
              <a:t> Jak se musíme chovat při sbírání hub?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Musíme být velmi opatrní.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64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21)</a:t>
            </a:r>
            <a:r>
              <a:rPr lang="cs-CZ" sz="3600" dirty="0" smtClean="0"/>
              <a:t> Na co musíme dávat pozor?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Abychom nezaměnili jedlé houby za jedovaté.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14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22)</a:t>
            </a:r>
            <a:r>
              <a:rPr lang="cs-CZ" sz="3600" dirty="0" smtClean="0"/>
              <a:t> Které houby sbíráme?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Jedlé houby, které dobře známe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a které nejsou staré a plesnivé.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537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23)</a:t>
            </a:r>
            <a:r>
              <a:rPr lang="cs-CZ" sz="3600" dirty="0" smtClean="0"/>
              <a:t> Do čeho nasbírané houby ukládáme a proč?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07361"/>
            <a:ext cx="7522995" cy="14056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Do košíku, aby se nezapařily.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924944"/>
            <a:ext cx="3213100" cy="321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2756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992888" cy="1169100"/>
          </a:xfrm>
        </p:spPr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24)</a:t>
            </a:r>
            <a:r>
              <a:rPr lang="cs-CZ" sz="3600" dirty="0" smtClean="0"/>
              <a:t> Co musíme udělat, když přijdeme domů?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Umýt si ruce.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314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057749"/>
          </a:xfrm>
        </p:spPr>
        <p:txBody>
          <a:bodyPr/>
          <a:lstStyle/>
          <a:p>
            <a:r>
              <a:rPr lang="cs-CZ" sz="4800" dirty="0" smtClean="0"/>
              <a:t>Chvála vítězům,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Čest poraženým!</a:t>
            </a:r>
            <a:endParaRPr lang="cs-CZ" sz="4800" dirty="0"/>
          </a:p>
        </p:txBody>
      </p:sp>
      <p:sp>
        <p:nvSpPr>
          <p:cNvPr id="4" name="Veselý obličej 3"/>
          <p:cNvSpPr/>
          <p:nvPr/>
        </p:nvSpPr>
        <p:spPr>
          <a:xfrm>
            <a:off x="323528" y="692696"/>
            <a:ext cx="1800200" cy="1656184"/>
          </a:xfrm>
          <a:prstGeom prst="smileyFac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ový popisek 4"/>
          <p:cNvSpPr/>
          <p:nvPr/>
        </p:nvSpPr>
        <p:spPr>
          <a:xfrm>
            <a:off x="3401100" y="1520788"/>
            <a:ext cx="5275355" cy="1260140"/>
          </a:xfrm>
          <a:prstGeom prst="wedgeRoundRectCallout">
            <a:avLst>
              <a:gd name="adj1" fmla="val -86575"/>
              <a:gd name="adj2" fmla="val -11006"/>
              <a:gd name="adj3" fmla="val 16667"/>
            </a:avLst>
          </a:prstGeom>
          <a:solidFill>
            <a:srgbClr val="FFC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Kolik jste dali celkem gólů?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446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504055"/>
          </a:xfrm>
        </p:spPr>
        <p:txBody>
          <a:bodyPr/>
          <a:lstStyle/>
          <a:p>
            <a:r>
              <a:rPr lang="cs-CZ" sz="2400" b="1" dirty="0">
                <a:solidFill>
                  <a:srgbClr val="00B0F0"/>
                </a:solidFill>
              </a:rPr>
              <a:t>Seznam použitých materiálů</a:t>
            </a:r>
            <a:r>
              <a:rPr lang="cs-CZ" sz="2400" b="1" dirty="0" smtClean="0">
                <a:solidFill>
                  <a:srgbClr val="00B0F0"/>
                </a:solidFill>
              </a:rPr>
              <a:t>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196752"/>
            <a:ext cx="9144000" cy="5184576"/>
          </a:xfrm>
        </p:spPr>
        <p:txBody>
          <a:bodyPr/>
          <a:lstStyle/>
          <a:p>
            <a:pPr marL="342900" lvl="0">
              <a:spcBef>
                <a:spcPts val="0"/>
              </a:spcBef>
            </a:pPr>
            <a:r>
              <a:rPr lang="cs-CZ" sz="1400" dirty="0" smtClean="0"/>
              <a:t>HILLEWAERT</a:t>
            </a:r>
            <a:r>
              <a:rPr lang="cs-CZ" sz="1400" dirty="0"/>
              <a:t>, Hans.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6.3.2013]. Dostupný na WWW: </a:t>
            </a:r>
            <a:r>
              <a:rPr lang="cs-CZ" sz="1400" dirty="0">
                <a:hlinkClick r:id="rId3"/>
              </a:rPr>
              <a:t>http://upload.wikimedia.org/wikipedia/commons/a/a3/Boletus_edulis_%</a:t>
            </a:r>
            <a:r>
              <a:rPr lang="cs-CZ" sz="1400" dirty="0" smtClean="0">
                <a:hlinkClick r:id="rId3"/>
              </a:rPr>
              <a:t>28Tillegem%29.jpg</a:t>
            </a:r>
            <a:r>
              <a:rPr lang="cs-CZ" sz="1400" dirty="0" smtClean="0"/>
              <a:t> </a:t>
            </a:r>
          </a:p>
          <a:p>
            <a:pPr marL="342900" lvl="0">
              <a:spcBef>
                <a:spcPts val="0"/>
              </a:spcBef>
            </a:pPr>
            <a:r>
              <a:rPr lang="cs-CZ" sz="1400" dirty="0"/>
              <a:t>PILSAK, </a:t>
            </a:r>
            <a:r>
              <a:rPr lang="cs-CZ" sz="1400" dirty="0" err="1"/>
              <a:t>W.j</a:t>
            </a:r>
            <a:r>
              <a:rPr lang="cs-CZ" sz="1400" dirty="0"/>
              <a:t>..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6.3.2013].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upload.wikimedia.org/wikipedia/commons/4/45/Leccinum_versipelle.jpg</a:t>
            </a:r>
            <a:r>
              <a:rPr lang="cs-CZ" sz="1400" dirty="0" smtClean="0"/>
              <a:t> </a:t>
            </a:r>
          </a:p>
          <a:p>
            <a:pPr marL="342900" lvl="0">
              <a:spcBef>
                <a:spcPts val="0"/>
              </a:spcBef>
            </a:pPr>
            <a:r>
              <a:rPr lang="cs-CZ" sz="1400" dirty="0"/>
              <a:t>VOLNÉ DÍLO.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7.3.2013].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upload.wikimedia.org/wikipedia/commons/5/59/Cep_in_basket_2006_G01.jpg</a:t>
            </a:r>
            <a:r>
              <a:rPr lang="cs-CZ" sz="1400" dirty="0" smtClean="0"/>
              <a:t> </a:t>
            </a:r>
          </a:p>
          <a:p>
            <a:pPr marL="342900" lvl="0">
              <a:spcBef>
                <a:spcPts val="0"/>
              </a:spcBef>
            </a:pPr>
            <a:r>
              <a:rPr lang="cs-CZ" sz="1400" dirty="0"/>
              <a:t>HEMPEL, </a:t>
            </a:r>
            <a:r>
              <a:rPr lang="cs-CZ" sz="1400" dirty="0" err="1"/>
              <a:t>Jörg</a:t>
            </a:r>
            <a:r>
              <a:rPr lang="cs-CZ" sz="1400" dirty="0"/>
              <a:t>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8.3.2013].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upload.wikimedia.org/wikipedia/commons/3/3a/Suillus_grevillei_LC0109.jpg</a:t>
            </a:r>
            <a:r>
              <a:rPr lang="cs-CZ" sz="1400" dirty="0" smtClean="0"/>
              <a:t> </a:t>
            </a:r>
          </a:p>
          <a:p>
            <a:pPr marL="342900" lvl="0">
              <a:spcBef>
                <a:spcPts val="0"/>
              </a:spcBef>
            </a:pPr>
            <a:r>
              <a:rPr lang="cs-CZ" sz="1400" dirty="0"/>
              <a:t>BERND GLIWA.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9.3.2013].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upload.wikimedia.org/wikipedia/commons/e/e3/2006-09-14_Tylopilus_felleus_crop.jpg</a:t>
            </a:r>
            <a:r>
              <a:rPr lang="cs-CZ" sz="1400" dirty="0" smtClean="0"/>
              <a:t> </a:t>
            </a:r>
          </a:p>
          <a:p>
            <a:pPr marL="342900">
              <a:spcBef>
                <a:spcPts val="0"/>
              </a:spcBef>
            </a:pPr>
            <a:r>
              <a:rPr lang="cs-CZ" sz="1400" dirty="0"/>
              <a:t>ONDERWIJSGEK.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9.3.2013]. 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upload.wikimedia.org/wikipedia/commons/3/32/Amanita_muscaria_3_vliegenzwammen_op</a:t>
            </a:r>
            <a:r>
              <a:rPr lang="cs-CZ" sz="1400" dirty="0" smtClean="0">
                <a:solidFill>
                  <a:srgbClr val="FFFFFF"/>
                </a:solidFill>
                <a:latin typeface="Tw Cen MT"/>
                <a:hlinkClick r:id="rId8"/>
              </a:rPr>
              <a:t>_rij.jpg</a:t>
            </a:r>
            <a:r>
              <a:rPr lang="cs-CZ" sz="1400" dirty="0" smtClean="0">
                <a:solidFill>
                  <a:srgbClr val="FFFFFF"/>
                </a:solidFill>
                <a:latin typeface="Tw Cen MT"/>
              </a:rPr>
              <a:t> </a:t>
            </a:r>
            <a:endParaRPr lang="cs-CZ" sz="1400" dirty="0">
              <a:solidFill>
                <a:srgbClr val="FFFFFF"/>
              </a:solidFill>
              <a:latin typeface="Tw Cen MT"/>
            </a:endParaRPr>
          </a:p>
          <a:p>
            <a:pPr marL="342900" lvl="0">
              <a:spcBef>
                <a:spcPts val="0"/>
              </a:spcBef>
            </a:pPr>
            <a:r>
              <a:rPr lang="cs-CZ" sz="1400" dirty="0"/>
              <a:t>ARCHENZO.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9.3.2013].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upload.wikimedia.org/wikipedia/commons/9/99/Amanita_phalloides_1.JPG</a:t>
            </a:r>
            <a:r>
              <a:rPr lang="cs-CZ" sz="1400" dirty="0" smtClean="0"/>
              <a:t>  </a:t>
            </a:r>
          </a:p>
          <a:p>
            <a:pPr marL="342900" lvl="0">
              <a:spcBef>
                <a:spcPts val="0"/>
              </a:spcBef>
            </a:pPr>
            <a:r>
              <a:rPr lang="pt-BR" sz="1400" dirty="0"/>
              <a:t>BERNYPISA. </a:t>
            </a:r>
            <a:r>
              <a:rPr lang="pt-BR" sz="1400" i="1" dirty="0"/>
              <a:t>Wikimedia Commons</a:t>
            </a:r>
            <a:r>
              <a:rPr lang="pt-BR" sz="1400" dirty="0"/>
              <a:t> [online]. [cit. 9.3.2013]. Dostupný na WWW: </a:t>
            </a:r>
            <a:r>
              <a:rPr lang="pt-BR" sz="1400" dirty="0">
                <a:hlinkClick r:id="rId10"/>
              </a:rPr>
              <a:t>http://</a:t>
            </a:r>
            <a:r>
              <a:rPr lang="pt-BR" sz="1400" dirty="0" smtClean="0">
                <a:hlinkClick r:id="rId10"/>
              </a:rPr>
              <a:t>upload.wikimedia.org/wikipedia/commons/0/0c/Amanita_virosa_02.jpg</a:t>
            </a:r>
            <a:r>
              <a:rPr lang="cs-CZ" sz="1400" dirty="0" smtClean="0"/>
              <a:t> </a:t>
            </a:r>
            <a:endParaRPr lang="cs-CZ" sz="1400" dirty="0">
              <a:solidFill>
                <a:srgbClr val="FFFFFF"/>
              </a:solidFill>
              <a:latin typeface="Tw Cen M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954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applause.wav"/>
          </p:stSnd>
        </p:sndAc>
      </p:transition>
    </mc:Choice>
    <mc:Fallback xmlns="">
      <p:transition spd="med">
        <p:fade/>
        <p:sndAc>
          <p:stSnd>
            <p:snd r:embed="rId11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Zdroje: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341719"/>
          </a:xfrm>
        </p:spPr>
        <p:txBody>
          <a:bodyPr>
            <a:normAutofit/>
          </a:bodyPr>
          <a:lstStyle/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1200" dirty="0">
                <a:solidFill>
                  <a:prstClr val="white"/>
                </a:solidFill>
                <a:latin typeface="DejaVuSerifCondensed"/>
              </a:rPr>
              <a:t>ŠTIKOVÁ, Věra. </a:t>
            </a:r>
            <a:r>
              <a:rPr lang="cs-CZ" sz="1200" i="1" dirty="0">
                <a:solidFill>
                  <a:prstClr val="white"/>
                </a:solidFill>
                <a:latin typeface="DejaVuSerifCondensed-Italic"/>
              </a:rPr>
              <a:t>Já a můj svět: prvouka pro 3. ročník</a:t>
            </a:r>
            <a:r>
              <a:rPr lang="cs-CZ" sz="1200" dirty="0">
                <a:solidFill>
                  <a:prstClr val="white"/>
                </a:solidFill>
                <a:latin typeface="DejaVuSerifCondensed"/>
              </a:rPr>
              <a:t>. 1. vyd. Brno: Nová škola, 2008, 2 sv. Duhová</a:t>
            </a: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1200" dirty="0">
                <a:solidFill>
                  <a:prstClr val="white"/>
                </a:solidFill>
                <a:latin typeface="DejaVuSerifCondensed"/>
              </a:rPr>
              <a:t>řada. ISBN 978-80-7289-097-2</a:t>
            </a:r>
            <a:r>
              <a:rPr lang="cs-CZ" sz="1200" dirty="0" smtClean="0">
                <a:solidFill>
                  <a:prstClr val="white"/>
                </a:solidFill>
                <a:latin typeface="DejaVuSerifCondensed"/>
              </a:rPr>
              <a:t>.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200" dirty="0">
              <a:solidFill>
                <a:prstClr val="white"/>
              </a:solidFill>
              <a:latin typeface="DejaVuSerifCondensed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200" dirty="0" smtClean="0">
                <a:latin typeface="Arial"/>
                <a:ea typeface="Calibri"/>
                <a:cs typeface="Times New Roman"/>
              </a:rPr>
              <a:t>ŠTIKOVÁ</a:t>
            </a:r>
            <a:r>
              <a:rPr lang="cs-CZ" sz="1200" dirty="0">
                <a:latin typeface="Arial"/>
                <a:ea typeface="Calibri"/>
                <a:cs typeface="Times New Roman"/>
              </a:rPr>
              <a:t>, Věra. </a:t>
            </a:r>
            <a:r>
              <a:rPr lang="cs-CZ" sz="1200" i="1" dirty="0">
                <a:latin typeface="Arial"/>
                <a:ea typeface="Calibri"/>
                <a:cs typeface="Times New Roman"/>
              </a:rPr>
              <a:t>Metodický průvodce učební prvouka</a:t>
            </a:r>
            <a:r>
              <a:rPr lang="cs-CZ" sz="1200" dirty="0">
                <a:latin typeface="Arial"/>
                <a:ea typeface="Calibri"/>
                <a:cs typeface="Times New Roman"/>
              </a:rPr>
              <a:t>. Ilustrace Alena </a:t>
            </a:r>
            <a:r>
              <a:rPr lang="cs-CZ" sz="1200" dirty="0" err="1">
                <a:latin typeface="Arial"/>
                <a:ea typeface="Calibri"/>
                <a:cs typeface="Times New Roman"/>
              </a:rPr>
              <a:t>Baisová</a:t>
            </a:r>
            <a:r>
              <a:rPr lang="cs-CZ" sz="1200" dirty="0">
                <a:latin typeface="Arial"/>
                <a:ea typeface="Calibri"/>
                <a:cs typeface="Times New Roman"/>
              </a:rPr>
              <a:t>. Brno: Nová škola, 2004, 43 s. ISBN 80-728-9065-4.</a:t>
            </a:r>
            <a:endParaRPr lang="cs-CZ" sz="1600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1200" dirty="0"/>
              <a:t>ŠTIKOVÁ, Věra. </a:t>
            </a:r>
            <a:r>
              <a:rPr lang="cs-CZ" sz="1200" i="1" dirty="0"/>
              <a:t>Metodický průvodce učebnicí prvouka 3</a:t>
            </a:r>
            <a:r>
              <a:rPr lang="cs-CZ" sz="1200" dirty="0"/>
              <a:t>. Brno, nám. SNP 9: Nová škola, 2007, ISBN 80-7289-065-4.</a:t>
            </a: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1200" dirty="0">
              <a:solidFill>
                <a:prstClr val="white"/>
              </a:solidFill>
              <a:latin typeface="DejaVuSerifCondensed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484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3330</TotalTime>
  <Words>691</Words>
  <Application>Microsoft Office PowerPoint</Application>
  <PresentationFormat>Předvádění na obrazovce (4:3)</PresentationFormat>
  <Paragraphs>95</Paragraphs>
  <Slides>32</Slides>
  <Notes>0</Notes>
  <HiddenSlides>4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5" baseType="lpstr">
      <vt:lpstr>Motiv sady Office</vt:lpstr>
      <vt:lpstr>Summer</vt:lpstr>
      <vt:lpstr>Microsoft PowerPoint Presentation</vt:lpstr>
      <vt:lpstr>Prezentace aplikace PowerPoint</vt:lpstr>
      <vt:lpstr>Anotace</vt:lpstr>
      <vt:lpstr>Houby</vt:lpstr>
      <vt:lpstr>Chodíš rád na houby?</vt:lpstr>
      <vt:lpstr>Kopaná na tabuli</vt:lpstr>
      <vt:lpstr>1) Které tři základní součásti má živá příroda?</vt:lpstr>
      <vt:lpstr>2) Patří houby mezi rostliny? Odpověz ano – ne.</vt:lpstr>
      <vt:lpstr>3) Patří houby mezi živočichy? Odpověz ano – ne.</vt:lpstr>
      <vt:lpstr>4) Čím se odlišují houby od rostlin?</vt:lpstr>
      <vt:lpstr>5) Které tři skupiny hub znáš?</vt:lpstr>
      <vt:lpstr>6) Jmenuj tři jedlé houby.</vt:lpstr>
      <vt:lpstr>7) Proč jedlé houby sbíráme?</vt:lpstr>
      <vt:lpstr>8) Jmenuj nejedlou houbu.</vt:lpstr>
      <vt:lpstr>9) Jsou nejedlé houby vhodné k jídlu?</vt:lpstr>
      <vt:lpstr>10) Jmenuj tři jedovaté houby.</vt:lpstr>
      <vt:lpstr>11) Z čeho vyrůstají jedovaté houby?</vt:lpstr>
      <vt:lpstr>12) Jsou jedovaté houby vhodné k jídlu?</vt:lpstr>
      <vt:lpstr>13) Houby nemají kořeny, co mají místo nich?</vt:lpstr>
      <vt:lpstr>14) Co vyrůstá z podhoubí?</vt:lpstr>
      <vt:lpstr>15) Jaké části má plodnice?</vt:lpstr>
      <vt:lpstr>16) Čím se rozmnožují houby?</vt:lpstr>
      <vt:lpstr>17) Odkud výtrusy vypadávají?</vt:lpstr>
      <vt:lpstr>18) Patří mezi houby plísně? </vt:lpstr>
      <vt:lpstr>19) Které důležité léky se vyrábějí z plísní? </vt:lpstr>
      <vt:lpstr>20) Jak se musíme chovat při sbírání hub? </vt:lpstr>
      <vt:lpstr>21) Na co musíme dávat pozor? </vt:lpstr>
      <vt:lpstr>22) Které houby sbíráme? </vt:lpstr>
      <vt:lpstr>23) Do čeho nasbírané houby ukládáme a proč? </vt:lpstr>
      <vt:lpstr>24) Co musíme udělat, když přijdeme domů? </vt:lpstr>
      <vt:lpstr>Chvála vítězům,</vt:lpstr>
      <vt:lpstr>Seznam použitých materiálů: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175</cp:revision>
  <dcterms:created xsi:type="dcterms:W3CDTF">2013-01-18T15:24:45Z</dcterms:created>
  <dcterms:modified xsi:type="dcterms:W3CDTF">2013-06-09T20:14:55Z</dcterms:modified>
</cp:coreProperties>
</file>