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1" r:id="rId2"/>
    <p:sldId id="257" r:id="rId3"/>
    <p:sldId id="259" r:id="rId4"/>
    <p:sldId id="308" r:id="rId5"/>
    <p:sldId id="312" r:id="rId6"/>
    <p:sldId id="345" r:id="rId7"/>
    <p:sldId id="344" r:id="rId8"/>
    <p:sldId id="346" r:id="rId9"/>
    <p:sldId id="347" r:id="rId10"/>
    <p:sldId id="343" r:id="rId11"/>
    <p:sldId id="324" r:id="rId12"/>
    <p:sldId id="342" r:id="rId13"/>
    <p:sldId id="341" r:id="rId14"/>
    <p:sldId id="351" r:id="rId15"/>
    <p:sldId id="352" r:id="rId16"/>
    <p:sldId id="353" r:id="rId17"/>
    <p:sldId id="359" r:id="rId18"/>
    <p:sldId id="349" r:id="rId19"/>
    <p:sldId id="360" r:id="rId20"/>
    <p:sldId id="362" r:id="rId21"/>
    <p:sldId id="363" r:id="rId22"/>
    <p:sldId id="364" r:id="rId23"/>
    <p:sldId id="356" r:id="rId24"/>
    <p:sldId id="357" r:id="rId25"/>
    <p:sldId id="306" r:id="rId26"/>
    <p:sldId id="307" r:id="rId27"/>
    <p:sldId id="34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9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image" Target="../media/image11.pn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image" Target="../media/image13.pn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mech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71673" custScaleY="126394" custLinFactNeighborX="-34863" custLinFactNeighborY="5054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45156" custLinFactNeighborX="-7842" custLinFactNeighborY="1873"/>
      <dgm:spPr/>
    </dgm:pt>
    <dgm:pt modelId="{757A22C7-F349-4B48-8DAF-18D1E87B00CE}" type="pres">
      <dgm:prSet presAssocID="{73FE97C6-30B3-4E86-A309-E073D3E61EAC}" presName="Image" presStyleLbl="alignImgPlace1" presStyleIdx="0" presStyleCnt="1" custScaleX="109772" custScaleY="119028" custLinFactNeighborX="-835" custLinFactNeighborY="27449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4BB369DA-A77C-4907-969B-8890C3DCCF05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A1ED61E9-5E18-4559-9CEC-EBBA3743AC7B}" type="presOf" srcId="{73FE97C6-30B3-4E86-A309-E073D3E61EAC}" destId="{DE0EBC1C-8375-4F83-888D-35EE16C592A3}" srcOrd="0" destOrd="0" presId="urn:microsoft.com/office/officeart/2011/layout/Picture Frame"/>
    <dgm:cxn modelId="{73D5ECF4-B017-4587-84C2-58E7145492AB}" type="presParOf" srcId="{D8281FD6-64BE-4C64-B31B-09D77A92F2E0}" destId="{F35343CC-4A55-4164-A0B8-5D453632BB18}" srcOrd="0" destOrd="0" presId="urn:microsoft.com/office/officeart/2011/layout/Picture Frame"/>
    <dgm:cxn modelId="{A10087EE-453C-4470-9507-5ABB7AE092BA}" type="presParOf" srcId="{F35343CC-4A55-4164-A0B8-5D453632BB18}" destId="{DE0EBC1C-8375-4F83-888D-35EE16C592A3}" srcOrd="0" destOrd="0" presId="urn:microsoft.com/office/officeart/2011/layout/Picture Frame"/>
    <dgm:cxn modelId="{B2B8436D-8226-4961-BE92-56DD43FB01C2}" type="presParOf" srcId="{F35343CC-4A55-4164-A0B8-5D453632BB18}" destId="{B27229FA-6943-4645-8774-0A0378EE0DAF}" srcOrd="1" destOrd="0" presId="urn:microsoft.com/office/officeart/2011/layout/Picture Frame"/>
    <dgm:cxn modelId="{143C9149-D120-4300-9C82-D27E43A3FD47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69145" custScaleY="126394" custLinFactNeighborX="-5256" custLinFactNeighborY="4999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25644" custScaleY="145156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1" custScaleX="80575" custScaleY="177431" custLinFactNeighborX="-4679" custLinFactNeighborY="17298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0BEFA462-F982-454C-BFAD-71F3866B1881}" type="presOf" srcId="{73FE97C6-30B3-4E86-A309-E073D3E61EAC}" destId="{DE0EBC1C-8375-4F83-888D-35EE16C592A3}" srcOrd="0" destOrd="0" presId="urn:microsoft.com/office/officeart/2011/layout/Picture Frame"/>
    <dgm:cxn modelId="{B258A69B-392E-4A79-B8F7-F72395E49880}" type="presOf" srcId="{85DCFC39-E5FE-46E7-B668-F5310DCB5794}" destId="{D8281FD6-64BE-4C64-B31B-09D77A92F2E0}" srcOrd="0" destOrd="0" presId="urn:microsoft.com/office/officeart/2011/layout/Picture Frame"/>
    <dgm:cxn modelId="{96A103EF-0526-43EB-953B-C541804D02A6}" type="presParOf" srcId="{D8281FD6-64BE-4C64-B31B-09D77A92F2E0}" destId="{F35343CC-4A55-4164-A0B8-5D453632BB18}" srcOrd="0" destOrd="0" presId="urn:microsoft.com/office/officeart/2011/layout/Picture Frame"/>
    <dgm:cxn modelId="{B1A992FB-1BEA-4FA9-BE47-74F435476824}" type="presParOf" srcId="{F35343CC-4A55-4164-A0B8-5D453632BB18}" destId="{DE0EBC1C-8375-4F83-888D-35EE16C592A3}" srcOrd="0" destOrd="0" presId="urn:microsoft.com/office/officeart/2011/layout/Picture Frame"/>
    <dgm:cxn modelId="{1999A291-4BA9-425B-8999-7683A4E761B5}" type="presParOf" srcId="{F35343CC-4A55-4164-A0B8-5D453632BB18}" destId="{B27229FA-6943-4645-8774-0A0378EE0DAF}" srcOrd="1" destOrd="0" presId="urn:microsoft.com/office/officeart/2011/layout/Picture Frame"/>
    <dgm:cxn modelId="{E2CB2CA3-A706-4730-BFA8-801A599BDCF0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jitrocel kopinatý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růže šípková</a:t>
          </a:r>
          <a:endParaRPr lang="cs-CZ" sz="2800" dirty="0">
            <a:solidFill>
              <a:srgbClr val="C0000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128073" custScaleY="162799" custLinFactY="100000" custLinFactNeighborX="5973" custLinFactNeighborY="17609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21692" custScaleY="232033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2" custScaleX="109772" custScaleY="261289" custLinFactNeighborX="-5255" custLinFactNeighborY="-3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2" custScaleX="119429" custScaleY="174060" custLinFactY="100207" custLinFactNeighborX="-7911" custLinFactNeighborY="2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2" custScaleX="130229" custScaleY="238114" custLinFactNeighborX="-4339" custLinFactNeighborY="-12572"/>
      <dgm:spPr/>
    </dgm:pt>
    <dgm:pt modelId="{DBE11479-EB32-4F04-A6C6-BE852EE90741}" type="pres">
      <dgm:prSet presAssocID="{FBDAF163-B37C-43D6-AAF4-867B8D73BE21}" presName="Image" presStyleLbl="alignImgPlace1" presStyleIdx="1" presStyleCnt="2" custScaleX="98302" custScaleY="269764" custLinFactNeighborX="-17074" custLinFactNeighborY="3670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A36B9747-15A3-4E2B-9F58-0C6ABC5749D5}" type="presOf" srcId="{FBDAF163-B37C-43D6-AAF4-867B8D73BE21}" destId="{E8E55C54-B824-48D6-8A3E-D2A24A31325D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64D72D98-A613-488D-9612-806874495995}" type="presOf" srcId="{73FE97C6-30B3-4E86-A309-E073D3E61EAC}" destId="{DE0EBC1C-8375-4F83-888D-35EE16C592A3}" srcOrd="0" destOrd="0" presId="urn:microsoft.com/office/officeart/2011/layout/Picture Frame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F63CEC5E-8BA8-4B01-BFD8-E40744A7EAD2}" type="presOf" srcId="{85DCFC39-E5FE-46E7-B668-F5310DCB5794}" destId="{D8281FD6-64BE-4C64-B31B-09D77A92F2E0}" srcOrd="0" destOrd="0" presId="urn:microsoft.com/office/officeart/2011/layout/Picture Frame"/>
    <dgm:cxn modelId="{A291310F-EEB6-4A35-9715-ADBCF558D8E8}" type="presParOf" srcId="{D8281FD6-64BE-4C64-B31B-09D77A92F2E0}" destId="{F35343CC-4A55-4164-A0B8-5D453632BB18}" srcOrd="0" destOrd="0" presId="urn:microsoft.com/office/officeart/2011/layout/Picture Frame"/>
    <dgm:cxn modelId="{0160C66B-27D3-4484-8A3E-F34EFDDFA555}" type="presParOf" srcId="{F35343CC-4A55-4164-A0B8-5D453632BB18}" destId="{DE0EBC1C-8375-4F83-888D-35EE16C592A3}" srcOrd="0" destOrd="0" presId="urn:microsoft.com/office/officeart/2011/layout/Picture Frame"/>
    <dgm:cxn modelId="{C6DFAA44-D525-46C1-9F01-75A5BCC274EC}" type="presParOf" srcId="{F35343CC-4A55-4164-A0B8-5D453632BB18}" destId="{B27229FA-6943-4645-8774-0A0378EE0DAF}" srcOrd="1" destOrd="0" presId="urn:microsoft.com/office/officeart/2011/layout/Picture Frame"/>
    <dgm:cxn modelId="{919226EA-037A-4A29-86D1-7655790A5A9F}" type="presParOf" srcId="{F35343CC-4A55-4164-A0B8-5D453632BB18}" destId="{757A22C7-F349-4B48-8DAF-18D1E87B00CE}" srcOrd="2" destOrd="0" presId="urn:microsoft.com/office/officeart/2011/layout/Picture Frame"/>
    <dgm:cxn modelId="{245E8ADD-D56D-42B0-8B15-FFA2F60F5732}" type="presParOf" srcId="{D8281FD6-64BE-4C64-B31B-09D77A92F2E0}" destId="{B432572F-3D21-4CFF-84EF-C935B46B147C}" srcOrd="1" destOrd="0" presId="urn:microsoft.com/office/officeart/2011/layout/Picture Frame"/>
    <dgm:cxn modelId="{C4C576CA-AEC1-49BA-A6BA-99C47EFF1977}" type="presParOf" srcId="{D8281FD6-64BE-4C64-B31B-09D77A92F2E0}" destId="{7B112969-C532-42D9-9F66-BA511D53DB64}" srcOrd="2" destOrd="0" presId="urn:microsoft.com/office/officeart/2011/layout/Picture Frame"/>
    <dgm:cxn modelId="{E0803C68-EDC5-438E-AEAF-8B960D1D3274}" type="presParOf" srcId="{7B112969-C532-42D9-9F66-BA511D53DB64}" destId="{E8E55C54-B824-48D6-8A3E-D2A24A31325D}" srcOrd="0" destOrd="0" presId="urn:microsoft.com/office/officeart/2011/layout/Picture Frame"/>
    <dgm:cxn modelId="{33FFA736-871D-47CE-A223-6EA3A18D2016}" type="presParOf" srcId="{7B112969-C532-42D9-9F66-BA511D53DB64}" destId="{E2EA721E-6B04-46FF-845F-78611D4E99F3}" srcOrd="1" destOrd="0" presId="urn:microsoft.com/office/officeart/2011/layout/Picture Frame"/>
    <dgm:cxn modelId="{AEA30505-7C0C-4467-AD70-B4B980D4A9DD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rulík zlomocný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vraní oko čtyřlisté</a:t>
          </a:r>
          <a:endParaRPr lang="cs-CZ" sz="2800" dirty="0">
            <a:solidFill>
              <a:srgbClr val="C0000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128073" custScaleY="162799" custLinFactY="200000" custLinFactNeighborX="2317" custLinFactNeighborY="22561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20602" custScaleY="260275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2" custScaleX="109772" custScaleY="252799" custLinFactNeighborX="-3643" custLinFactNeighborY="-849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2" custScaleX="142722" custScaleY="258437" custLinFactY="100000" custLinFactNeighborX="-957" custLinFactNeighborY="14224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2" custScaleX="130229" custScaleY="238114" custLinFactNeighborX="-4608" custLinFactNeighborY="-69145"/>
      <dgm:spPr/>
    </dgm:pt>
    <dgm:pt modelId="{DBE11479-EB32-4F04-A6C6-BE852EE90741}" type="pres">
      <dgm:prSet presAssocID="{FBDAF163-B37C-43D6-AAF4-867B8D73BE21}" presName="Image" presStyleLbl="alignImgPlace1" presStyleIdx="1" presStyleCnt="2" custScaleX="98302" custScaleY="238120" custLinFactNeighborX="-13616" custLinFactNeighborY="-6182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9AB45CE8-E108-4C39-9CCC-47EBDA544F85}" type="presOf" srcId="{85DCFC39-E5FE-46E7-B668-F5310DCB5794}" destId="{D8281FD6-64BE-4C64-B31B-09D77A92F2E0}" srcOrd="0" destOrd="0" presId="urn:microsoft.com/office/officeart/2011/layout/Picture Frame"/>
    <dgm:cxn modelId="{53ABAFFF-5434-4964-BA86-15C4D4FDED1C}" type="presOf" srcId="{73FE97C6-30B3-4E86-A309-E073D3E61EAC}" destId="{DE0EBC1C-8375-4F83-888D-35EE16C592A3}" srcOrd="0" destOrd="0" presId="urn:microsoft.com/office/officeart/2011/layout/Picture Frame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A3753777-0667-46FA-B1E9-14D1A80DE1A3}" type="presOf" srcId="{FBDAF163-B37C-43D6-AAF4-867B8D73BE21}" destId="{E8E55C54-B824-48D6-8A3E-D2A24A31325D}" srcOrd="0" destOrd="0" presId="urn:microsoft.com/office/officeart/2011/layout/Picture Frame"/>
    <dgm:cxn modelId="{CD003D16-E67E-4F10-9FB8-1FE113AF74F4}" type="presParOf" srcId="{D8281FD6-64BE-4C64-B31B-09D77A92F2E0}" destId="{F35343CC-4A55-4164-A0B8-5D453632BB18}" srcOrd="0" destOrd="0" presId="urn:microsoft.com/office/officeart/2011/layout/Picture Frame"/>
    <dgm:cxn modelId="{E6FA2054-CFA3-4CAE-B7D8-BDEC11D90F7E}" type="presParOf" srcId="{F35343CC-4A55-4164-A0B8-5D453632BB18}" destId="{DE0EBC1C-8375-4F83-888D-35EE16C592A3}" srcOrd="0" destOrd="0" presId="urn:microsoft.com/office/officeart/2011/layout/Picture Frame"/>
    <dgm:cxn modelId="{AA01C786-DFCD-44BC-BD45-BE340F25492E}" type="presParOf" srcId="{F35343CC-4A55-4164-A0B8-5D453632BB18}" destId="{B27229FA-6943-4645-8774-0A0378EE0DAF}" srcOrd="1" destOrd="0" presId="urn:microsoft.com/office/officeart/2011/layout/Picture Frame"/>
    <dgm:cxn modelId="{95DA5289-0F53-4A8D-8902-ECC26B48D8A0}" type="presParOf" srcId="{F35343CC-4A55-4164-A0B8-5D453632BB18}" destId="{757A22C7-F349-4B48-8DAF-18D1E87B00CE}" srcOrd="2" destOrd="0" presId="urn:microsoft.com/office/officeart/2011/layout/Picture Frame"/>
    <dgm:cxn modelId="{28DBC720-9411-4BD8-94C3-CB5E944306A5}" type="presParOf" srcId="{D8281FD6-64BE-4C64-B31B-09D77A92F2E0}" destId="{B432572F-3D21-4CFF-84EF-C935B46B147C}" srcOrd="1" destOrd="0" presId="urn:microsoft.com/office/officeart/2011/layout/Picture Frame"/>
    <dgm:cxn modelId="{E9CA50D5-0028-4EA3-B3F9-89DA01E0B4AC}" type="presParOf" srcId="{D8281FD6-64BE-4C64-B31B-09D77A92F2E0}" destId="{7B112969-C532-42D9-9F66-BA511D53DB64}" srcOrd="2" destOrd="0" presId="urn:microsoft.com/office/officeart/2011/layout/Picture Frame"/>
    <dgm:cxn modelId="{6F3DAD25-2AD6-40E3-89E3-513E9C2A4CFD}" type="presParOf" srcId="{7B112969-C532-42D9-9F66-BA511D53DB64}" destId="{E8E55C54-B824-48D6-8A3E-D2A24A31325D}" srcOrd="0" destOrd="0" presId="urn:microsoft.com/office/officeart/2011/layout/Picture Frame"/>
    <dgm:cxn modelId="{B166B996-7D5C-45FE-8912-313E00FCC4A2}" type="presParOf" srcId="{7B112969-C532-42D9-9F66-BA511D53DB64}" destId="{E2EA721E-6B04-46FF-845F-78611D4E99F3}" srcOrd="1" destOrd="0" presId="urn:microsoft.com/office/officeart/2011/layout/Picture Frame"/>
    <dgm:cxn modelId="{65E7956E-535E-446C-9EAC-36143CF143F6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koniklec luční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leknín bílý</a:t>
          </a:r>
          <a:endParaRPr lang="cs-CZ" sz="2800" dirty="0">
            <a:solidFill>
              <a:srgbClr val="C0000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128073" custScaleY="162799" custLinFactY="220733" custLinFactNeighborX="9876" custLinFactNeighborY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21692" custScaleY="232033" custLinFactNeighborX="-639" custLinFactNeighborY="-11820"/>
      <dgm:spPr/>
    </dgm:pt>
    <dgm:pt modelId="{757A22C7-F349-4B48-8DAF-18D1E87B00CE}" type="pres">
      <dgm:prSet presAssocID="{73FE97C6-30B3-4E86-A309-E073D3E61EAC}" presName="Image" presStyleLbl="alignImgPlace1" presStyleIdx="0" presStyleCnt="2" custScaleX="109772" custScaleY="222327" custLinFactNeighborX="-3643" custLinFactNeighborY="-849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2" custScaleX="119429" custScaleY="174060" custLinFactY="231177" custLinFactNeighborX="10623" custLinFactNeighborY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2" custScaleX="130229" custScaleY="238114" custLinFactNeighborX="-4339" custLinFactNeighborY="-12572"/>
      <dgm:spPr/>
    </dgm:pt>
    <dgm:pt modelId="{DBE11479-EB32-4F04-A6C6-BE852EE90741}" type="pres">
      <dgm:prSet presAssocID="{FBDAF163-B37C-43D6-AAF4-867B8D73BE21}" presName="Image" presStyleLbl="alignImgPlace1" presStyleIdx="1" presStyleCnt="2" custScaleX="128219" custScaleY="145703" custLinFactNeighborX="-17890" custLinFactNeighborY="253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5313676A-BE5D-4E2A-B77F-FBE2DDECBA48}" type="presOf" srcId="{FBDAF163-B37C-43D6-AAF4-867B8D73BE21}" destId="{E8E55C54-B824-48D6-8A3E-D2A24A31325D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A82BC215-DA66-4951-A969-DFDE48E6D22F}" type="presOf" srcId="{73FE97C6-30B3-4E86-A309-E073D3E61EAC}" destId="{DE0EBC1C-8375-4F83-888D-35EE16C592A3}" srcOrd="0" destOrd="0" presId="urn:microsoft.com/office/officeart/2011/layout/Picture Frame"/>
    <dgm:cxn modelId="{064F8972-83E2-4E5E-BCB9-190259DDDAEC}" type="presOf" srcId="{85DCFC39-E5FE-46E7-B668-F5310DCB5794}" destId="{D8281FD6-64BE-4C64-B31B-09D77A92F2E0}" srcOrd="0" destOrd="0" presId="urn:microsoft.com/office/officeart/2011/layout/Picture Frame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3358C1F5-8C73-4117-AAFD-854F4A4E9098}" type="presParOf" srcId="{D8281FD6-64BE-4C64-B31B-09D77A92F2E0}" destId="{F35343CC-4A55-4164-A0B8-5D453632BB18}" srcOrd="0" destOrd="0" presId="urn:microsoft.com/office/officeart/2011/layout/Picture Frame"/>
    <dgm:cxn modelId="{3EE104D3-9995-4C92-B474-CDC18FD04D7F}" type="presParOf" srcId="{F35343CC-4A55-4164-A0B8-5D453632BB18}" destId="{DE0EBC1C-8375-4F83-888D-35EE16C592A3}" srcOrd="0" destOrd="0" presId="urn:microsoft.com/office/officeart/2011/layout/Picture Frame"/>
    <dgm:cxn modelId="{C8D154C3-C680-4507-A4AD-7B963712477E}" type="presParOf" srcId="{F35343CC-4A55-4164-A0B8-5D453632BB18}" destId="{B27229FA-6943-4645-8774-0A0378EE0DAF}" srcOrd="1" destOrd="0" presId="urn:microsoft.com/office/officeart/2011/layout/Picture Frame"/>
    <dgm:cxn modelId="{8F98815A-A93D-4BE6-9585-25B7FC3EB90F}" type="presParOf" srcId="{F35343CC-4A55-4164-A0B8-5D453632BB18}" destId="{757A22C7-F349-4B48-8DAF-18D1E87B00CE}" srcOrd="2" destOrd="0" presId="urn:microsoft.com/office/officeart/2011/layout/Picture Frame"/>
    <dgm:cxn modelId="{FDF8C689-8151-4B37-8831-12D3C5D245D5}" type="presParOf" srcId="{D8281FD6-64BE-4C64-B31B-09D77A92F2E0}" destId="{B432572F-3D21-4CFF-84EF-C935B46B147C}" srcOrd="1" destOrd="0" presId="urn:microsoft.com/office/officeart/2011/layout/Picture Frame"/>
    <dgm:cxn modelId="{954B11E5-491C-48A7-A6F4-37B8335C1F74}" type="presParOf" srcId="{D8281FD6-64BE-4C64-B31B-09D77A92F2E0}" destId="{7B112969-C532-42D9-9F66-BA511D53DB64}" srcOrd="2" destOrd="0" presId="urn:microsoft.com/office/officeart/2011/layout/Picture Frame"/>
    <dgm:cxn modelId="{31C3B9CB-B057-4A97-8A66-5D2313FAF9BA}" type="presParOf" srcId="{7B112969-C532-42D9-9F66-BA511D53DB64}" destId="{E8E55C54-B824-48D6-8A3E-D2A24A31325D}" srcOrd="0" destOrd="0" presId="urn:microsoft.com/office/officeart/2011/layout/Picture Frame"/>
    <dgm:cxn modelId="{B4C14B89-6D30-4CC6-9EEA-7D8B9BB80BC8}" type="presParOf" srcId="{7B112969-C532-42D9-9F66-BA511D53DB64}" destId="{E2EA721E-6B04-46FF-845F-78611D4E99F3}" srcOrd="1" destOrd="0" presId="urn:microsoft.com/office/officeart/2011/layout/Picture Frame"/>
    <dgm:cxn modelId="{28FD80D1-4C92-4BF2-9B71-D42CCDF0DF25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lilie</a:t>
          </a:r>
          <a:endParaRPr lang="cs-CZ" sz="2800" dirty="0">
            <a:solidFill>
              <a:srgbClr val="C0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1" custScaleX="69145" custScaleY="126394" custLinFactY="-68141" custLinFactNeighborX="-39118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1" custScaleX="119366" custScaleY="205183" custLinFactNeighborX="22601" custLinFactNeighborY="-34137"/>
      <dgm:spPr/>
    </dgm:pt>
    <dgm:pt modelId="{757A22C7-F349-4B48-8DAF-18D1E87B00CE}" type="pres">
      <dgm:prSet presAssocID="{73FE97C6-30B3-4E86-A309-E073D3E61EAC}" presName="Image" presStyleLbl="alignImgPlace1" presStyleIdx="0" presStyleCnt="1" custScaleX="123321" custScaleY="213348" custLinFactNeighborX="18373" custLinFactNeighborY="600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59CE5FD3-74AD-450E-A3A4-3028CB1A393C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503B42A6-972B-47C5-8C57-B57DF3978C0B}" type="presOf" srcId="{73FE97C6-30B3-4E86-A309-E073D3E61EAC}" destId="{DE0EBC1C-8375-4F83-888D-35EE16C592A3}" srcOrd="0" destOrd="0" presId="urn:microsoft.com/office/officeart/2011/layout/Picture Frame"/>
    <dgm:cxn modelId="{D03C1780-53C8-4856-8A96-2B86C5DD2D41}" type="presParOf" srcId="{D8281FD6-64BE-4C64-B31B-09D77A92F2E0}" destId="{F35343CC-4A55-4164-A0B8-5D453632BB18}" srcOrd="0" destOrd="0" presId="urn:microsoft.com/office/officeart/2011/layout/Picture Frame"/>
    <dgm:cxn modelId="{37516AE1-4053-41DB-9FF4-9FCD7B4D8035}" type="presParOf" srcId="{F35343CC-4A55-4164-A0B8-5D453632BB18}" destId="{DE0EBC1C-8375-4F83-888D-35EE16C592A3}" srcOrd="0" destOrd="0" presId="urn:microsoft.com/office/officeart/2011/layout/Picture Frame"/>
    <dgm:cxn modelId="{B2AC3DD4-8C59-4DF1-B503-E319469428C0}" type="presParOf" srcId="{F35343CC-4A55-4164-A0B8-5D453632BB18}" destId="{B27229FA-6943-4645-8774-0A0378EE0DAF}" srcOrd="1" destOrd="0" presId="urn:microsoft.com/office/officeart/2011/layout/Picture Frame"/>
    <dgm:cxn modelId="{3602A7DE-1352-44F2-964C-D16E5141575C}" type="presParOf" srcId="{F35343CC-4A55-4164-A0B8-5D453632BB18}" destId="{757A22C7-F349-4B48-8DAF-18D1E87B00CE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DCFC39-E5FE-46E7-B668-F5310DCB5794}" type="doc">
      <dgm:prSet loTypeId="urn:microsoft.com/office/officeart/2011/layout/Picture Frame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FE97C6-30B3-4E86-A309-E073D3E61EAC}">
      <dgm:prSet phldrT="[Text]" custT="1"/>
      <dgm:spPr/>
      <dgm:t>
        <a:bodyPr/>
        <a:lstStyle/>
        <a:p>
          <a:r>
            <a:rPr lang="cs-CZ" sz="2800" dirty="0" smtClean="0">
              <a:ln>
                <a:solidFill>
                  <a:srgbClr val="C00000"/>
                </a:solidFill>
              </a:ln>
              <a:solidFill>
                <a:srgbClr val="FF0000"/>
              </a:solidFill>
            </a:rPr>
            <a:t>vánoční kaktus</a:t>
          </a:r>
          <a:endParaRPr lang="cs-CZ" sz="2800" dirty="0">
            <a:ln>
              <a:solidFill>
                <a:srgbClr val="C00000"/>
              </a:solidFill>
            </a:ln>
            <a:solidFill>
              <a:srgbClr val="FF0000"/>
            </a:solidFill>
          </a:endParaRPr>
        </a:p>
      </dgm:t>
    </dgm:pt>
    <dgm:pt modelId="{90A320F4-8D52-4D4F-A293-160AD02F7953}" type="parTrans" cxnId="{DE4D51B0-6B23-4B93-9030-72067E7C180D}">
      <dgm:prSet/>
      <dgm:spPr/>
      <dgm:t>
        <a:bodyPr/>
        <a:lstStyle/>
        <a:p>
          <a:endParaRPr lang="cs-CZ"/>
        </a:p>
      </dgm:t>
    </dgm:pt>
    <dgm:pt modelId="{C94E8220-4884-42FF-AA5F-0FE3359FE6F8}" type="sibTrans" cxnId="{DE4D51B0-6B23-4B93-9030-72067E7C180D}">
      <dgm:prSet/>
      <dgm:spPr/>
      <dgm:t>
        <a:bodyPr/>
        <a:lstStyle/>
        <a:p>
          <a:endParaRPr lang="cs-CZ"/>
        </a:p>
      </dgm:t>
    </dgm:pt>
    <dgm:pt modelId="{FBDAF163-B37C-43D6-AAF4-867B8D73BE21}">
      <dgm:prSet phldrT="[Text]" custT="1"/>
      <dgm:spPr/>
      <dgm:t>
        <a:bodyPr/>
        <a:lstStyle/>
        <a:p>
          <a:r>
            <a:rPr lang="cs-CZ" sz="2800" dirty="0" smtClean="0">
              <a:solidFill>
                <a:srgbClr val="C00000"/>
              </a:solidFill>
            </a:rPr>
            <a:t>africká fialka</a:t>
          </a:r>
          <a:endParaRPr lang="cs-CZ" sz="2800" dirty="0">
            <a:solidFill>
              <a:srgbClr val="C00000"/>
            </a:solidFill>
          </a:endParaRPr>
        </a:p>
      </dgm:t>
    </dgm:pt>
    <dgm:pt modelId="{CD215A89-5A58-4F6E-8AA0-9F21380BDD0E}" type="parTrans" cxnId="{64041575-8ACE-4830-B724-3B86B0DDAC3A}">
      <dgm:prSet/>
      <dgm:spPr/>
      <dgm:t>
        <a:bodyPr/>
        <a:lstStyle/>
        <a:p>
          <a:endParaRPr lang="cs-CZ"/>
        </a:p>
      </dgm:t>
    </dgm:pt>
    <dgm:pt modelId="{114ABC93-15E7-4332-9BAC-4C6E24064C66}" type="sibTrans" cxnId="{64041575-8ACE-4830-B724-3B86B0DDAC3A}">
      <dgm:prSet/>
      <dgm:spPr/>
      <dgm:t>
        <a:bodyPr/>
        <a:lstStyle/>
        <a:p>
          <a:endParaRPr lang="cs-CZ"/>
        </a:p>
      </dgm:t>
    </dgm:pt>
    <dgm:pt modelId="{D8281FD6-64BE-4C64-B31B-09D77A92F2E0}" type="pres">
      <dgm:prSet presAssocID="{85DCFC39-E5FE-46E7-B668-F5310DCB5794}" presName="Name0" presStyleCnt="0">
        <dgm:presLayoutVars>
          <dgm:chMax/>
          <dgm:chPref/>
          <dgm:dir/>
        </dgm:presLayoutVars>
      </dgm:prSet>
      <dgm:spPr/>
      <dgm:t>
        <a:bodyPr/>
        <a:lstStyle/>
        <a:p>
          <a:endParaRPr lang="cs-CZ"/>
        </a:p>
      </dgm:t>
    </dgm:pt>
    <dgm:pt modelId="{F35343CC-4A55-4164-A0B8-5D453632BB18}" type="pres">
      <dgm:prSet presAssocID="{73FE97C6-30B3-4E86-A309-E073D3E61EAC}" presName="composite" presStyleCnt="0"/>
      <dgm:spPr/>
    </dgm:pt>
    <dgm:pt modelId="{DE0EBC1C-8375-4F83-888D-35EE16C592A3}" type="pres">
      <dgm:prSet presAssocID="{73FE97C6-30B3-4E86-A309-E073D3E61EAC}" presName="ParentText" presStyleLbl="revTx" presStyleIdx="0" presStyleCnt="2" custScaleX="137975" custScaleY="192396" custLinFactY="223212" custLinFactNeighborX="9644" custLinFactNeighborY="3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7229FA-6943-4645-8774-0A0378EE0DAF}" type="pres">
      <dgm:prSet presAssocID="{73FE97C6-30B3-4E86-A309-E073D3E61EAC}" presName="Accent1" presStyleLbl="parChTrans1D1" presStyleIdx="0" presStyleCnt="2" custScaleX="125644" custScaleY="199324" custLinFactNeighborX="-1345" custLinFactNeighborY="4134"/>
      <dgm:spPr/>
    </dgm:pt>
    <dgm:pt modelId="{757A22C7-F349-4B48-8DAF-18D1E87B00CE}" type="pres">
      <dgm:prSet presAssocID="{73FE97C6-30B3-4E86-A309-E073D3E61EAC}" presName="Image" presStyleLbl="alignImgPlace1" presStyleIdx="0" presStyleCnt="2" custScaleX="127717" custScaleY="230300" custLinFactNeighborX="-8074" custLinFactNeighborY="1502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432572F-3D21-4CFF-84EF-C935B46B147C}" type="pres">
      <dgm:prSet presAssocID="{C94E8220-4884-42FF-AA5F-0FE3359FE6F8}" presName="sibTrans" presStyleCnt="0"/>
      <dgm:spPr/>
    </dgm:pt>
    <dgm:pt modelId="{7B112969-C532-42D9-9F66-BA511D53DB64}" type="pres">
      <dgm:prSet presAssocID="{FBDAF163-B37C-43D6-AAF4-867B8D73BE21}" presName="composite" presStyleCnt="0"/>
      <dgm:spPr/>
    </dgm:pt>
    <dgm:pt modelId="{E8E55C54-B824-48D6-8A3E-D2A24A31325D}" type="pres">
      <dgm:prSet presAssocID="{FBDAF163-B37C-43D6-AAF4-867B8D73BE21}" presName="ParentText" presStyleLbl="revTx" presStyleIdx="1" presStyleCnt="2" custScaleX="113961" custScaleY="174060" custLinFactY="200000" custLinFactNeighborX="-4481" custLinFactNeighborY="20355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EA721E-6B04-46FF-845F-78611D4E99F3}" type="pres">
      <dgm:prSet presAssocID="{FBDAF163-B37C-43D6-AAF4-867B8D73BE21}" presName="Accent1" presStyleLbl="parChTrans1D1" presStyleIdx="1" presStyleCnt="2" custScaleX="129659" custScaleY="192160" custLinFactNeighborX="5807" custLinFactNeighborY="-33144"/>
      <dgm:spPr/>
    </dgm:pt>
    <dgm:pt modelId="{DBE11479-EB32-4F04-A6C6-BE852EE90741}" type="pres">
      <dgm:prSet presAssocID="{FBDAF163-B37C-43D6-AAF4-867B8D73BE21}" presName="Image" presStyleLbl="alignImgPlace1" presStyleIdx="1" presStyleCnt="2" custScaleX="142042" custScaleY="220111" custLinFactNeighborX="-3025" custLinFactNeighborY="-2316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</dgm:ptLst>
  <dgm:cxnLst>
    <dgm:cxn modelId="{9403E17A-C8B4-430A-BC00-1462D796A9D6}" type="presOf" srcId="{73FE97C6-30B3-4E86-A309-E073D3E61EAC}" destId="{DE0EBC1C-8375-4F83-888D-35EE16C592A3}" srcOrd="0" destOrd="0" presId="urn:microsoft.com/office/officeart/2011/layout/Picture Frame"/>
    <dgm:cxn modelId="{364E7D4A-EEA2-424B-99ED-70B43C5F8903}" type="presOf" srcId="{85DCFC39-E5FE-46E7-B668-F5310DCB5794}" destId="{D8281FD6-64BE-4C64-B31B-09D77A92F2E0}" srcOrd="0" destOrd="0" presId="urn:microsoft.com/office/officeart/2011/layout/Picture Frame"/>
    <dgm:cxn modelId="{DE4D51B0-6B23-4B93-9030-72067E7C180D}" srcId="{85DCFC39-E5FE-46E7-B668-F5310DCB5794}" destId="{73FE97C6-30B3-4E86-A309-E073D3E61EAC}" srcOrd="0" destOrd="0" parTransId="{90A320F4-8D52-4D4F-A293-160AD02F7953}" sibTransId="{C94E8220-4884-42FF-AA5F-0FE3359FE6F8}"/>
    <dgm:cxn modelId="{C92E75A1-E0C4-4032-9028-F3B538CB3700}" type="presOf" srcId="{FBDAF163-B37C-43D6-AAF4-867B8D73BE21}" destId="{E8E55C54-B824-48D6-8A3E-D2A24A31325D}" srcOrd="0" destOrd="0" presId="urn:microsoft.com/office/officeart/2011/layout/Picture Frame"/>
    <dgm:cxn modelId="{64041575-8ACE-4830-B724-3B86B0DDAC3A}" srcId="{85DCFC39-E5FE-46E7-B668-F5310DCB5794}" destId="{FBDAF163-B37C-43D6-AAF4-867B8D73BE21}" srcOrd="1" destOrd="0" parTransId="{CD215A89-5A58-4F6E-8AA0-9F21380BDD0E}" sibTransId="{114ABC93-15E7-4332-9BAC-4C6E24064C66}"/>
    <dgm:cxn modelId="{59A760E6-1EDC-4AD2-A191-B3AB429E7014}" type="presParOf" srcId="{D8281FD6-64BE-4C64-B31B-09D77A92F2E0}" destId="{F35343CC-4A55-4164-A0B8-5D453632BB18}" srcOrd="0" destOrd="0" presId="urn:microsoft.com/office/officeart/2011/layout/Picture Frame"/>
    <dgm:cxn modelId="{93311700-D1A4-489A-B650-E2939CF8C92E}" type="presParOf" srcId="{F35343CC-4A55-4164-A0B8-5D453632BB18}" destId="{DE0EBC1C-8375-4F83-888D-35EE16C592A3}" srcOrd="0" destOrd="0" presId="urn:microsoft.com/office/officeart/2011/layout/Picture Frame"/>
    <dgm:cxn modelId="{AAAD615E-9D94-4500-8110-3F1520293EF5}" type="presParOf" srcId="{F35343CC-4A55-4164-A0B8-5D453632BB18}" destId="{B27229FA-6943-4645-8774-0A0378EE0DAF}" srcOrd="1" destOrd="0" presId="urn:microsoft.com/office/officeart/2011/layout/Picture Frame"/>
    <dgm:cxn modelId="{DD40E197-2982-4057-9266-FC4D43E6659A}" type="presParOf" srcId="{F35343CC-4A55-4164-A0B8-5D453632BB18}" destId="{757A22C7-F349-4B48-8DAF-18D1E87B00CE}" srcOrd="2" destOrd="0" presId="urn:microsoft.com/office/officeart/2011/layout/Picture Frame"/>
    <dgm:cxn modelId="{E02F505A-0473-4553-B351-EFFB0782D8B9}" type="presParOf" srcId="{D8281FD6-64BE-4C64-B31B-09D77A92F2E0}" destId="{B432572F-3D21-4CFF-84EF-C935B46B147C}" srcOrd="1" destOrd="0" presId="urn:microsoft.com/office/officeart/2011/layout/Picture Frame"/>
    <dgm:cxn modelId="{CB429C69-3F30-4DC9-80E3-D072E87FEE18}" type="presParOf" srcId="{D8281FD6-64BE-4C64-B31B-09D77A92F2E0}" destId="{7B112969-C532-42D9-9F66-BA511D53DB64}" srcOrd="2" destOrd="0" presId="urn:microsoft.com/office/officeart/2011/layout/Picture Frame"/>
    <dgm:cxn modelId="{1D308477-17A1-42F9-BA36-8D9F69AC4053}" type="presParOf" srcId="{7B112969-C532-42D9-9F66-BA511D53DB64}" destId="{E8E55C54-B824-48D6-8A3E-D2A24A31325D}" srcOrd="0" destOrd="0" presId="urn:microsoft.com/office/officeart/2011/layout/Picture Frame"/>
    <dgm:cxn modelId="{F48860EA-5BA7-45C6-BFE8-16C28F8F0E52}" type="presParOf" srcId="{7B112969-C532-42D9-9F66-BA511D53DB64}" destId="{E2EA721E-6B04-46FF-845F-78611D4E99F3}" srcOrd="1" destOrd="0" presId="urn:microsoft.com/office/officeart/2011/layout/Picture Frame"/>
    <dgm:cxn modelId="{68D4C1B1-627E-404F-913D-F5A66D143EA7}" type="presParOf" srcId="{7B112969-C532-42D9-9F66-BA511D53DB64}" destId="{DBE11479-EB32-4F04-A6C6-BE852EE90741}" srcOrd="2" destOrd="0" presId="urn:microsoft.com/office/officeart/2011/layout/Picture Fram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1656208" y="1008114"/>
          <a:ext cx="6266181" cy="4194236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360047" y="4104455"/>
          <a:ext cx="4082975" cy="762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mech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360047" y="4104455"/>
        <a:ext cx="4082975" cy="762093"/>
      </dsp:txXfrm>
    </dsp:sp>
    <dsp:sp modelId="{B27229FA-6943-4645-8774-0A0378EE0DAF}">
      <dsp:nvSpPr>
        <dsp:cNvPr id="0" name=""/>
        <dsp:cNvSpPr/>
      </dsp:nvSpPr>
      <dsp:spPr>
        <a:xfrm>
          <a:off x="360036" y="6682"/>
          <a:ext cx="7169893" cy="5321909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304247" y="47797"/>
          <a:ext cx="3355144" cy="4560714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193774" y="3713982"/>
          <a:ext cx="2873303" cy="555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>
            <a:solidFill>
              <a:srgbClr val="C00000"/>
            </a:solidFill>
          </a:endParaRPr>
        </a:p>
      </dsp:txBody>
      <dsp:txXfrm>
        <a:off x="2193774" y="3713982"/>
        <a:ext cx="2873303" cy="555914"/>
      </dsp:txXfrm>
    </dsp:sp>
    <dsp:sp modelId="{B27229FA-6943-4645-8774-0A0378EE0DAF}">
      <dsp:nvSpPr>
        <dsp:cNvPr id="0" name=""/>
        <dsp:cNvSpPr/>
      </dsp:nvSpPr>
      <dsp:spPr>
        <a:xfrm>
          <a:off x="1210765" y="408693"/>
          <a:ext cx="5230127" cy="3882102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4752538" y="72005"/>
          <a:ext cx="3099749" cy="5250983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504058" y="72015"/>
          <a:ext cx="3461432" cy="5086017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325070" y="4392489"/>
          <a:ext cx="4030247" cy="5422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jitrocel kopinatý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325070" y="4392489"/>
        <a:ext cx="4030247" cy="542233"/>
      </dsp:txXfrm>
    </dsp:sp>
    <dsp:sp modelId="{B27229FA-6943-4645-8774-0A0378EE0DAF}">
      <dsp:nvSpPr>
        <dsp:cNvPr id="0" name=""/>
        <dsp:cNvSpPr/>
      </dsp:nvSpPr>
      <dsp:spPr>
        <a:xfrm>
          <a:off x="216777" y="317283"/>
          <a:ext cx="3836064" cy="4699320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464496" y="4464494"/>
          <a:ext cx="3758234" cy="579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růže šípková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4464496" y="4464494"/>
        <a:ext cx="3758234" cy="579740"/>
      </dsp:txXfrm>
    </dsp:sp>
    <dsp:sp modelId="{E2EA721E-6B04-46FF-845F-78611D4E99F3}">
      <dsp:nvSpPr>
        <dsp:cNvPr id="0" name=""/>
        <dsp:cNvSpPr/>
      </dsp:nvSpPr>
      <dsp:spPr>
        <a:xfrm>
          <a:off x="4405914" y="250927"/>
          <a:ext cx="4105173" cy="4822478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4858366" y="0"/>
          <a:ext cx="3060781" cy="4576761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412533" y="0"/>
          <a:ext cx="3417917" cy="4858897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72001" y="4680522"/>
          <a:ext cx="3979581" cy="5354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rulík zlomocný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72001" y="4680522"/>
        <a:ext cx="3979581" cy="535417"/>
      </dsp:txXfrm>
    </dsp:sp>
    <dsp:sp modelId="{B27229FA-6943-4645-8774-0A0378EE0DAF}">
      <dsp:nvSpPr>
        <dsp:cNvPr id="0" name=""/>
        <dsp:cNvSpPr/>
      </dsp:nvSpPr>
      <dsp:spPr>
        <a:xfrm>
          <a:off x="95635" y="0"/>
          <a:ext cx="3753911" cy="5205033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320467" y="3960440"/>
          <a:ext cx="4434765" cy="849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vraní oko čtyřlisté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4320467" y="3960440"/>
        <a:ext cx="4434765" cy="849953"/>
      </dsp:txXfrm>
    </dsp:sp>
    <dsp:sp modelId="{E2EA721E-6B04-46FF-845F-78611D4E99F3}">
      <dsp:nvSpPr>
        <dsp:cNvPr id="0" name=""/>
        <dsp:cNvSpPr/>
      </dsp:nvSpPr>
      <dsp:spPr>
        <a:xfrm>
          <a:off x="4400057" y="0"/>
          <a:ext cx="4053565" cy="4761852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4146474" y="995390"/>
          <a:ext cx="4066223" cy="285233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425097" y="82269"/>
          <a:ext cx="3481212" cy="4352346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317487" y="4783259"/>
          <a:ext cx="4053277" cy="545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koniklec luční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317487" y="4783259"/>
        <a:ext cx="4053277" cy="545332"/>
      </dsp:txXfrm>
    </dsp:sp>
    <dsp:sp modelId="{B27229FA-6943-4645-8774-0A0378EE0DAF}">
      <dsp:nvSpPr>
        <dsp:cNvPr id="0" name=""/>
        <dsp:cNvSpPr/>
      </dsp:nvSpPr>
      <dsp:spPr>
        <a:xfrm>
          <a:off x="85052" y="113188"/>
          <a:ext cx="3857984" cy="4726174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943612" y="4745538"/>
          <a:ext cx="3779710" cy="583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leknín bílý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4943612" y="4745538"/>
        <a:ext cx="3779710" cy="583053"/>
      </dsp:txXfrm>
    </dsp:sp>
    <dsp:sp modelId="{E2EA721E-6B04-46FF-845F-78611D4E99F3}">
      <dsp:nvSpPr>
        <dsp:cNvPr id="0" name=""/>
        <dsp:cNvSpPr/>
      </dsp:nvSpPr>
      <dsp:spPr>
        <a:xfrm>
          <a:off x="4298128" y="0"/>
          <a:ext cx="4128631" cy="4850035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A22C7-F349-4B48-8DAF-18D1E87B00CE}">
      <dsp:nvSpPr>
        <dsp:cNvPr id="0" name=""/>
        <dsp:cNvSpPr/>
      </dsp:nvSpPr>
      <dsp:spPr>
        <a:xfrm>
          <a:off x="2786566" y="161568"/>
          <a:ext cx="5286912" cy="5646067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1152116" y="3312367"/>
          <a:ext cx="2958255" cy="572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lilie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1152116" y="3312367"/>
        <a:ext cx="2958255" cy="572350"/>
      </dsp:txXfrm>
    </dsp:sp>
    <dsp:sp modelId="{B27229FA-6943-4645-8774-0A0378EE0DAF}">
      <dsp:nvSpPr>
        <dsp:cNvPr id="0" name=""/>
        <dsp:cNvSpPr/>
      </dsp:nvSpPr>
      <dsp:spPr>
        <a:xfrm>
          <a:off x="2719305" y="0"/>
          <a:ext cx="5115702" cy="5649727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11479-EB32-4F04-A6C6-BE852EE90741}">
      <dsp:nvSpPr>
        <dsp:cNvPr id="0" name=""/>
        <dsp:cNvSpPr/>
      </dsp:nvSpPr>
      <dsp:spPr>
        <a:xfrm>
          <a:off x="4464482" y="531470"/>
          <a:ext cx="4228926" cy="4045270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A22C7-F349-4B48-8DAF-18D1E87B00CE}">
      <dsp:nvSpPr>
        <dsp:cNvPr id="0" name=""/>
        <dsp:cNvSpPr/>
      </dsp:nvSpPr>
      <dsp:spPr>
        <a:xfrm>
          <a:off x="144006" y="1152129"/>
          <a:ext cx="3802437" cy="4232527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EBC1C-8375-4F83-888D-35EE16C592A3}">
      <dsp:nvSpPr>
        <dsp:cNvPr id="0" name=""/>
        <dsp:cNvSpPr/>
      </dsp:nvSpPr>
      <dsp:spPr>
        <a:xfrm>
          <a:off x="288042" y="5400601"/>
          <a:ext cx="4099431" cy="60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ln>
                <a:solidFill>
                  <a:srgbClr val="C00000"/>
                </a:solidFill>
              </a:ln>
              <a:solidFill>
                <a:srgbClr val="FF0000"/>
              </a:solidFill>
            </a:rPr>
            <a:t>vánoční kaktus</a:t>
          </a:r>
          <a:endParaRPr lang="cs-CZ" sz="2800" kern="1200" dirty="0">
            <a:ln>
              <a:solidFill>
                <a:srgbClr val="C00000"/>
              </a:solidFill>
            </a:ln>
            <a:solidFill>
              <a:srgbClr val="FF0000"/>
            </a:solidFill>
          </a:endParaRPr>
        </a:p>
      </dsp:txBody>
      <dsp:txXfrm>
        <a:off x="288042" y="5400601"/>
        <a:ext cx="4099431" cy="605034"/>
      </dsp:txXfrm>
    </dsp:sp>
    <dsp:sp modelId="{B27229FA-6943-4645-8774-0A0378EE0DAF}">
      <dsp:nvSpPr>
        <dsp:cNvPr id="0" name=""/>
        <dsp:cNvSpPr/>
      </dsp:nvSpPr>
      <dsp:spPr>
        <a:xfrm>
          <a:off x="144001" y="1440151"/>
          <a:ext cx="3739510" cy="3811483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E55C54-B824-48D6-8A3E-D2A24A31325D}">
      <dsp:nvSpPr>
        <dsp:cNvPr id="0" name=""/>
        <dsp:cNvSpPr/>
      </dsp:nvSpPr>
      <dsp:spPr>
        <a:xfrm>
          <a:off x="4608513" y="5040560"/>
          <a:ext cx="3385941" cy="547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0" rIns="106680" bIns="0" numCol="1" spcCol="1270" anchor="b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C00000"/>
              </a:solidFill>
            </a:rPr>
            <a:t>africká fialka</a:t>
          </a:r>
          <a:endParaRPr lang="cs-CZ" sz="2800" kern="1200" dirty="0">
            <a:solidFill>
              <a:srgbClr val="C00000"/>
            </a:solidFill>
          </a:endParaRPr>
        </a:p>
      </dsp:txBody>
      <dsp:txXfrm>
        <a:off x="4608513" y="5040560"/>
        <a:ext cx="3385941" cy="547372"/>
      </dsp:txXfrm>
    </dsp:sp>
    <dsp:sp modelId="{E2EA721E-6B04-46FF-845F-78611D4E99F3}">
      <dsp:nvSpPr>
        <dsp:cNvPr id="0" name=""/>
        <dsp:cNvSpPr/>
      </dsp:nvSpPr>
      <dsp:spPr>
        <a:xfrm>
          <a:off x="4680516" y="783248"/>
          <a:ext cx="3859007" cy="3674493"/>
        </a:xfrm>
        <a:prstGeom prst="rect">
          <a:avLst/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1/layout/Picture Frame">
  <dgm:title val="Rámeček obrázku"/>
  <dgm:desc val="Umožňuje zobrazit obrázky spolu s odpovídajícím textem úrovně 1 v odsazeném rámečku.  Nejvhodnější je použití pouze s textem úrovně 1."/>
  <dgm:catLst>
    <dgm:cat type="picture" pri="6500"/>
    <dgm:cat type="officeonline" pri="10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4927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Text" refType="w" fact="0"/>
              <dgm:constr type="t" for="ch" forName="ParentText" refType="h" fact="0.85"/>
              <dgm:constr type="w" for="ch" forName="ParentText" refType="w" fact="0.926"/>
              <dgm:constr type="h" for="ch" forName="ParentText" refType="h" fact="0.1463"/>
              <dgm:constr type="l" for="ch" forName="Accent1" refType="w" fact="0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.0721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if>
          <dgm:else name="Name6">
            <dgm:constrLst>
              <dgm:constr type="l" for="ch" forName="ParentText" refType="w" fact="0.0837"/>
              <dgm:constr type="t" for="ch" forName="ParentText" refType="h" fact="0.84"/>
              <dgm:constr type="w" for="ch" forName="ParentText" refType="w" fact="0.9163"/>
              <dgm:constr type="h" for="ch" forName="ParentText" refType="h" fact="0.1463"/>
              <dgm:constr type="l" for="ch" forName="Accent1" refType="w" fact="0.0724"/>
              <dgm:constr type="t" for="ch" forName="Accent1" refType="h" fact="0.1104"/>
              <dgm:constr type="w" for="ch" forName="Accent1" refType="w" fact="0.9276"/>
              <dgm:constr type="h" for="ch" forName="Accent1" refType="h" fact="0.8896"/>
              <dgm:constr type="l" for="ch" forName="Image" refType="w" fact="0"/>
              <dgm:constr type="t" for="ch" forName="Image" refType="h" fact="0"/>
              <dgm:constr type="w" for="ch" forName="Image" refType="w" fact="0.9279"/>
              <dgm:constr type="h" for="ch" forName="Image" refType="h" fact="0.855"/>
            </dgm:constrLst>
          </dgm:else>
        </dgm:choos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l"/>
            <dgm:param type="txAnchorVert" val="b"/>
            <dgm:param type="txAnchorVertCh" val="b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"/>
            <dgm:constr type="bMarg" refType="primFontSz" fact="0"/>
          </dgm:constrLst>
          <dgm:ruleLst>
            <dgm:rule type="primFontSz" val="5" fact="NaN" max="NaN"/>
          </dgm:ruleLst>
        </dgm:layoutNode>
        <dgm:layoutNode name="Accent1" styleLbl="parChTrans1D1">
          <dgm:alg type="sp"/>
          <dgm:shape xmlns:r="http://schemas.openxmlformats.org/officeDocument/2006/relationships" type="rect" r:blip="" zOrderOff="10">
            <dgm:adjLst/>
          </dgm:shape>
          <dgm:presOf/>
        </dgm:layoutNode>
        <dgm:layoutNode name="Image" styleLbl="alignImgPlace1">
          <dgm:alg type="sp"/>
          <dgm:shape xmlns:r="http://schemas.openxmlformats.org/officeDocument/2006/relationships" type="rect" r:blip="" zOrderOff="-15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endParaRPr lang="cs-CZ"/>
          </a:p>
        </p:txBody>
      </p:sp>
      <p:sp>
        <p:nvSpPr>
          <p:cNvPr id="3085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 b="1">
                <a:solidFill>
                  <a:srgbClr val="F8F8F8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903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21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600200"/>
            <a:ext cx="3695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1600200"/>
            <a:ext cx="3695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0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989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33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052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71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20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642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00850" y="274638"/>
            <a:ext cx="188595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38"/>
            <a:ext cx="550545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0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274638"/>
            <a:ext cx="75438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600200"/>
            <a:ext cx="7543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13" name="click.wav"/>
          </p:stSnd>
        </p:sndAc>
      </p:transition>
    </mc:Choice>
    <mc:Fallback xmlns="">
      <p:transition spd="med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PowerPoint_Presentation1.ppt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4/06.2010a_white_Rosa_wp1.jpg" TargetMode="External"/><Relationship Id="rId13" Type="http://schemas.openxmlformats.org/officeDocument/2006/relationships/audio" Target="../media/audio2.wav"/><Relationship Id="rId3" Type="http://schemas.openxmlformats.org/officeDocument/2006/relationships/hyperlink" Target="http://upload.wikimedia.org/wikipedia/commons/c/cb/Illustration_Ranunculus_acris0_clean.jpg" TargetMode="External"/><Relationship Id="rId7" Type="http://schemas.openxmlformats.org/officeDocument/2006/relationships/hyperlink" Target="http://upload.wikimedia.org/wikipedia/commons/6/6d/Paeonia_officinalis.JPG" TargetMode="External"/><Relationship Id="rId12" Type="http://schemas.openxmlformats.org/officeDocument/2006/relationships/hyperlink" Target="http://upload.wikimedia.org/wikipedia/commons/5/5a/Crassula_ovata_700.jpg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1/1c/Adonis_vernalis_-_K%C3%B6hler%E2%80%93s_Medizinal-Pflanzen-152.jpg" TargetMode="External"/><Relationship Id="rId11" Type="http://schemas.openxmlformats.org/officeDocument/2006/relationships/hyperlink" Target="http://upload.wikimedia.org/wikipedia/commons/8/80/Purple_African_Violet_Top.JPG" TargetMode="External"/><Relationship Id="rId5" Type="http://schemas.openxmlformats.org/officeDocument/2006/relationships/hyperlink" Target="http://upload.wikimedia.org/wikipedia/commons/d/d8/Seerosen_wei%C3%9F.jpg" TargetMode="External"/><Relationship Id="rId10" Type="http://schemas.openxmlformats.org/officeDocument/2006/relationships/hyperlink" Target="http://upload.wikimedia.org/wikipedia/commons/8/87/ZygocactusTruncatus.jpg" TargetMode="External"/><Relationship Id="rId4" Type="http://schemas.openxmlformats.org/officeDocument/2006/relationships/hyperlink" Target="http://upload.wikimedia.org/wikipedia/commons/a/ab/Pulsatilla_pratensis_subsp._bohemica5.jpg" TargetMode="External"/><Relationship Id="rId9" Type="http://schemas.openxmlformats.org/officeDocument/2006/relationships/hyperlink" Target="http://upload.wikimedia.org/wikipedia/commons/1/1e/Lilium_candidum_2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2/Illustration_Sambucus_nigra0.jpg" TargetMode="External"/><Relationship Id="rId3" Type="http://schemas.openxmlformats.org/officeDocument/2006/relationships/hyperlink" Target="http://upload.wikimedia.org/wikipedia/commons/e/e1/Mossopolis.jpg" TargetMode="External"/><Relationship Id="rId7" Type="http://schemas.openxmlformats.org/officeDocument/2006/relationships/hyperlink" Target="http://upload.wikimedia.org/wikipedia/commons/9/9b/Pampeli%C5%A1ka.jpg" TargetMode="External"/><Relationship Id="rId12" Type="http://schemas.openxmlformats.org/officeDocument/2006/relationships/hyperlink" Target="http://upload.wikimedia.org/wikipedia/commons/8/88/Illustration_Paris_quadrifolia0.jpg" TargetMode="External"/><Relationship Id="rId2" Type="http://schemas.openxmlformats.org/officeDocument/2006/relationships/audio" Target="../media/audio1.wav"/><Relationship Id="rId16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1/SporangienAsplenScol.jpg" TargetMode="External"/><Relationship Id="rId11" Type="http://schemas.openxmlformats.org/officeDocument/2006/relationships/hyperlink" Target="http://upload.wikimedia.org/wikipedia/commons/a/a0/Illustration_Atropa_bella-donna0.jpg" TargetMode="External"/><Relationship Id="rId5" Type="http://schemas.openxmlformats.org/officeDocument/2006/relationships/hyperlink" Target="http://upload.wikimedia.org/wikipedia/commons/6/60/Equisetum-arvense-vegetative.JPG" TargetMode="External"/><Relationship Id="rId10" Type="http://schemas.openxmlformats.org/officeDocument/2006/relationships/hyperlink" Target="http://upload.wikimedia.org/wikipedia/commons/4/42/Plantago_lanceolata3.jpg" TargetMode="External"/><Relationship Id="rId4" Type="http://schemas.openxmlformats.org/officeDocument/2006/relationships/hyperlink" Target="http://upload.wikimedia.org/wikipedia/commons/1/12/DSCN3854_resize.JPG" TargetMode="External"/><Relationship Id="rId9" Type="http://schemas.openxmlformats.org/officeDocument/2006/relationships/hyperlink" Target="http://upload.wikimedia.org/wikipedia/commons/6/6a/Illustration_Rosa_canina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6866222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" name="Prezentace" r:id="rId5" imgW="2571035" imgH="1927867" progId="PowerPoint.Show.12">
                  <p:embed/>
                </p:oleObj>
              </mc:Choice>
              <mc:Fallback>
                <p:oleObj name="Prezentace" r:id="rId5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3" name="click.wav"/>
          </p:stSnd>
        </p:sndAc>
      </p:transition>
    </mc:Choice>
    <mc:Fallback xmlns="">
      <p:transition spd="med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443366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46" y="620688"/>
            <a:ext cx="8280920" cy="6048672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sz="1600" dirty="0">
                <a:solidFill>
                  <a:schemeClr val="tx1"/>
                </a:solidFill>
              </a:rPr>
              <a:t>	</a:t>
            </a:r>
            <a:r>
              <a:rPr lang="cs-CZ" sz="1600" dirty="0" smtClean="0"/>
              <a:t> </a:t>
            </a:r>
            <a:r>
              <a:rPr lang="cs-CZ" dirty="0" smtClean="0"/>
              <a:t>Materiál </a:t>
            </a:r>
            <a:r>
              <a:rPr lang="cs-CZ" dirty="0"/>
              <a:t>je vhodný ke společné </a:t>
            </a:r>
            <a:r>
              <a:rPr lang="cs-CZ" dirty="0" smtClean="0"/>
              <a:t>práci žáků 3.třídy jako </a:t>
            </a:r>
            <a:r>
              <a:rPr lang="cs-CZ" b="1" dirty="0" smtClean="0"/>
              <a:t>opakování učiva o rostlinách</a:t>
            </a:r>
            <a:r>
              <a:rPr lang="cs-CZ" dirty="0" smtClean="0"/>
              <a:t>. Opakování může být motivováno některou hrou, doporučuji hru „kopaná“.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b="1" dirty="0" smtClean="0"/>
              <a:t>Pravidla hry „kopaná“: </a:t>
            </a:r>
            <a:r>
              <a:rPr lang="cs-CZ" dirty="0" smtClean="0"/>
              <a:t>Žáky rozdělíme na dvě družstva, na dvě poloviny </a:t>
            </a:r>
            <a:r>
              <a:rPr lang="cs-CZ" dirty="0"/>
              <a:t>t</a:t>
            </a:r>
            <a:r>
              <a:rPr lang="cs-CZ" dirty="0" smtClean="0"/>
              <a:t>řídy směrem zepředu dozadu. Družstva se v odpovědích pravidelně střídají. Žáci mohou zůstat sedět ve dvou skupinách v lavicích a na odpovědích se mohou dohodnout s ostatními členy svého družstva. Nahlas odpovídá vždy jeden žák, říkáme, že střílí na bránu. </a:t>
            </a:r>
            <a:r>
              <a:rPr lang="cs-CZ" dirty="0"/>
              <a:t>Žáci v družstvu se </a:t>
            </a:r>
            <a:r>
              <a:rPr lang="cs-CZ" dirty="0" smtClean="0"/>
              <a:t>pravidelně střídají, </a:t>
            </a:r>
            <a:r>
              <a:rPr lang="cs-CZ" dirty="0"/>
              <a:t>kdo bude </a:t>
            </a:r>
            <a:r>
              <a:rPr lang="cs-CZ" dirty="0" smtClean="0"/>
              <a:t>střílet, </a:t>
            </a:r>
            <a:r>
              <a:rPr lang="cs-CZ" dirty="0"/>
              <a:t>třeba </a:t>
            </a:r>
            <a:r>
              <a:rPr lang="cs-CZ" dirty="0" smtClean="0"/>
              <a:t>popořadě podle </a:t>
            </a:r>
            <a:r>
              <a:rPr lang="cs-CZ" dirty="0"/>
              <a:t>lavic</a:t>
            </a:r>
            <a:r>
              <a:rPr lang="cs-CZ" dirty="0" smtClean="0"/>
              <a:t>. Jestliže žák odpoví správně, dává gól do soupeřovy brány, jestliže odpoví špatně, dává vlastní gól. Na tabuli učitel dvě brány skutečně znázorní a žák do nich svůj gól kreslí nebo znázorní třeba magnetem.</a:t>
            </a:r>
            <a:r>
              <a:rPr lang="cs-CZ" dirty="0"/>
              <a:t> Vítězí to družstvo, které má ve své bráně méně gólů. 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b="1" dirty="0" smtClean="0"/>
              <a:t>Pomůcky: </a:t>
            </a:r>
            <a:r>
              <a:rPr lang="cs-CZ" dirty="0" smtClean="0"/>
              <a:t>2 papíry s nakreslenou bránou, fix nebo magnety.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Materiál slouží také </a:t>
            </a:r>
            <a:r>
              <a:rPr lang="cs-CZ" dirty="0"/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dirty="0"/>
              <a:t>	Materiál je inovativní tím, že umožňuje použití na interaktivní tabuli. Žáci se mohou do práce aktivně zapojit. </a:t>
            </a:r>
            <a:r>
              <a:rPr lang="cs-CZ" dirty="0" smtClean="0"/>
              <a:t>Vždy se objeví otázka, po kliknutí následuje odpověď, někdy i znázornění, po dalším kliknutí následuje další otázka… Pro </a:t>
            </a:r>
            <a:r>
              <a:rPr lang="cs-CZ" dirty="0"/>
              <a:t>zpestření výuky je materiál obohacen o animované prvky</a:t>
            </a:r>
            <a:r>
              <a:rPr lang="cs-CZ" dirty="0" smtClean="0"/>
              <a:t>.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Soubor musel být zmenšen.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7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908720"/>
            <a:ext cx="6840760" cy="1584176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</a:rPr>
              <a:t>Rostliny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356992"/>
            <a:ext cx="8136904" cy="864096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</a:rPr>
              <a:t>Opakování učiva</a:t>
            </a:r>
            <a:endParaRPr lang="cs-CZ" sz="4800" b="1" i="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1052737"/>
            <a:ext cx="7344816" cy="1224135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Zajímáš se o rostliny?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780928"/>
            <a:ext cx="8208912" cy="1224136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</a:rPr>
              <a:t>Z</a:t>
            </a:r>
            <a:r>
              <a:rPr lang="cs-CZ" sz="4400" b="1" dirty="0" smtClean="0">
                <a:solidFill>
                  <a:srgbClr val="FFC000"/>
                </a:solidFill>
              </a:rPr>
              <a:t>náš je opravdu dobře?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179512" y="404664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407707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Přesvědčíme se.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5229200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Zahrajeme si hru:</a:t>
            </a:r>
            <a:endParaRPr lang="cs-CZ" sz="4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1008112"/>
          </a:xfrm>
        </p:spPr>
        <p:txBody>
          <a:bodyPr/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Kopaná </a:t>
            </a:r>
            <a:r>
              <a:rPr lang="cs-CZ" b="1" dirty="0" smtClean="0">
                <a:solidFill>
                  <a:srgbClr val="00B050"/>
                </a:solidFill>
              </a:rPr>
              <a:t>před</a:t>
            </a:r>
            <a:r>
              <a:rPr lang="cs-CZ" sz="4000" b="1" dirty="0" smtClean="0">
                <a:solidFill>
                  <a:srgbClr val="00B050"/>
                </a:solidFill>
              </a:rPr>
              <a:t> tabulí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424936" cy="3869958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Rozdělte se na dvě družstva.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Střihněte si, které družstvo začne.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Při odpovědích se postupně střídejte.</a:t>
            </a:r>
          </a:p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Na odpovědi se můžeš domlouvat se spoluhráči.</a:t>
            </a:r>
          </a:p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Podle odpovědi střel gól soupeři, nebo vlastní.</a:t>
            </a:r>
          </a:p>
          <a:p>
            <a:endParaRPr lang="cs-CZ" sz="2800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879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1448" cy="936104"/>
          </a:xfrm>
        </p:spPr>
        <p:txBody>
          <a:bodyPr/>
          <a:lstStyle/>
          <a:p>
            <a:r>
              <a:rPr lang="cs-CZ" sz="3200" dirty="0" smtClean="0">
                <a:solidFill>
                  <a:srgbClr val="078F48">
                    <a:lumMod val="75000"/>
                  </a:srgbClr>
                </a:solidFill>
              </a:rPr>
              <a:t>Co </a:t>
            </a:r>
            <a:r>
              <a:rPr lang="cs-CZ" sz="3200" dirty="0">
                <a:solidFill>
                  <a:srgbClr val="078F48">
                    <a:lumMod val="75000"/>
                  </a:srgbClr>
                </a:solidFill>
              </a:rPr>
              <a:t>rostliny vytvářejí při své výživě?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628800"/>
            <a:ext cx="7486600" cy="1656184"/>
          </a:xfrm>
        </p:spPr>
        <p:txBody>
          <a:bodyPr/>
          <a:lstStyle/>
          <a:p>
            <a:pPr marL="0" lvl="0" indent="0">
              <a:buNone/>
            </a:pPr>
            <a:r>
              <a:rPr lang="cs-CZ" dirty="0">
                <a:solidFill>
                  <a:srgbClr val="8EC4F9">
                    <a:lumMod val="50000"/>
                  </a:srgbClr>
                </a:solidFill>
              </a:rPr>
              <a:t>Vytvářejí kyslík.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</p:txBody>
      </p:sp>
      <p:pic>
        <p:nvPicPr>
          <p:cNvPr id="10242" name="Picture 2" descr="http://upload.wikimedia.org/wikipedia/commons/f/f4/Leaf_1_we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93814"/>
            <a:ext cx="3168352" cy="237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leva 3"/>
          <p:cNvSpPr/>
          <p:nvPr/>
        </p:nvSpPr>
        <p:spPr>
          <a:xfrm rot="18463917">
            <a:off x="3941286" y="3006079"/>
            <a:ext cx="587988" cy="2169280"/>
          </a:xfrm>
          <a:prstGeom prst="curvedLeftArrow">
            <a:avLst>
              <a:gd name="adj1" fmla="val 23043"/>
              <a:gd name="adj2" fmla="val 50000"/>
              <a:gd name="adj3" fmla="val 42318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688918"/>
            <a:ext cx="3312368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25000"/>
                  </a:schemeClr>
                </a:solidFill>
              </a:rPr>
              <a:t>Světlo, živiny, voda </a:t>
            </a:r>
          </a:p>
          <a:p>
            <a:r>
              <a:rPr lang="cs-CZ" sz="2800" dirty="0" smtClean="0">
                <a:solidFill>
                  <a:schemeClr val="accent3">
                    <a:lumMod val="25000"/>
                  </a:schemeClr>
                </a:solidFill>
              </a:rPr>
              <a:t>a oxid uhličitý</a:t>
            </a:r>
            <a:endParaRPr lang="cs-CZ" sz="2800" dirty="0">
              <a:solidFill>
                <a:schemeClr val="accent3">
                  <a:lumMod val="25000"/>
                </a:schemeClr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 rot="19987064">
            <a:off x="5860429" y="3730915"/>
            <a:ext cx="2664296" cy="719608"/>
          </a:xfrm>
          <a:prstGeom prst="curvedUp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09064" y="2492896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kyslík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9662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75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25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/>
              <a:t>J</a:t>
            </a:r>
            <a:r>
              <a:rPr lang="cs-CZ" sz="3200" dirty="0" smtClean="0"/>
              <a:t>ak rostliny reagují </a:t>
            </a:r>
            <a:r>
              <a:rPr lang="cs-CZ" sz="3200" dirty="0"/>
              <a:t>na </a:t>
            </a:r>
            <a:r>
              <a:rPr lang="cs-CZ" sz="3200" dirty="0" smtClean="0"/>
              <a:t>změny v přírodě?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9"/>
            <a:ext cx="831641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Působením tepla otevírají květy,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působením chladu květy zavírají,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stromy před zimou shazují listy,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při nedostatku vody rostliny usychají</a:t>
            </a:r>
            <a:r>
              <a:rPr lang="cs-CZ" sz="2800" dirty="0" smtClean="0">
                <a:solidFill>
                  <a:srgbClr val="002060"/>
                </a:solidFill>
              </a:rPr>
              <a:t>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330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 smtClean="0"/>
              <a:t>Jak rostliny dýchají a vylučují?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9"/>
            <a:ext cx="831641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ýchají všemi částmi svého těla,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d</a:t>
            </a:r>
            <a:r>
              <a:rPr lang="cs-CZ" dirty="0" smtClean="0">
                <a:solidFill>
                  <a:srgbClr val="002060"/>
                </a:solidFill>
              </a:rPr>
              <a:t>ýchají ve dne i v noci.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Spotřebovávají kyslík, 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v</a:t>
            </a:r>
            <a:r>
              <a:rPr lang="cs-CZ" dirty="0" smtClean="0">
                <a:solidFill>
                  <a:srgbClr val="002060"/>
                </a:solidFill>
              </a:rPr>
              <a:t>ylučují oxid uhličitý.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483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/>
              <a:t>J</a:t>
            </a:r>
            <a:r>
              <a:rPr lang="cs-CZ" sz="3200" dirty="0" smtClean="0"/>
              <a:t>ak se rostliny pohybují?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9"/>
            <a:ext cx="831641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místa na místo se pohybují semena.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Rostliny pohybují částmi svého těla,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apříklad otáčí svůj květ za sluncem.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178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 smtClean="0"/>
              <a:t>Jak se rostliny během svého života mění?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Rostliny mění velikost, rostou.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Mění vzhled, vyvíjejí se a rozmnožují se.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718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/>
              <a:t>Jmenuj nekvetoucí rostlinu: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0406882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93267" y="1628800"/>
            <a:ext cx="65149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 </a:t>
            </a:r>
            <a:r>
              <a:rPr lang="cs-CZ" sz="3200" dirty="0" smtClean="0">
                <a:solidFill>
                  <a:srgbClr val="FF0000"/>
                </a:solidFill>
              </a:rPr>
              <a:t>kapradí, přeslička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nebo: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50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 smtClean="0"/>
              <a:t>Jak se rozmnožují nekvetoucí rostliny?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N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ekvetoucí rostliny se </a:t>
            </a:r>
            <a:r>
              <a:rPr lang="cs-CZ" sz="2800" smtClean="0">
                <a:solidFill>
                  <a:schemeClr val="accent2">
                    <a:lumMod val="50000"/>
                  </a:schemeClr>
                </a:solidFill>
              </a:rPr>
              <a:t>rozmnožují výtrusy.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011151"/>
            <a:ext cx="4924689" cy="365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22158" y="5949280"/>
            <a:ext cx="4121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v</a:t>
            </a:r>
            <a:r>
              <a:rPr lang="cs-CZ" sz="2800" dirty="0" smtClean="0">
                <a:solidFill>
                  <a:srgbClr val="C00000"/>
                </a:solidFill>
              </a:rPr>
              <a:t>ýtrusy na listu kapradí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656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3200" dirty="0" smtClean="0"/>
              <a:t>Jmenuj tři kvetoucí rostliny: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Kvetoucích rostlin je mnoho, například tulipán, sněženka, kopretina, šeřík, jírovec, jabloň, smrk.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437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 smtClean="0"/>
              <a:t>Jak se rozmnožují kvetoucí rostliny?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9"/>
            <a:ext cx="831641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50000"/>
                  </a:schemeClr>
                </a:solidFill>
              </a:rPr>
              <a:t>K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vetoucí rostliny se rozmnožují semeny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nebo částmi svého těla – cibulemi, hlízami.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420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200" dirty="0" smtClean="0"/>
              <a:t>Jmenuj rostlinu, </a:t>
            </a:r>
            <a:br>
              <a:rPr lang="cs-CZ" sz="3200" dirty="0" smtClean="0"/>
            </a:br>
            <a:r>
              <a:rPr lang="cs-CZ" sz="3200" dirty="0" smtClean="0"/>
              <a:t>která se rozmnožuje semeny: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366152"/>
              </p:ext>
            </p:extLst>
          </p:nvPr>
        </p:nvGraphicFramePr>
        <p:xfrm>
          <a:off x="1043608" y="1556792"/>
          <a:ext cx="7704856" cy="4608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6165304"/>
            <a:ext cx="5581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Například: </a:t>
            </a:r>
            <a:r>
              <a:rPr lang="cs-CZ" sz="3200" dirty="0" smtClean="0">
                <a:solidFill>
                  <a:srgbClr val="002060"/>
                </a:solidFill>
              </a:rPr>
              <a:t>smetanka lékařská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4511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/>
              <a:t>Jmenuj léčivé rostliny</a:t>
            </a:r>
            <a:r>
              <a:rPr lang="cs-CZ" sz="3600" dirty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6155293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1556792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90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92888" cy="1152128"/>
          </a:xfrm>
        </p:spPr>
        <p:txBody>
          <a:bodyPr/>
          <a:lstStyle/>
          <a:p>
            <a:r>
              <a:rPr lang="cs-CZ" sz="3600" dirty="0" smtClean="0"/>
              <a:t>Jmenuj jedovaté rostliny</a:t>
            </a:r>
            <a:r>
              <a:rPr lang="cs-CZ" sz="3600" dirty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5149835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067944" y="6093296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51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75724"/>
            <a:ext cx="8316416" cy="1169100"/>
          </a:xfrm>
        </p:spPr>
        <p:txBody>
          <a:bodyPr/>
          <a:lstStyle/>
          <a:p>
            <a:r>
              <a:rPr lang="cs-CZ" sz="3200" dirty="0" smtClean="0"/>
              <a:t>Proč se nemá na jedovaté rostliny sahat</a:t>
            </a:r>
            <a:r>
              <a:rPr lang="cs-CZ" sz="3200" dirty="0"/>
              <a:t>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20889"/>
            <a:ext cx="8316416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Proto, že hrozí vyrážka nebo žaludeční nevolnost.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040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676456" cy="1152128"/>
          </a:xfrm>
        </p:spPr>
        <p:txBody>
          <a:bodyPr/>
          <a:lstStyle/>
          <a:p>
            <a:r>
              <a:rPr lang="cs-CZ" sz="3600" dirty="0" smtClean="0"/>
              <a:t>Jmenuj zákonem chráněné rostliny</a:t>
            </a:r>
            <a:r>
              <a:rPr lang="cs-CZ" sz="3600" dirty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911567"/>
              </p:ext>
            </p:extLst>
          </p:nvPr>
        </p:nvGraphicFramePr>
        <p:xfrm>
          <a:off x="107504" y="1340768"/>
          <a:ext cx="878497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572000" y="1523803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544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8460432" cy="1169100"/>
          </a:xfrm>
        </p:spPr>
        <p:txBody>
          <a:bodyPr/>
          <a:lstStyle/>
          <a:p>
            <a:r>
              <a:rPr lang="cs-CZ" sz="2800" dirty="0" smtClean="0"/>
              <a:t>Proč jsou rostliny chráněné a co to znamená?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Protože jsou vzácné.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002060"/>
                </a:solidFill>
              </a:rPr>
              <a:t>Nesmí se trhat ani vykopávat.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3200" dirty="0" smtClean="0"/>
              <a:t>K čemu se pěstují okrasné rostliny: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Zkrášlují naše bydlení, zahrady, parky.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22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1169100"/>
          </a:xfrm>
        </p:spPr>
        <p:txBody>
          <a:bodyPr/>
          <a:lstStyle/>
          <a:p>
            <a:r>
              <a:rPr lang="cs-CZ" sz="3200" dirty="0" smtClean="0"/>
              <a:t>Na které dvě skupiny se rozdělují okrasné rostliny: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2420889"/>
            <a:ext cx="7543800" cy="26642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Na zahradní rostliny a pokojové rostliny.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561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532440" cy="764704"/>
          </a:xfrm>
        </p:spPr>
        <p:txBody>
          <a:bodyPr/>
          <a:lstStyle/>
          <a:p>
            <a:r>
              <a:rPr lang="cs-CZ" sz="3600" dirty="0" smtClean="0"/>
              <a:t>Jmenuj zahradní rostliny</a:t>
            </a:r>
            <a:r>
              <a:rPr lang="cs-CZ" sz="3600" dirty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4749183"/>
              </p:ext>
            </p:extLst>
          </p:nvPr>
        </p:nvGraphicFramePr>
        <p:xfrm>
          <a:off x="107504" y="620688"/>
          <a:ext cx="9036496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922295"/>
            <a:ext cx="29626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 </a:t>
            </a:r>
            <a:r>
              <a:rPr lang="cs-CZ" sz="3200" dirty="0" smtClean="0">
                <a:solidFill>
                  <a:srgbClr val="FF0000"/>
                </a:solidFill>
              </a:rPr>
              <a:t>růže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,</a:t>
            </a:r>
          </a:p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tulipán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, nebo: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982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0"/>
            <a:ext cx="8532440" cy="764704"/>
          </a:xfrm>
        </p:spPr>
        <p:txBody>
          <a:bodyPr/>
          <a:lstStyle/>
          <a:p>
            <a:r>
              <a:rPr lang="cs-CZ" sz="3600" dirty="0" smtClean="0"/>
              <a:t>Jmenuj pokojové rostliny</a:t>
            </a:r>
            <a:r>
              <a:rPr lang="cs-CZ" sz="3600" dirty="0"/>
              <a:t>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4415626"/>
              </p:ext>
            </p:extLst>
          </p:nvPr>
        </p:nvGraphicFramePr>
        <p:xfrm>
          <a:off x="107504" y="620688"/>
          <a:ext cx="8784976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836712"/>
            <a:ext cx="2052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Například: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4066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B27229FA-6943-4645-8774-0A0378EE0D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57A22C7-F349-4B48-8DAF-18D1E87B00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E0EBC1C-8375-4F83-888D-35EE16C59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DBE11479-EB32-4F04-A6C6-BE852EE907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2EA721E-6B04-46FF-845F-78611D4E99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E8E55C54-B824-48D6-8A3E-D2A24A313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Chvála vítězům,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81128"/>
            <a:ext cx="6400800" cy="1057672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Čest poraženým!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3401100" y="1520788"/>
            <a:ext cx="5275355" cy="1260140"/>
          </a:xfrm>
          <a:prstGeom prst="wedgeRoundRectCallout">
            <a:avLst>
              <a:gd name="adj1" fmla="val -86575"/>
              <a:gd name="adj2" fmla="val -11006"/>
              <a:gd name="adj3" fmla="val 16667"/>
            </a:avLst>
          </a:prstGeom>
          <a:solidFill>
            <a:srgbClr val="FFC0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Kolik jste dali celkem gólů?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44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504056"/>
          </a:xfrm>
        </p:spPr>
        <p:txBody>
          <a:bodyPr/>
          <a:lstStyle/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Seznam použitých materiálů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: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196752"/>
            <a:ext cx="7776864" cy="5184576"/>
          </a:xfrm>
        </p:spPr>
        <p:txBody>
          <a:bodyPr/>
          <a:lstStyle/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 smtClean="0">
                <a:latin typeface="Arial" pitchFamily="34" charset="0"/>
                <a:cs typeface="Arial" pitchFamily="34" charset="0"/>
              </a:rPr>
              <a:t>ŠTIKOVÁ</a:t>
            </a:r>
            <a:r>
              <a:rPr lang="cs-CZ" sz="1100" kern="1200" dirty="0">
                <a:latin typeface="Arial" pitchFamily="34" charset="0"/>
                <a:cs typeface="Arial" pitchFamily="34" charset="0"/>
              </a:rPr>
              <a:t>, Věra. </a:t>
            </a:r>
            <a:r>
              <a:rPr lang="cs-CZ" sz="1100" i="1" kern="1200" dirty="0"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100" kern="1200" dirty="0">
                <a:latin typeface="Arial" pitchFamily="34" charset="0"/>
                <a:cs typeface="Arial" pitchFamily="34" charset="0"/>
              </a:rPr>
              <a:t>. 1. vyd. Brno: Nová škola, 2008, 2 sv. </a:t>
            </a:r>
            <a:r>
              <a:rPr lang="cs-CZ" sz="1100" kern="1200" dirty="0" smtClean="0">
                <a:latin typeface="Arial" pitchFamily="34" charset="0"/>
                <a:cs typeface="Arial" pitchFamily="34" charset="0"/>
              </a:rPr>
              <a:t>Duhová řada</a:t>
            </a:r>
            <a:r>
              <a:rPr lang="cs-CZ" sz="1100" kern="1200" dirty="0">
                <a:latin typeface="Arial" pitchFamily="34" charset="0"/>
                <a:cs typeface="Arial" pitchFamily="34" charset="0"/>
              </a:rPr>
              <a:t>. ISBN 978-80-7289-097-2. </a:t>
            </a:r>
          </a:p>
          <a:p>
            <a:pPr lvl="0" algn="l" fontAlgn="auto">
              <a:spcAft>
                <a:spcPts val="0"/>
              </a:spcAft>
            </a:pPr>
            <a:r>
              <a:rPr lang="cs-CZ" sz="1100" kern="1200" dirty="0" smtClean="0">
                <a:latin typeface="Arial" pitchFamily="34" charset="0"/>
                <a:cs typeface="Arial" pitchFamily="34" charset="0"/>
              </a:rPr>
              <a:t>ŠTIKOVÁ</a:t>
            </a:r>
            <a:r>
              <a:rPr lang="cs-CZ" sz="1100" kern="1200" dirty="0">
                <a:latin typeface="Arial" pitchFamily="34" charset="0"/>
                <a:cs typeface="Arial" pitchFamily="34" charset="0"/>
              </a:rPr>
              <a:t>, Věra. </a:t>
            </a:r>
            <a:r>
              <a:rPr lang="cs-CZ" sz="1100" i="1" kern="1200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100" kern="1200" dirty="0">
                <a:latin typeface="Arial" pitchFamily="34" charset="0"/>
                <a:cs typeface="Arial" pitchFamily="34" charset="0"/>
              </a:rPr>
              <a:t> 1. vyd. Brno: Nová škola, 2008, 2 sv. Duhová řada. ISBN 80-728-9090-5</a:t>
            </a:r>
            <a:r>
              <a:rPr lang="cs-CZ" sz="1100" kern="1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algn="l" fontAlgn="auto">
              <a:spcAft>
                <a:spcPts val="0"/>
              </a:spcAft>
            </a:pPr>
            <a:r>
              <a:rPr lang="cs-CZ" sz="1100" dirty="0"/>
              <a:t>ŠTIKOVÁ, Věra. </a:t>
            </a:r>
            <a:r>
              <a:rPr lang="cs-CZ" sz="1100" i="1" dirty="0"/>
              <a:t>Metodický průvodce učebnicí prvouka 3</a:t>
            </a:r>
            <a:r>
              <a:rPr lang="cs-CZ" sz="1100" dirty="0"/>
              <a:t>. Brno, nám. SNP 9: Nová škola, 2007, ISBN 80-7289-065-4.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VOLNÉ DÍLO.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4.4.2013].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3"/>
              </a:rPr>
              <a:t>http://upload.wikimedia.org/wikipedia/commons/c/cb/Illustration_Ranunculus_acris0_clean.jpg</a:t>
            </a:r>
            <a:endParaRPr lang="cs-CZ" sz="1100" kern="1200" dirty="0">
              <a:solidFill>
                <a:srgbClr val="000000"/>
              </a:solidFill>
            </a:endParaRP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EL GRAFO.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4.4.2013].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4"/>
              </a:rPr>
              <a:t>http://upload.wikimedia.org/wikipedia/commons/a/ab/Pulsatilla_pratensis_subsp._bohemica5.jpg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© RAIMOND SPEKKING / CC-BY-SA-3.0.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4.4.2013].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5"/>
              </a:rPr>
              <a:t>http://upload.wikimedia.org/wikipedia/commons/d/d8/Seerosen_wei%C3%9F.jpg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VOLNÉ DÍLO.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4.4.2013].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6"/>
              </a:rPr>
              <a:t>http://upload.wikimedia.org/wikipedia/commons/1/1c/Adonis_vernalis_-_K%C3%B6hler%E2%80%93s_Medizinal-Pflanzen-152.jpg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  <a:endParaRPr lang="cs-CZ" sz="1100" kern="120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VOLNÉ DÍLO.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8.4.2013].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7"/>
              </a:rPr>
              <a:t>http://upload.wikimedia.org/wikipedia/commons/6/6d/Paeonia_officinalis.JPG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VULKANO.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8.4.2013].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8"/>
              </a:rPr>
              <a:t>http://upload.wikimedia.org/wikipedia/commons/2/24/06.2010a_white_Rosa_wp1.jpg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en-US" sz="1100" kern="1200" dirty="0">
                <a:solidFill>
                  <a:srgbClr val="000000"/>
                </a:solidFill>
              </a:rPr>
              <a:t>SHEBS, Stan. </a:t>
            </a:r>
            <a:r>
              <a:rPr lang="en-US" sz="1100" i="1" kern="1200" dirty="0">
                <a:solidFill>
                  <a:srgbClr val="000000"/>
                </a:solidFill>
              </a:rPr>
              <a:t>Wikimedia Commons</a:t>
            </a:r>
            <a:r>
              <a:rPr lang="en-US" sz="1100" kern="1200" dirty="0">
                <a:solidFill>
                  <a:srgbClr val="000000"/>
                </a:solidFill>
              </a:rPr>
              <a:t> [online]. [cit. 8.4.2013]. </a:t>
            </a:r>
            <a:r>
              <a:rPr lang="en-US" sz="1100" kern="1200" dirty="0" err="1">
                <a:solidFill>
                  <a:srgbClr val="000000"/>
                </a:solidFill>
              </a:rPr>
              <a:t>Dostupný</a:t>
            </a:r>
            <a:r>
              <a:rPr lang="en-US" sz="1100" kern="1200" dirty="0">
                <a:solidFill>
                  <a:srgbClr val="000000"/>
                </a:solidFill>
              </a:rPr>
              <a:t> </a:t>
            </a:r>
            <a:r>
              <a:rPr lang="en-US" sz="1100" kern="1200" dirty="0" err="1">
                <a:solidFill>
                  <a:srgbClr val="000000"/>
                </a:solidFill>
              </a:rPr>
              <a:t>na</a:t>
            </a:r>
            <a:r>
              <a:rPr lang="en-US" sz="1100" kern="1200" dirty="0">
                <a:solidFill>
                  <a:srgbClr val="000000"/>
                </a:solidFill>
              </a:rPr>
              <a:t> WWW: </a:t>
            </a:r>
            <a:r>
              <a:rPr lang="en-US" sz="1100" kern="1200" dirty="0">
                <a:solidFill>
                  <a:srgbClr val="000000"/>
                </a:solidFill>
                <a:hlinkClick r:id="rId9"/>
              </a:rPr>
              <a:t>http://upload.wikimedia.org/wikipedia/commons/1/1e/Lilium_candidum_2.jpg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FANGHONG.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9.4.2013].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10"/>
              </a:rPr>
              <a:t>http://upload.wikimedia.org/wikipedia/commons/8/87/ZygocactusTruncatus.jpg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JJHAKE.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9.4.2013]. Dostupný na WWW: </a:t>
            </a:r>
            <a:r>
              <a:rPr lang="cs-CZ" sz="1100" kern="1200" dirty="0">
                <a:solidFill>
                  <a:srgbClr val="000000"/>
                </a:solidFill>
                <a:hlinkClick r:id="rId11"/>
              </a:rPr>
              <a:t>http://upload.wikimedia.org/wikipedia/commons/8/80/Purple_African_Violet_Top.JPG</a:t>
            </a:r>
            <a:r>
              <a:rPr lang="cs-CZ" sz="11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Bef>
                <a:spcPts val="0"/>
              </a:spcBef>
              <a:spcAft>
                <a:spcPts val="0"/>
              </a:spcAft>
            </a:pPr>
            <a:r>
              <a:rPr lang="cs-CZ" sz="1100" kern="1200" dirty="0">
                <a:solidFill>
                  <a:srgbClr val="000000"/>
                </a:solidFill>
              </a:rPr>
              <a:t>SANNSE. </a:t>
            </a:r>
            <a:r>
              <a:rPr lang="cs-CZ" sz="1100" i="1" kern="1200" dirty="0" err="1">
                <a:solidFill>
                  <a:srgbClr val="000000"/>
                </a:solidFill>
              </a:rPr>
              <a:t>Wikimedia</a:t>
            </a:r>
            <a:r>
              <a:rPr lang="cs-CZ" sz="1100" i="1" kern="1200" dirty="0">
                <a:solidFill>
                  <a:srgbClr val="000000"/>
                </a:solidFill>
              </a:rPr>
              <a:t> </a:t>
            </a:r>
            <a:r>
              <a:rPr lang="cs-CZ" sz="1100" i="1" kern="1200" dirty="0" err="1">
                <a:solidFill>
                  <a:srgbClr val="000000"/>
                </a:solidFill>
              </a:rPr>
              <a:t>Commons</a:t>
            </a:r>
            <a:r>
              <a:rPr lang="cs-CZ" sz="1100" kern="1200" dirty="0">
                <a:solidFill>
                  <a:srgbClr val="000000"/>
                </a:solidFill>
              </a:rPr>
              <a:t> [online]. [cit. 9.4.2013]. Dostupný na WWW: </a:t>
            </a:r>
            <a:r>
              <a:rPr lang="cs-CZ" sz="1200" kern="1200" dirty="0">
                <a:solidFill>
                  <a:srgbClr val="000000"/>
                </a:solidFill>
                <a:hlinkClick r:id="rId12"/>
              </a:rPr>
              <a:t>http://upload.wikimedia.org/wikipedia/commons/5/5a/Crassula_ovata_700.jpg</a:t>
            </a:r>
            <a:r>
              <a:rPr lang="cs-CZ" sz="1200" kern="1200" dirty="0">
                <a:solidFill>
                  <a:srgbClr val="000000"/>
                </a:solidFill>
              </a:rPr>
              <a:t> </a:t>
            </a:r>
          </a:p>
          <a:p>
            <a:pPr lvl="0" algn="l" fontAlgn="auto">
              <a:spcAft>
                <a:spcPts val="0"/>
              </a:spcAft>
            </a:pPr>
            <a:endParaRPr lang="cs-CZ" sz="1400" kern="1200" dirty="0">
              <a:latin typeface="Arial" pitchFamily="34" charset="0"/>
              <a:cs typeface="Arial" pitchFamily="34" charset="0"/>
            </a:endParaRPr>
          </a:p>
          <a:p>
            <a:pPr marL="342900" lvl="0">
              <a:spcBef>
                <a:spcPts val="0"/>
              </a:spcBef>
            </a:pPr>
            <a:r>
              <a:rPr lang="cs-CZ" sz="1400" dirty="0" smtClean="0"/>
              <a:t> </a:t>
            </a:r>
            <a:endParaRPr lang="cs-CZ" sz="1400" dirty="0">
              <a:solidFill>
                <a:srgbClr val="FFFFFF"/>
              </a:solidFill>
              <a:latin typeface="Tw Cen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54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applause.wav"/>
          </p:stSnd>
        </p:sndAc>
      </p:transition>
    </mc:Choice>
    <mc:Fallback xmlns="">
      <p:transition spd="med">
        <p:fade/>
        <p:sndAc>
          <p:stSnd>
            <p:snd r:embed="rId1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Seznam použitých materiálů: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96752"/>
            <a:ext cx="8316416" cy="5544616"/>
          </a:xfrm>
        </p:spPr>
        <p:txBody>
          <a:bodyPr/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200" dirty="0" smtClean="0">
              <a:solidFill>
                <a:schemeClr val="accent2">
                  <a:lumMod val="50000"/>
                </a:schemeClr>
              </a:solidFill>
              <a:latin typeface="DejaVuSerifCondensed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200" dirty="0" smtClean="0"/>
              <a:t>PFLY</a:t>
            </a:r>
            <a:r>
              <a:rPr lang="cs-CZ" sz="1200" dirty="0"/>
              <a:t>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2.4.2013].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upload.wikimedia.org/wikipedia/commons/e/e1/Mossopolis.jpg</a:t>
            </a:r>
            <a:r>
              <a:rPr lang="cs-CZ" sz="1200" dirty="0" smtClean="0"/>
              <a:t> </a:t>
            </a:r>
            <a:endParaRPr lang="cs-CZ" sz="1200" dirty="0">
              <a:solidFill>
                <a:schemeClr val="accent2">
                  <a:lumMod val="50000"/>
                </a:schemeClr>
              </a:solidFill>
              <a:latin typeface="DejaVuSerifCondensed"/>
            </a:endParaRPr>
          </a:p>
          <a:p>
            <a:pPr marL="0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2.4.2013].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upload.wikimedia.org/wikipedia/commons/1/12/DSCN3854_resize.JPG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PORSE, Sten.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3.4.2013]. Dostupný na WWW: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upload.wikimedia.org/wikipedia/commons/6/60/Equisetum-arvense-vegetative.JPG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en-US" sz="1200" dirty="0"/>
              <a:t>FISCHER, Christian. </a:t>
            </a:r>
            <a:r>
              <a:rPr lang="en-US" sz="1200" i="1" dirty="0"/>
              <a:t>Wikimedia Commons</a:t>
            </a:r>
            <a:r>
              <a:rPr lang="en-US" sz="1200" dirty="0"/>
              <a:t> [online]. [cit. 3.4.2013].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</a:t>
            </a:r>
            <a:r>
              <a:rPr lang="en-US" sz="1200" dirty="0">
                <a:hlinkClick r:id="rId6"/>
              </a:rPr>
              <a:t>http://</a:t>
            </a:r>
            <a:r>
              <a:rPr lang="en-US" sz="1200" dirty="0" smtClean="0">
                <a:hlinkClick r:id="rId6"/>
              </a:rPr>
              <a:t>upload.wikimedia.org/wikipedia/commons/c/c1/SporangienAsplenScol.jpg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PRAZAK.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smtClean="0">
                <a:hlinkClick r:id="rId7"/>
              </a:rPr>
              <a:t>upload.wikimedia.org/wikipedia/commons/9/9b/Pampeli%C5%A1ka.jpg</a:t>
            </a:r>
            <a:r>
              <a:rPr lang="cs-CZ" sz="1200" smtClean="0"/>
              <a:t>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upload.wikimedia.org/wikipedia/commons/e/e2/Illustration_Sambucus_nigra0.jpg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upload.wikimedia.org/wikipedia/commons/6/6a/Illustration_Rosa_canina0.jpg</a:t>
            </a:r>
            <a:r>
              <a:rPr lang="cs-CZ" sz="1200" dirty="0" smtClean="0"/>
              <a:t> </a:t>
            </a:r>
            <a:endParaRPr lang="cs-CZ" sz="1200" dirty="0"/>
          </a:p>
          <a:p>
            <a:pPr marL="0" indent="0">
              <a:buNone/>
            </a:pPr>
            <a:r>
              <a:rPr lang="cs-CZ" sz="1200" dirty="0"/>
              <a:t>STARABLAZKOVA.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upload.wikimedia.org/wikipedia/commons/4/42/Plantago_lanceolata3.jpg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upload.wikimedia.org/wikipedia/commons/a/a0/Illustration_Atropa_bella-donna0.jpg</a:t>
            </a:r>
            <a:r>
              <a:rPr lang="cs-CZ" sz="1200" dirty="0" smtClean="0"/>
              <a:t> </a:t>
            </a:r>
          </a:p>
          <a:p>
            <a:pPr marL="0" indent="0">
              <a:buNone/>
            </a:pPr>
            <a:r>
              <a:rPr lang="cs-CZ" sz="1200" dirty="0"/>
              <a:t>VOLNÉ DÍLO. </a:t>
            </a:r>
            <a:r>
              <a:rPr lang="cs-CZ" sz="1200" i="1" dirty="0" err="1"/>
              <a:t>Wikimedia</a:t>
            </a:r>
            <a:r>
              <a:rPr lang="cs-CZ" sz="1200" i="1" dirty="0"/>
              <a:t> </a:t>
            </a:r>
            <a:r>
              <a:rPr lang="cs-CZ" sz="1200" i="1" dirty="0" err="1"/>
              <a:t>Commons</a:t>
            </a:r>
            <a:r>
              <a:rPr lang="cs-CZ" sz="1200" dirty="0"/>
              <a:t> [online]. [cit. 4.4.2013]. Dostupný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upload.wikimedia.org/wikipedia/commons/8/88/Illustration_Paris_quadrifolia0.jpg</a:t>
            </a:r>
            <a:r>
              <a:rPr lang="cs-CZ" sz="1200" dirty="0" smtClean="0"/>
              <a:t> 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7484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click.wav"/>
          </p:stSnd>
        </p:sndAc>
      </p:transition>
    </mc:Choice>
    <mc:Fallback xmlns="">
      <p:transition spd="med">
        <p:fade/>
        <p:sndAc>
          <p:stSnd>
            <p:snd r:embed="rId16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Jezírko">
  <a:themeElements>
    <a:clrScheme name="Motiv systému Office 13">
      <a:dk1>
        <a:srgbClr val="000000"/>
      </a:dk1>
      <a:lt1>
        <a:srgbClr val="E1F3BC"/>
      </a:lt1>
      <a:dk2>
        <a:srgbClr val="078F48"/>
      </a:dk2>
      <a:lt2>
        <a:srgbClr val="969696"/>
      </a:lt2>
      <a:accent1>
        <a:srgbClr val="7BD163"/>
      </a:accent1>
      <a:accent2>
        <a:srgbClr val="8EC4F9"/>
      </a:accent2>
      <a:accent3>
        <a:srgbClr val="EEF8DA"/>
      </a:accent3>
      <a:accent4>
        <a:srgbClr val="000000"/>
      </a:accent4>
      <a:accent5>
        <a:srgbClr val="BFE5B7"/>
      </a:accent5>
      <a:accent6>
        <a:srgbClr val="80B1E2"/>
      </a:accent6>
      <a:hlink>
        <a:srgbClr val="779AB6"/>
      </a:hlink>
      <a:folHlink>
        <a:srgbClr val="107D4B"/>
      </a:folHlink>
    </a:clrScheme>
    <a:fontScheme name="Motiv systému Office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000000"/>
        </a:dk1>
        <a:lt1>
          <a:srgbClr val="E1F3BC"/>
        </a:lt1>
        <a:dk2>
          <a:srgbClr val="078F48"/>
        </a:dk2>
        <a:lt2>
          <a:srgbClr val="969696"/>
        </a:lt2>
        <a:accent1>
          <a:srgbClr val="7BD163"/>
        </a:accent1>
        <a:accent2>
          <a:srgbClr val="8EC4F9"/>
        </a:accent2>
        <a:accent3>
          <a:srgbClr val="EEF8DA"/>
        </a:accent3>
        <a:accent4>
          <a:srgbClr val="000000"/>
        </a:accent4>
        <a:accent5>
          <a:srgbClr val="BFE5B7"/>
        </a:accent5>
        <a:accent6>
          <a:srgbClr val="80B1E2"/>
        </a:accent6>
        <a:hlink>
          <a:srgbClr val="779AB6"/>
        </a:hlink>
        <a:folHlink>
          <a:srgbClr val="107D4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Jezírko</Template>
  <TotalTime>6678</TotalTime>
  <Words>905</Words>
  <Application>Microsoft Office PowerPoint</Application>
  <PresentationFormat>Předvádění na obrazovce (4:3)</PresentationFormat>
  <Paragraphs>119</Paragraphs>
  <Slides>27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Šablona návrhu Jezírko</vt:lpstr>
      <vt:lpstr>Prezentace</vt:lpstr>
      <vt:lpstr>Prezentace aplikace PowerPoint</vt:lpstr>
      <vt:lpstr>Anotace</vt:lpstr>
      <vt:lpstr>Rostliny</vt:lpstr>
      <vt:lpstr>Zajímáš se o rostliny?</vt:lpstr>
      <vt:lpstr>Kopaná před tabulí</vt:lpstr>
      <vt:lpstr>Co rostliny vytvářejí při své výživě?</vt:lpstr>
      <vt:lpstr>Jak rostliny reagují na změny v přírodě?</vt:lpstr>
      <vt:lpstr>Jak rostliny dýchají a vylučují?</vt:lpstr>
      <vt:lpstr>Jak se rostliny pohybují?</vt:lpstr>
      <vt:lpstr>Jak se rostliny během svého života mění?</vt:lpstr>
      <vt:lpstr>Jmenuj nekvetoucí rostlinu:</vt:lpstr>
      <vt:lpstr>Jak se rozmnožují nekvetoucí rostliny?</vt:lpstr>
      <vt:lpstr>Jmenuj tři kvetoucí rostliny:</vt:lpstr>
      <vt:lpstr>Jak se rozmnožují kvetoucí rostliny?</vt:lpstr>
      <vt:lpstr>Jmenuj rostlinu,  která se rozmnožuje semeny:</vt:lpstr>
      <vt:lpstr>Jmenuj léčivé rostliny:</vt:lpstr>
      <vt:lpstr>Jmenuj jedovaté rostliny:</vt:lpstr>
      <vt:lpstr>Proč se nemá na jedovaté rostliny sahat?</vt:lpstr>
      <vt:lpstr>Jmenuj zákonem chráněné rostliny:</vt:lpstr>
      <vt:lpstr>Proč jsou rostliny chráněné a co to znamená?</vt:lpstr>
      <vt:lpstr>K čemu se pěstují okrasné rostliny:</vt:lpstr>
      <vt:lpstr>Na které dvě skupiny se rozdělují okrasné rostliny:</vt:lpstr>
      <vt:lpstr>Jmenuj zahradní rostliny:</vt:lpstr>
      <vt:lpstr>Jmenuj pokojové rostliny:</vt:lpstr>
      <vt:lpstr>Chvála vítězům,</vt:lpstr>
      <vt:lpstr>Seznam použitých materiálů: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284</cp:revision>
  <dcterms:created xsi:type="dcterms:W3CDTF">2013-01-18T15:24:45Z</dcterms:created>
  <dcterms:modified xsi:type="dcterms:W3CDTF">2013-06-10T18:14:50Z</dcterms:modified>
</cp:coreProperties>
</file>