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99FF"/>
    <a:srgbClr val="FFFF66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VY_32_INOVACE_19_ČJ-Vyjmenovaná slova-opakování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VY_32_INOVACE_19_ČJ-Vyjmenovaná slova-opakování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29305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Český jazyk-Vyjmenovaná slova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Opakování </a:t>
            </a:r>
            <a:r>
              <a:rPr lang="cs-CZ" dirty="0"/>
              <a:t>-</a:t>
            </a:r>
            <a:r>
              <a:rPr lang="cs-CZ" dirty="0" smtClean="0"/>
              <a:t>význam stejně znějících slov-správné psaní y-</a:t>
            </a:r>
            <a:r>
              <a:rPr lang="cs-CZ" dirty="0" err="1" smtClean="0"/>
              <a:t>i,ý</a:t>
            </a:r>
            <a:r>
              <a:rPr lang="cs-CZ" dirty="0" smtClean="0"/>
              <a:t>-í</a:t>
            </a:r>
          </a:p>
          <a:p>
            <a:r>
              <a:rPr lang="cs-CZ" dirty="0" err="1" smtClean="0"/>
              <a:t>Luštěnky</a:t>
            </a:r>
            <a:r>
              <a:rPr lang="cs-CZ" dirty="0" smtClean="0"/>
              <a:t> a cvičení s y-</a:t>
            </a:r>
            <a:r>
              <a:rPr lang="cs-CZ" dirty="0" err="1" smtClean="0"/>
              <a:t>i,ý</a:t>
            </a:r>
            <a:r>
              <a:rPr lang="cs-CZ" dirty="0" smtClean="0"/>
              <a:t>-í po </a:t>
            </a:r>
            <a:r>
              <a:rPr lang="cs-CZ" dirty="0" err="1" smtClean="0"/>
              <a:t>b,l,m,p,s,v</a:t>
            </a:r>
            <a:endParaRPr lang="cs-CZ" dirty="0" smtClean="0"/>
          </a:p>
          <a:p>
            <a:r>
              <a:rPr lang="cs-CZ" dirty="0" smtClean="0"/>
              <a:t>Význam slov-</a:t>
            </a:r>
            <a:r>
              <a:rPr lang="cs-CZ" dirty="0" err="1" smtClean="0"/>
              <a:t>vidět,viset,viklat,vinout,vinit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6713" y="1916832"/>
            <a:ext cx="1314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zůstal doma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52871" y="1930501"/>
            <a:ext cx="1673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loukl do bubnu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 flipH="1">
            <a:off x="2267744" y="1838168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 flipH="1">
            <a:off x="1691680" y="1838168"/>
            <a:ext cx="576064" cy="55399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 flipH="1">
            <a:off x="2267744" y="1255227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flipH="1">
            <a:off x="2267744" y="2433319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flipH="1">
            <a:off x="2843808" y="1838168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flipH="1">
            <a:off x="7958334" y="1822199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flipH="1">
            <a:off x="7382270" y="1822199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flipH="1">
            <a:off x="6761993" y="1822199"/>
            <a:ext cx="576064" cy="55399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 flipH="1">
            <a:off x="7383270" y="1255227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flipH="1">
            <a:off x="7383270" y="2376197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906522" y="829941"/>
            <a:ext cx="1241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ypřil půdu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93782" y="829941"/>
            <a:ext cx="2093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…..jednou jeden král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 flipH="1">
            <a:off x="1115616" y="3717032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 flipH="1">
            <a:off x="539552" y="3717032"/>
            <a:ext cx="576064" cy="55399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 flipH="1">
            <a:off x="1666949" y="3715681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 flipH="1">
            <a:off x="2242250" y="3717032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 flipH="1">
            <a:off x="1115616" y="3174571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 flipH="1">
            <a:off x="1115616" y="4271030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 flipH="1">
            <a:off x="1115616" y="4825028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 flipH="1">
            <a:off x="1131898" y="5357260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917138" y="3795344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 sníh 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7584" y="2727852"/>
            <a:ext cx="898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 flipH="1">
            <a:off x="5907432" y="4548029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 flipH="1">
            <a:off x="6473961" y="4536853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 flipH="1">
            <a:off x="5331368" y="4552618"/>
            <a:ext cx="576064" cy="55399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 flipH="1">
            <a:off x="7050025" y="4536853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912741" y="3543903"/>
            <a:ext cx="604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kouř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 flipH="1">
            <a:off x="5897897" y="3980010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 flipH="1">
            <a:off x="5907432" y="5150017"/>
            <a:ext cx="576064" cy="5539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484131" y="4644951"/>
            <a:ext cx="1847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/>
              <a:t>roste na zahradě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47192" y="212493"/>
            <a:ext cx="15953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B-b</a:t>
            </a:r>
            <a:endParaRPr lang="cs-CZ" sz="8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496795" y="182542"/>
            <a:ext cx="2625101" cy="13234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y-ý i-í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9265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691680" y="476672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680464" y="966102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80464" y="1470158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91680" y="1981263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680464" y="2485319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72352" y="980728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76408" y="980728"/>
            <a:ext cx="504056" cy="50405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2195736" y="966102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020733" y="1150768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036498" y="1678155"/>
            <a:ext cx="504056" cy="535147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57077" y="1654824"/>
            <a:ext cx="504056" cy="504056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574550" y="1692705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030800" y="1654824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196723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680464" y="4509120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170869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700124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692470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196165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740842" y="4509120"/>
            <a:ext cx="504056" cy="504056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6244898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748954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253010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789249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196068" y="4509120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220160" y="4005064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208835" y="5013176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184520" y="5517232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244898" y="4005064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244898" y="5013176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336070" y="107340"/>
            <a:ext cx="1148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ůžový keř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740787" y="980728"/>
            <a:ext cx="1364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ělat mouku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00662" y="1722186"/>
            <a:ext cx="1681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lape </a:t>
            </a:r>
            <a:r>
              <a:rPr lang="cs-CZ" dirty="0" smtClean="0"/>
              <a:t>na potoce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35003" y="4895872"/>
            <a:ext cx="1303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rstýnek se 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119463" y="3635732"/>
            <a:ext cx="1229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nachlazení 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747328" y="5032983"/>
            <a:ext cx="1070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eta je mi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192180" y="3639773"/>
            <a:ext cx="1779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racovat s jehlou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03821" y="2164596"/>
            <a:ext cx="126509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L-l</a:t>
            </a:r>
            <a:endParaRPr lang="cs-CZ" sz="8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628195" y="2287706"/>
            <a:ext cx="2272646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y-ý i-í</a:t>
            </a:r>
            <a:endParaRPr lang="cs-CZ" sz="7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038977" y="2209078"/>
            <a:ext cx="508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źde</a:t>
            </a:r>
            <a:endParaRPr lang="cs-CZ" dirty="0"/>
          </a:p>
        </p:txBody>
      </p:sp>
      <p:sp>
        <p:nvSpPr>
          <p:cNvPr id="50" name="Ovál 49"/>
          <p:cNvSpPr/>
          <p:nvPr/>
        </p:nvSpPr>
        <p:spPr>
          <a:xfrm rot="266146">
            <a:off x="6020732" y="590278"/>
            <a:ext cx="504056" cy="535147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40672" y="98708"/>
            <a:ext cx="504056" cy="535147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230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007604" y="83671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691680" y="83671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395851" y="83671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079927" y="836712"/>
            <a:ext cx="684076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764003" y="836712"/>
            <a:ext cx="684076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448079" y="882581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220072" y="882581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904148" y="89549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588224" y="89549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272300" y="1052736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614338" y="161557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7614338" y="2335652"/>
            <a:ext cx="684076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8110540" y="2805017"/>
            <a:ext cx="684076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06000" y="1981598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</a:p>
        </p:txBody>
      </p:sp>
      <p:sp>
        <p:nvSpPr>
          <p:cNvPr id="16" name="Ovál 15"/>
          <p:cNvSpPr/>
          <p:nvPr/>
        </p:nvSpPr>
        <p:spPr>
          <a:xfrm>
            <a:off x="1029825" y="197561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737587" y="1956035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469368" y="2094735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3096540" y="2424566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745450" y="269569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448079" y="2650768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5132155" y="2454775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5816231" y="2369768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6474137" y="2610274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6466149" y="3334167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7012740" y="3724034"/>
            <a:ext cx="684076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608721" y="4078518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345749" y="3648214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648038" y="4265195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1676619" y="5158180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1053511" y="4805400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2356399" y="5324552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3061374" y="5406751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6330925" y="5221438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745450" y="5165440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5079648" y="4798140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5763724" y="4964512"/>
            <a:ext cx="684076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395080" y="4820861"/>
            <a:ext cx="68407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395549" y="3284979"/>
            <a:ext cx="23968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M-m</a:t>
            </a:r>
            <a:endParaRPr lang="cs-CZ" sz="8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564315" y="3738296"/>
            <a:ext cx="1681871" cy="830997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y-i ý-í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87504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se zářezem 3"/>
          <p:cNvSpPr/>
          <p:nvPr/>
        </p:nvSpPr>
        <p:spPr>
          <a:xfrm>
            <a:off x="395536" y="476672"/>
            <a:ext cx="2376264" cy="1512168"/>
          </a:xfrm>
          <a:prstGeom prst="notchedRightArrow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opilovat</a:t>
            </a:r>
            <a:endParaRPr lang="cs-CZ" sz="3200" dirty="0"/>
          </a:p>
        </p:txBody>
      </p:sp>
      <p:sp>
        <p:nvSpPr>
          <p:cNvPr id="9" name="Šipka doprava se zářezem 8"/>
          <p:cNvSpPr/>
          <p:nvPr/>
        </p:nvSpPr>
        <p:spPr>
          <a:xfrm>
            <a:off x="395536" y="2008676"/>
            <a:ext cx="2376264" cy="1512168"/>
          </a:xfrm>
          <a:prstGeom prst="notchedRightArrow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opylovat</a:t>
            </a:r>
            <a:endParaRPr lang="cs-CZ" sz="3200" dirty="0"/>
          </a:p>
        </p:txBody>
      </p:sp>
      <p:sp>
        <p:nvSpPr>
          <p:cNvPr id="10" name="Šipka doprava se zářezem 9"/>
          <p:cNvSpPr/>
          <p:nvPr/>
        </p:nvSpPr>
        <p:spPr>
          <a:xfrm>
            <a:off x="395536" y="3520844"/>
            <a:ext cx="2376264" cy="1512168"/>
          </a:xfrm>
          <a:prstGeom prst="notched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Šipka doprava se zářezem 10"/>
          <p:cNvSpPr/>
          <p:nvPr/>
        </p:nvSpPr>
        <p:spPr>
          <a:xfrm>
            <a:off x="384540" y="5033012"/>
            <a:ext cx="2376264" cy="1512168"/>
          </a:xfrm>
          <a:prstGeom prst="notched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pil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P2JVWHH3\MC900353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688" y="954149"/>
            <a:ext cx="2427296" cy="2258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P2JVWHH3\MC9002505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316" y="4671066"/>
            <a:ext cx="2128935" cy="205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G1KSBV0M\MP9004448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565" y="1003442"/>
            <a:ext cx="230644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G1KSBV0M\MC90044175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378" y="4671066"/>
            <a:ext cx="2232248" cy="212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998092" y="220435"/>
            <a:ext cx="54919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SPOJ SLOVA S OBRÁZKEM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40604" y="3520844"/>
            <a:ext cx="14302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P-p</a:t>
            </a:r>
            <a:endParaRPr lang="cs-CZ" sz="7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87827" y="3550871"/>
            <a:ext cx="944489" cy="1015663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/>
              <a:t>y</a:t>
            </a:r>
            <a:r>
              <a:rPr lang="cs-CZ" sz="6000" dirty="0" smtClean="0"/>
              <a:t>-i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383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magnetický disk 1"/>
          <p:cNvSpPr/>
          <p:nvPr/>
        </p:nvSpPr>
        <p:spPr>
          <a:xfrm>
            <a:off x="1598003" y="1340779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4337057" y="844388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2512403" y="1403623"/>
            <a:ext cx="914400" cy="549804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3452319" y="1370360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2580946" y="4423356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4370743" y="1419864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4366719" y="1983008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4366719" y="2539491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4378790" y="3094212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3523428" y="4423356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5365750" y="4423356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magnetický disk 14"/>
          <p:cNvSpPr/>
          <p:nvPr/>
        </p:nvSpPr>
        <p:spPr>
          <a:xfrm>
            <a:off x="4465335" y="4423356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7209113" y="4423356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6294713" y="4423356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6294713" y="3810708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magnetický disk 18"/>
          <p:cNvSpPr/>
          <p:nvPr/>
        </p:nvSpPr>
        <p:spPr>
          <a:xfrm>
            <a:off x="6294713" y="5036004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magnetický disk 19"/>
          <p:cNvSpPr/>
          <p:nvPr/>
        </p:nvSpPr>
        <p:spPr>
          <a:xfrm>
            <a:off x="6294713" y="5648652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magnetický disk 20"/>
          <p:cNvSpPr/>
          <p:nvPr/>
        </p:nvSpPr>
        <p:spPr>
          <a:xfrm>
            <a:off x="6294713" y="6245352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83544" y="4707276"/>
            <a:ext cx="2278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/ty/lepidlem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1165" y="3207859"/>
            <a:ext cx="1481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10.měsíc</a:t>
            </a:r>
            <a:endParaRPr lang="cs-CZ" sz="2800" dirty="0"/>
          </a:p>
        </p:txBody>
      </p:sp>
      <p:sp>
        <p:nvSpPr>
          <p:cNvPr id="29" name="Vývojový diagram: magnetický disk 28"/>
          <p:cNvSpPr/>
          <p:nvPr/>
        </p:nvSpPr>
        <p:spPr>
          <a:xfrm>
            <a:off x="694540" y="1324625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21644" y="776617"/>
            <a:ext cx="768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plaz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83912" y="171562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plíce</a:t>
            </a:r>
            <a:endParaRPr lang="cs-CZ" sz="2800" dirty="0"/>
          </a:p>
        </p:txBody>
      </p:sp>
      <p:sp>
        <p:nvSpPr>
          <p:cNvPr id="32" name="Vývojový diagram: magnetický disk 31"/>
          <p:cNvSpPr/>
          <p:nvPr/>
        </p:nvSpPr>
        <p:spPr>
          <a:xfrm>
            <a:off x="5298664" y="1466784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magnetický disk 32"/>
          <p:cNvSpPr/>
          <p:nvPr/>
        </p:nvSpPr>
        <p:spPr>
          <a:xfrm>
            <a:off x="4398249" y="3627681"/>
            <a:ext cx="914400" cy="612648"/>
          </a:xfrm>
          <a:prstGeom prst="flowChartMagneticDisk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125139" y="311868"/>
            <a:ext cx="2735044" cy="1107996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600" dirty="0" smtClean="0"/>
              <a:t>P-p  ý-í 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843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1412776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95736" y="2187231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95736" y="3728152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95736" y="2981464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46821" y="2204941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12248" y="2227785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04336" y="2236808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187231"/>
            <a:ext cx="1051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kousek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70440" y="4448232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158433" y="3079894"/>
            <a:ext cx="3909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ekovový chemický prvek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4184" y="556701"/>
            <a:ext cx="22846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s</a:t>
            </a:r>
            <a:r>
              <a:rPr lang="cs-CZ" sz="4400" dirty="0" smtClean="0"/>
              <a:t>edm dní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3701544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49797" y="5229200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49797" y="5949280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Dana\AppData\Local\Microsoft\Windows\Temporary Internet Files\Content.IE5\P2JVWHH3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87825"/>
            <a:ext cx="999980" cy="129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524068" y="4519642"/>
            <a:ext cx="966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otvor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5724128" y="4466306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49797" y="4466306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378330" y="4502137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170418" y="4502137"/>
            <a:ext cx="792088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757153"/>
            <a:ext cx="2185214" cy="1015663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/>
              <a:t>S-s  ý-í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5853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439" y="327759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v</a:t>
            </a:r>
            <a:r>
              <a:rPr lang="cs-CZ" sz="4800" dirty="0" smtClean="0"/>
              <a:t>-la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5439" y="5733256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v</a:t>
            </a:r>
            <a:r>
              <a:rPr lang="cs-CZ" sz="4800" dirty="0" smtClean="0"/>
              <a:t>-la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55164" y="322079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v</a:t>
            </a:r>
            <a:r>
              <a:rPr lang="cs-CZ" sz="4800" dirty="0" smtClean="0"/>
              <a:t>-la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7431" y="5751840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v</a:t>
            </a:r>
            <a:r>
              <a:rPr lang="cs-CZ" sz="4800" dirty="0" smtClean="0"/>
              <a:t>-la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5439" y="3101533"/>
            <a:ext cx="14565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v-</a:t>
            </a:r>
            <a:r>
              <a:rPr lang="cs-CZ" sz="4800" dirty="0" err="1" smtClean="0"/>
              <a:t>ška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5284" y="5775553"/>
            <a:ext cx="14597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v-</a:t>
            </a:r>
            <a:r>
              <a:rPr lang="cs-CZ" sz="4800" dirty="0" err="1"/>
              <a:t>ž</a:t>
            </a:r>
            <a:r>
              <a:rPr lang="cs-CZ" sz="4800" dirty="0" err="1" smtClean="0"/>
              <a:t>ka</a:t>
            </a:r>
            <a:endParaRPr lang="cs-CZ" sz="4800" dirty="0"/>
          </a:p>
        </p:txBody>
      </p:sp>
      <p:pic>
        <p:nvPicPr>
          <p:cNvPr id="3074" name="Picture 2" descr="C:\Users\Dana\AppData\Local\Microsoft\Windows\Temporary Internet Files\Content.IE5\G1KSBV0M\MP9004482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3" y="1153076"/>
            <a:ext cx="1736389" cy="118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JVIDBBPQ\MC9004447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034" y="106463"/>
            <a:ext cx="1157730" cy="127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ana\AppData\Local\Microsoft\Windows\Temporary Internet Files\Content.IE5\G1KSBV0M\MC9003103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039" y="4823226"/>
            <a:ext cx="1580083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ana\AppData\Local\Microsoft\Windows\Temporary Internet Files\Content.IE5\G1KSBV0M\MC9002859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39" y="3890383"/>
            <a:ext cx="1402454" cy="118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ana\AppData\Local\Microsoft\Windows\Temporary Internet Files\Content.IE5\P2JVWHH3\MP9002628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456" y="5071720"/>
            <a:ext cx="1152128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ana\AppData\Local\Microsoft\Windows\Temporary Internet Files\Content.IE5\P2JVWHH3\MM90035679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588" y="5138467"/>
            <a:ext cx="1290103" cy="142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43511" y="1640899"/>
            <a:ext cx="568456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Celé odpoledne …………věneček.</a:t>
            </a:r>
          </a:p>
          <a:p>
            <a:r>
              <a:rPr lang="cs-CZ" sz="3200" dirty="0" smtClean="0"/>
              <a:t>Na kraji města stojí…………. .</a:t>
            </a:r>
          </a:p>
          <a:p>
            <a:r>
              <a:rPr lang="cs-CZ" sz="3200" dirty="0" smtClean="0"/>
              <a:t>…………skoku je přes dva metry.</a:t>
            </a:r>
          </a:p>
          <a:p>
            <a:r>
              <a:rPr lang="cs-CZ" sz="3200" dirty="0" smtClean="0"/>
              <a:t>Vlčice dlouze ………….. .</a:t>
            </a:r>
          </a:p>
          <a:p>
            <a:r>
              <a:rPr lang="cs-CZ" sz="3200" dirty="0" smtClean="0"/>
              <a:t>U lesa tančila …………… .</a:t>
            </a:r>
          </a:p>
          <a:p>
            <a:r>
              <a:rPr lang="cs-CZ" sz="3200" dirty="0" smtClean="0"/>
              <a:t>Opravovali jsme ………….. kostela.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43511" y="548680"/>
            <a:ext cx="4056431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Dopň</a:t>
            </a:r>
            <a:r>
              <a:rPr lang="cs-CZ" sz="2800" dirty="0" smtClean="0"/>
              <a:t>  do vět </a:t>
            </a:r>
            <a:r>
              <a:rPr lang="cs-CZ" sz="2800" dirty="0" smtClean="0"/>
              <a:t>slova s</a:t>
            </a:r>
            <a:r>
              <a:rPr lang="cs-CZ" sz="2800" dirty="0" smtClean="0"/>
              <a:t>  </a:t>
            </a:r>
            <a:r>
              <a:rPr lang="cs-CZ" sz="2800" dirty="0" smtClean="0"/>
              <a:t>y-</a:t>
            </a:r>
            <a:r>
              <a:rPr lang="cs-CZ" sz="2800" dirty="0" err="1"/>
              <a:t>i</a:t>
            </a:r>
            <a:r>
              <a:rPr lang="cs-CZ" sz="2800" dirty="0" err="1" smtClean="0"/>
              <a:t>,ý</a:t>
            </a:r>
            <a:r>
              <a:rPr lang="cs-CZ" sz="2800" dirty="0" smtClean="0"/>
              <a:t>-í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4286" y="228373"/>
            <a:ext cx="29046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i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45777" y="5406230"/>
            <a:ext cx="29046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i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11766" y="5452387"/>
            <a:ext cx="29046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í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5320" y="2644284"/>
            <a:ext cx="369429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/>
              <a:t>ý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74835" y="172206"/>
            <a:ext cx="29046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í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4286" y="5356451"/>
            <a:ext cx="3930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175805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ana\AppData\Local\Microsoft\Windows\Temporary Internet Files\Content.IE5\DTN9SG4X\MC900056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6772"/>
            <a:ext cx="2632987" cy="288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ana\AppData\Local\Microsoft\Windows\Temporary Internet Files\Content.IE5\G1KSBV0M\MP900407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273630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Dana\AppData\Local\Microsoft\Windows\Temporary Internet Files\Content.IE5\P2JVWHH3\MP9003854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06" y="3645024"/>
            <a:ext cx="2721602" cy="312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Dana\AppData\Local\Microsoft\Windows\Temporary Internet Files\Content.IE5\JVIDBBPQ\MC9002384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886" y="234509"/>
            <a:ext cx="1640186" cy="169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93672" y="2272229"/>
            <a:ext cx="138371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VID</a:t>
            </a:r>
            <a:r>
              <a:rPr lang="cs-CZ" sz="2800" b="1" dirty="0" smtClean="0"/>
              <a:t>ĚT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VIS</a:t>
            </a:r>
            <a:r>
              <a:rPr lang="cs-CZ" sz="2800" b="1" dirty="0" smtClean="0"/>
              <a:t>ET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VIKL</a:t>
            </a:r>
            <a:r>
              <a:rPr lang="cs-CZ" sz="2800" b="1" dirty="0" smtClean="0"/>
              <a:t>AT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VIN</a:t>
            </a:r>
            <a:r>
              <a:rPr lang="cs-CZ" sz="2800" b="1" dirty="0" smtClean="0"/>
              <a:t>OUT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VIN</a:t>
            </a:r>
            <a:r>
              <a:rPr lang="cs-CZ" sz="2800" b="1" dirty="0" smtClean="0"/>
              <a:t>IT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206" y="3027247"/>
            <a:ext cx="1631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Tvoř </a:t>
            </a:r>
            <a:r>
              <a:rPr lang="cs-CZ" sz="2800" dirty="0" smtClean="0"/>
              <a:t>věty!</a:t>
            </a:r>
            <a:endParaRPr lang="cs-CZ" sz="2800" dirty="0"/>
          </a:p>
        </p:txBody>
      </p:sp>
      <p:pic>
        <p:nvPicPr>
          <p:cNvPr id="1026" name="Picture 2" descr="C:\Users\Dana\AppData\Local\Microsoft\Windows\Temporary Internet Files\Content.IE5\P2JVWHH3\MC9002403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443" y="3288857"/>
            <a:ext cx="2849011" cy="217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87824" y="6242547"/>
            <a:ext cx="58918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Můžeš tvořit slova příbuzná-měnit tvar.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256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874</TotalTime>
  <Words>226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77</cp:revision>
  <dcterms:created xsi:type="dcterms:W3CDTF">2011-06-20T10:40:08Z</dcterms:created>
  <dcterms:modified xsi:type="dcterms:W3CDTF">2013-06-12T13:37:34Z</dcterms:modified>
</cp:coreProperties>
</file>