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DA08D-4B6E-46BC-A86C-00E44CB29C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AAFE712-D385-4322-8B4D-355A4392DC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966670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VY_32_INOVACE_4B_03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seznamuje žáky s objemem jehlanu.  Názorně ukazuje, že jehlany můžou mí různé tvary podstavy a přitom stejný objem. Dále pak různé polohy vrcholu ve stejné výšce a opět stejný objem.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189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 jehlanu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38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Objem jehlanu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je roven jedné třetině součinu obsahu podstavy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výšky v</a:t>
            </a:r>
          </a:p>
          <a:p>
            <a:endParaRPr lang="cs-CZ" dirty="0"/>
          </a:p>
          <a:p>
            <a:r>
              <a:rPr lang="cs-CZ" dirty="0" smtClean="0"/>
              <a:t>V = ⅓ ∙ </a:t>
            </a:r>
            <a:r>
              <a:rPr lang="cs-CZ" dirty="0" err="1" smtClean="0"/>
              <a:t>Sp</a:t>
            </a:r>
            <a:r>
              <a:rPr lang="cs-CZ" dirty="0" smtClean="0"/>
              <a:t> ∙ v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4" r="33681"/>
          <a:stretch/>
        </p:blipFill>
        <p:spPr bwMode="auto">
          <a:xfrm>
            <a:off x="4197926" y="3212976"/>
            <a:ext cx="3228109" cy="2654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174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928992" cy="1675656"/>
          </a:xfrm>
        </p:spPr>
        <p:txBody>
          <a:bodyPr/>
          <a:lstStyle/>
          <a:p>
            <a:pPr algn="ctr"/>
            <a:r>
              <a:rPr lang="cs-CZ" dirty="0" smtClean="0"/>
              <a:t>Tyto jehlany mají stejný objem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400" y="2052793"/>
            <a:ext cx="7772400" cy="3362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949280"/>
            <a:ext cx="4920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Proč? Mají všechny stejnou výšku i obsah podstavy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11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– různá podstava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53" r="17287"/>
          <a:stretch/>
        </p:blipFill>
        <p:spPr bwMode="auto">
          <a:xfrm>
            <a:off x="186917" y="2343654"/>
            <a:ext cx="4457092" cy="3101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Podstava obdélník</a:t>
            </a:r>
            <a:br>
              <a:rPr lang="cs-CZ" dirty="0" smtClean="0"/>
            </a:br>
            <a:r>
              <a:rPr lang="cs-CZ" dirty="0" smtClean="0"/>
              <a:t>a = 4cm</a:t>
            </a:r>
            <a:br>
              <a:rPr lang="cs-CZ" dirty="0" smtClean="0"/>
            </a:br>
            <a:r>
              <a:rPr lang="cs-CZ" dirty="0" smtClean="0"/>
              <a:t>b = 5,6cm</a:t>
            </a:r>
          </a:p>
          <a:p>
            <a:r>
              <a:rPr lang="cs-CZ" dirty="0" smtClean="0"/>
              <a:t>Výška </a:t>
            </a:r>
            <a:br>
              <a:rPr lang="cs-CZ" dirty="0" smtClean="0"/>
            </a:br>
            <a:r>
              <a:rPr lang="cs-CZ" dirty="0" smtClean="0"/>
              <a:t>v = 2cm</a:t>
            </a:r>
          </a:p>
          <a:p>
            <a:r>
              <a:rPr lang="cs-CZ" dirty="0" smtClean="0"/>
              <a:t>V = ⅓ ∙ </a:t>
            </a:r>
            <a:r>
              <a:rPr lang="cs-CZ" dirty="0" err="1" smtClean="0"/>
              <a:t>Sp</a:t>
            </a:r>
            <a:r>
              <a:rPr lang="cs-CZ" dirty="0" smtClean="0"/>
              <a:t> ∙ v </a:t>
            </a:r>
            <a:br>
              <a:rPr lang="cs-CZ" dirty="0" smtClean="0"/>
            </a:br>
            <a:r>
              <a:rPr lang="cs-CZ" u="sng" dirty="0" err="1" smtClean="0"/>
              <a:t>V</a:t>
            </a:r>
            <a:r>
              <a:rPr lang="cs-CZ" u="sng" dirty="0" smtClean="0"/>
              <a:t> = 14,93 cm³</a:t>
            </a:r>
          </a:p>
        </p:txBody>
      </p:sp>
    </p:spTree>
    <p:extLst>
      <p:ext uri="{BB962C8B-B14F-4D97-AF65-F5344CB8AC3E}">
        <p14:creationId xmlns:p14="http://schemas.microsoft.com/office/powerpoint/2010/main" val="132726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-  různá podstava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3" r="17965"/>
          <a:stretch/>
        </p:blipFill>
        <p:spPr bwMode="auto">
          <a:xfrm>
            <a:off x="107504" y="1268760"/>
            <a:ext cx="4461165" cy="2603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17227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Podstava - dva obdélníky</a:t>
            </a:r>
            <a:br>
              <a:rPr lang="cs-CZ" dirty="0" smtClean="0"/>
            </a:br>
            <a:r>
              <a:rPr lang="cs-CZ" dirty="0" err="1" smtClean="0"/>
              <a:t>Sp</a:t>
            </a:r>
            <a:r>
              <a:rPr lang="cs-CZ" dirty="0" smtClean="0"/>
              <a:t> = 16,8 + 5,6</a:t>
            </a:r>
            <a:br>
              <a:rPr lang="cs-CZ" dirty="0" smtClean="0"/>
            </a:br>
            <a:r>
              <a:rPr lang="cs-CZ" dirty="0" err="1" smtClean="0"/>
              <a:t>Sp</a:t>
            </a:r>
            <a:r>
              <a:rPr lang="cs-CZ" dirty="0" smtClean="0"/>
              <a:t> = 22,4 cm </a:t>
            </a:r>
            <a:r>
              <a:rPr lang="cs-CZ" dirty="0" smtClean="0">
                <a:latin typeface="Calibri"/>
                <a:cs typeface="Calibri"/>
              </a:rPr>
              <a:t>²</a:t>
            </a:r>
            <a:br>
              <a:rPr lang="cs-CZ" dirty="0" smtClean="0">
                <a:latin typeface="Calibri"/>
                <a:cs typeface="Calibri"/>
              </a:rPr>
            </a:b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/>
              <a:t>Výška </a:t>
            </a:r>
            <a:br>
              <a:rPr lang="cs-CZ" dirty="0" smtClean="0"/>
            </a:br>
            <a:r>
              <a:rPr lang="cs-CZ" dirty="0" smtClean="0"/>
              <a:t>v = 2cm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 = ⅓ ∙ </a:t>
            </a:r>
            <a:r>
              <a:rPr lang="cs-CZ" dirty="0" err="1" smtClean="0"/>
              <a:t>Sp</a:t>
            </a:r>
            <a:r>
              <a:rPr lang="cs-CZ" dirty="0" smtClean="0"/>
              <a:t> ∙ v </a:t>
            </a:r>
            <a:br>
              <a:rPr lang="cs-CZ" dirty="0" smtClean="0"/>
            </a:br>
            <a:r>
              <a:rPr lang="cs-CZ" dirty="0" err="1" smtClean="0"/>
              <a:t>V</a:t>
            </a:r>
            <a:r>
              <a:rPr lang="cs-CZ" dirty="0" smtClean="0"/>
              <a:t> = ⅓ ∙ 22,4 ∙ 2</a:t>
            </a:r>
            <a:br>
              <a:rPr lang="cs-CZ" dirty="0" smtClean="0"/>
            </a:br>
            <a:r>
              <a:rPr lang="cs-CZ" u="sng" dirty="0" smtClean="0"/>
              <a:t>V = 14,93 cm³</a:t>
            </a:r>
            <a:endParaRPr lang="cs-CZ" u="sng" dirty="0">
              <a:latin typeface="Calibri"/>
              <a:cs typeface="Calibri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1475656" y="3688296"/>
            <a:ext cx="3168352" cy="2883672"/>
            <a:chOff x="5306291" y="2132856"/>
            <a:chExt cx="3006436" cy="2995786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98" r="30392"/>
            <a:stretch/>
          </p:blipFill>
          <p:spPr bwMode="auto">
            <a:xfrm>
              <a:off x="5306291" y="2132856"/>
              <a:ext cx="3006436" cy="29957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5580112" y="2276872"/>
              <a:ext cx="2376264" cy="2592288"/>
              <a:chOff x="5580112" y="2276872"/>
              <a:chExt cx="2376264" cy="2592288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5580112" y="2276872"/>
                <a:ext cx="1368152" cy="2592288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3 x 5,6</a:t>
                </a:r>
              </a:p>
              <a:p>
                <a:pPr algn="ctr"/>
                <a:r>
                  <a:rPr lang="cs-CZ" dirty="0" smtClean="0"/>
                  <a:t>=</a:t>
                </a:r>
              </a:p>
              <a:p>
                <a:pPr algn="ctr"/>
                <a:r>
                  <a:rPr lang="cs-CZ" dirty="0" smtClean="0"/>
                  <a:t>16,8</a:t>
                </a:r>
                <a:endParaRPr lang="cs-CZ" dirty="0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6948264" y="3573016"/>
                <a:ext cx="1008112" cy="1296144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2,8 x 2</a:t>
                </a:r>
              </a:p>
              <a:p>
                <a:pPr algn="ctr"/>
                <a:r>
                  <a:rPr lang="cs-CZ" dirty="0" smtClean="0"/>
                  <a:t>=</a:t>
                </a:r>
              </a:p>
              <a:p>
                <a:pPr algn="ctr"/>
                <a:r>
                  <a:rPr lang="cs-CZ" dirty="0" smtClean="0"/>
                  <a:t>5,6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3033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3749675" cy="1621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81182"/>
            <a:ext cx="3753484" cy="162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76316"/>
            <a:ext cx="3749675" cy="1621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614" y="4365104"/>
            <a:ext cx="3753484" cy="162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614" y="980728"/>
            <a:ext cx="3753484" cy="162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– různá poloha vrcholu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07544" y="6236939"/>
            <a:ext cx="6960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! Podstava i tělesová výška stejná – stejný objem!</a:t>
            </a:r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00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Obrázky vytvořeny v programu GEOGEBRA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8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800" dirty="0"/>
              <a:t>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0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315</TotalTime>
  <Words>157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Anotace </vt:lpstr>
      <vt:lpstr>Objem jehlanu</vt:lpstr>
      <vt:lpstr>vzoreček</vt:lpstr>
      <vt:lpstr>Tyto jehlany mají stejný objem</vt:lpstr>
      <vt:lpstr>Ukázky – různá podstava</vt:lpstr>
      <vt:lpstr>Ukázky -  různá podstava</vt:lpstr>
      <vt:lpstr>Ukázky – různá poloha vrcholu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jehlanu</dc:title>
  <dc:creator>marcela</dc:creator>
  <cp:lastModifiedBy>jitka</cp:lastModifiedBy>
  <cp:revision>11</cp:revision>
  <dcterms:created xsi:type="dcterms:W3CDTF">2012-07-23T15:53:15Z</dcterms:created>
  <dcterms:modified xsi:type="dcterms:W3CDTF">2013-05-18T12:10:05Z</dcterms:modified>
</cp:coreProperties>
</file>