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4" r:id="rId2"/>
    <p:sldId id="265" r:id="rId3"/>
    <p:sldId id="256" r:id="rId4"/>
    <p:sldId id="259" r:id="rId5"/>
    <p:sldId id="258" r:id="rId6"/>
    <p:sldId id="257" r:id="rId7"/>
    <p:sldId id="260" r:id="rId8"/>
    <p:sldId id="261" r:id="rId9"/>
    <p:sldId id="263" r:id="rId10"/>
    <p:sldId id="262" r:id="rId11"/>
    <p:sldId id="266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840" y="-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9FF7B-372B-42E4-A102-8073881189D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87B6FA-C926-47D0-8396-E2B35E8A34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54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přeškrtnutí lodičky, které nejsou podobné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87B6FA-C926-47D0-8396-E2B35E8A34E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556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mezerníku se zvýrazní</a:t>
            </a:r>
            <a:r>
              <a:rPr lang="cs-CZ" baseline="0" dirty="0" smtClean="0"/>
              <a:t> pro ukázku jeden shodný úhel na všech plachtách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87B6FA-C926-47D0-8396-E2B35E8A34E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40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Klikáním se zobrazují</a:t>
            </a:r>
            <a:r>
              <a:rPr lang="cs-CZ" baseline="0" dirty="0" smtClean="0"/>
              <a:t> jednotlivé výsledky. Zopakovat vztah mezi zlomky a deset. čísly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87B6FA-C926-47D0-8396-E2B35E8A34E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789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Pomůcka </a:t>
            </a:r>
            <a:r>
              <a:rPr lang="cs-CZ" smtClean="0"/>
              <a:t>- mapa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87B6FA-C926-47D0-8396-E2B35E8A34E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091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2286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885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114550"/>
            <a:ext cx="6400800" cy="131445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1815084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285750"/>
            <a:ext cx="7772400" cy="131445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769779"/>
            <a:ext cx="457200" cy="330994"/>
          </a:xfrm>
        </p:spPr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145286"/>
            <a:ext cx="8503920" cy="3429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4288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1714500"/>
            <a:ext cx="8833104" cy="228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06764"/>
            <a:ext cx="8833104" cy="16047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057400"/>
            <a:ext cx="6480174" cy="1254919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18288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00050"/>
            <a:ext cx="7772400" cy="1143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4807458"/>
            <a:ext cx="3044952" cy="274320"/>
          </a:xfrm>
        </p:spPr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1" y="1181739"/>
            <a:ext cx="8921" cy="3614668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1650206"/>
            <a:ext cx="0" cy="3140964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0858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028700"/>
            <a:ext cx="8833104" cy="6858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4793742"/>
            <a:ext cx="8833104" cy="233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4040188" cy="549731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1" y="1143000"/>
            <a:ext cx="4041775" cy="54864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4807458"/>
            <a:ext cx="35814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96012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1853537"/>
            <a:ext cx="4041648" cy="286380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1853537"/>
            <a:ext cx="4038600" cy="286664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781812"/>
            <a:ext cx="457200" cy="330994"/>
          </a:xfrm>
        </p:spPr>
        <p:txBody>
          <a:bodyPr/>
          <a:lstStyle>
            <a:lvl1pPr algn="ctr">
              <a:defRPr/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777015"/>
            <a:ext cx="457200" cy="330994"/>
          </a:xfrm>
        </p:spPr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18872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4743450"/>
            <a:ext cx="609600" cy="330993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14300"/>
            <a:ext cx="8833104" cy="2286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8915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2362200" cy="74295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485901"/>
            <a:ext cx="2362200" cy="3108722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514350"/>
            <a:ext cx="5638800" cy="405765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383280" cy="27432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14300"/>
            <a:ext cx="8833104" cy="226314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3771900"/>
            <a:ext cx="5867400" cy="9144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457200"/>
            <a:ext cx="5867400" cy="32004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742950"/>
            <a:ext cx="2438400" cy="394335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4803738"/>
            <a:ext cx="3044952" cy="274320"/>
          </a:xfrm>
        </p:spPr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584448" cy="27432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802505" y="2458593"/>
            <a:ext cx="468401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194322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2265188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2257426"/>
            <a:ext cx="457200" cy="330994"/>
          </a:xfrm>
        </p:spPr>
        <p:txBody>
          <a:bodyPr/>
          <a:lstStyle/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228600"/>
            <a:ext cx="6553200" cy="43660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228601"/>
            <a:ext cx="14478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1"/>
            <a:ext cx="9144000" cy="104502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4803738"/>
            <a:ext cx="3044952" cy="27432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B022B63-5600-4CBA-9CDC-96F3E509488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4808136"/>
            <a:ext cx="3581400" cy="27432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957557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780131"/>
            <a:ext cx="457200" cy="330994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7F350D3-7108-4CDD-8313-600B3C5CE6F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8534400" cy="344957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10.png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6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743154"/>
              </p:ext>
            </p:extLst>
          </p:nvPr>
        </p:nvGraphicFramePr>
        <p:xfrm>
          <a:off x="261045" y="3381479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</a:rPr>
                        <a:t>:      VY_32_INOVACE_4B_12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6" y="1190231"/>
            <a:ext cx="4626171" cy="218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88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matematickým pohledem na pojem podobnost. Poměr podobnosti si můžou i sami spočítat.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38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Podobnost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93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Podobnost v běžném životě x matematická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Lidé jsou si podobní povahou, vzhledem, chováním, stylem oblékání…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 rámci matematické podobnosti ale musí být věci stejné, jen zmenšené či zvětšené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31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Podobné lodičky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4" b="89822" l="3178" r="953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15566"/>
            <a:ext cx="284275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24" b="89822" l="3178" r="953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02" y="1363735"/>
            <a:ext cx="1176314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01" r="99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35646"/>
            <a:ext cx="3600623" cy="25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01" r="99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69398"/>
            <a:ext cx="4216600" cy="2957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401" r="99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948" y="953930"/>
            <a:ext cx="864095" cy="606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4" b="89822" l="3178" r="953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20" y="2404049"/>
            <a:ext cx="126897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4" b="89822" l="3178" r="953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236" y="3687874"/>
            <a:ext cx="2842759" cy="1044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01" r="99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7927">
            <a:off x="7966554" y="1313143"/>
            <a:ext cx="863384" cy="1534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ásobení 1"/>
          <p:cNvSpPr/>
          <p:nvPr/>
        </p:nvSpPr>
        <p:spPr>
          <a:xfrm>
            <a:off x="354333" y="2623900"/>
            <a:ext cx="1368152" cy="1933167"/>
          </a:xfrm>
          <a:prstGeom prst="mathMultiply">
            <a:avLst>
              <a:gd name="adj1" fmla="val 7571"/>
            </a:avLst>
          </a:prstGeom>
          <a:solidFill>
            <a:srgbClr val="FF0000"/>
          </a:solidFill>
          <a:ln>
            <a:solidFill>
              <a:srgbClr val="00B0F0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7673983" y="1256969"/>
            <a:ext cx="1368152" cy="1933167"/>
          </a:xfrm>
          <a:prstGeom prst="mathMultiply">
            <a:avLst>
              <a:gd name="adj1" fmla="val 7571"/>
            </a:avLst>
          </a:prstGeom>
          <a:solidFill>
            <a:srgbClr val="FF0000"/>
          </a:solidFill>
          <a:ln>
            <a:solidFill>
              <a:srgbClr val="00B0F0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6948539" y="3551789"/>
            <a:ext cx="1368152" cy="1585446"/>
          </a:xfrm>
          <a:prstGeom prst="mathMultiply">
            <a:avLst>
              <a:gd name="adj1" fmla="val 7571"/>
            </a:avLst>
          </a:prstGeom>
          <a:solidFill>
            <a:srgbClr val="FF0000"/>
          </a:solidFill>
          <a:ln>
            <a:solidFill>
              <a:srgbClr val="00B0F0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64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Poměry délek úseček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každé 2 úsečky AB, CD je možno určit takové KLADNÉ ČÍSLO k, </a:t>
            </a:r>
          </a:p>
          <a:p>
            <a:pPr marL="0" indent="0">
              <a:buNone/>
            </a:pPr>
            <a:r>
              <a:rPr lang="cs-CZ" dirty="0" smtClean="0"/>
              <a:t>pro které platí :  </a:t>
            </a:r>
            <a:r>
              <a:rPr lang="cs-CZ" b="1" dirty="0" smtClean="0"/>
              <a:t>k = </a:t>
            </a:r>
            <a:r>
              <a:rPr lang="cs-CZ" b="1" dirty="0" smtClean="0">
                <a:latin typeface="Calibri"/>
                <a:cs typeface="Calibri"/>
              </a:rPr>
              <a:t>│AB│ : │CD│ </a:t>
            </a:r>
          </a:p>
          <a:p>
            <a:pPr marL="0" indent="0">
              <a:buNone/>
            </a:pPr>
            <a:r>
              <a:rPr lang="cs-CZ" dirty="0">
                <a:latin typeface="Calibri"/>
                <a:cs typeface="Calibri"/>
              </a:rPr>
              <a:t>	</a:t>
            </a:r>
            <a:r>
              <a:rPr lang="cs-CZ" dirty="0" smtClean="0">
                <a:latin typeface="Calibri"/>
                <a:cs typeface="Calibri"/>
              </a:rPr>
              <a:t>neboli </a:t>
            </a:r>
            <a:r>
              <a:rPr lang="cs-CZ" b="1" dirty="0" smtClean="0">
                <a:latin typeface="Calibri"/>
                <a:cs typeface="Calibri"/>
              </a:rPr>
              <a:t>│AB│ = k. │CD│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cs typeface="Calibri"/>
              </a:rPr>
              <a:t>Číslu k říkáme poměr délek úseček AB a CD</a:t>
            </a:r>
            <a:endParaRPr lang="cs-CZ" dirty="0" smtClean="0"/>
          </a:p>
          <a:p>
            <a:pPr marL="2194560" lvl="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0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Poměr podobnosti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0</a:t>
            </a:r>
            <a:r>
              <a:rPr lang="cs-CZ" dirty="0">
                <a:latin typeface="Calibri"/>
                <a:cs typeface="Calibri"/>
              </a:rPr>
              <a:t> ˂</a:t>
            </a:r>
            <a:r>
              <a:rPr lang="cs-CZ" dirty="0" smtClean="0"/>
              <a:t> k </a:t>
            </a:r>
            <a:r>
              <a:rPr lang="cs-CZ" dirty="0" smtClean="0">
                <a:latin typeface="Calibri"/>
                <a:cs typeface="Calibri"/>
              </a:rPr>
              <a:t>˂ 1  - zmenšení</a:t>
            </a: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k = 1 – shodnost – speciální případ podobnosti</a:t>
            </a: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k˃1 zvětšení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611666" y="127560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5076056" y="1504206"/>
            <a:ext cx="457200" cy="4572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6300192" y="2859782"/>
            <a:ext cx="792088" cy="79208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8028384" y="2859782"/>
            <a:ext cx="792088" cy="79208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699792" y="4299942"/>
            <a:ext cx="1152128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4381128" y="3867894"/>
            <a:ext cx="1919064" cy="800472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27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62" b="89916" l="2672" r="95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3021"/>
            <a:ext cx="3816424" cy="2600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1144588"/>
            <a:ext cx="8252718" cy="3429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Velikost úhlu se nemění!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Úhel a podobnost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62" b="89916" l="2672" r="95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1995686"/>
            <a:ext cx="4824536" cy="3286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62" b="89916" l="2672" r="95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622" y="1348329"/>
            <a:ext cx="2376264" cy="1618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762" b="89916" l="2672" r="95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8296"/>
            <a:ext cx="1539788" cy="1049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532440" y="4803998"/>
            <a:ext cx="43204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1619672" y="1518402"/>
            <a:ext cx="1885950" cy="2028825"/>
            <a:chOff x="1688170" y="1557337"/>
            <a:chExt cx="1885950" cy="2028825"/>
          </a:xfrm>
        </p:grpSpPr>
        <p:pic>
          <p:nvPicPr>
            <p:cNvPr id="23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9202" l="0" r="898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170" y="1557337"/>
              <a:ext cx="1885950" cy="2028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Obdélník 23"/>
            <p:cNvSpPr/>
            <p:nvPr/>
          </p:nvSpPr>
          <p:spPr>
            <a:xfrm>
              <a:off x="1904194" y="2310139"/>
              <a:ext cx="3670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l-GR" sz="2800" dirty="0">
                  <a:solidFill>
                    <a:srgbClr val="FF0000"/>
                  </a:solidFill>
                  <a:latin typeface="Calibri"/>
                  <a:cs typeface="Calibri"/>
                </a:rPr>
                <a:t>α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355976" y="1368380"/>
            <a:ext cx="1885950" cy="2028825"/>
            <a:chOff x="1688170" y="1557337"/>
            <a:chExt cx="1885950" cy="2028825"/>
          </a:xfrm>
        </p:grpSpPr>
        <p:pic>
          <p:nvPicPr>
            <p:cNvPr id="26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9202" l="0" r="898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170" y="1557337"/>
              <a:ext cx="1885950" cy="2028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Obdélník 26"/>
            <p:cNvSpPr/>
            <p:nvPr/>
          </p:nvSpPr>
          <p:spPr>
            <a:xfrm>
              <a:off x="1904194" y="2310139"/>
              <a:ext cx="3670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l-GR" sz="2800" dirty="0">
                  <a:solidFill>
                    <a:srgbClr val="FF0000"/>
                  </a:solidFill>
                  <a:latin typeface="Calibri"/>
                  <a:cs typeface="Calibri"/>
                </a:rPr>
                <a:t>α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452320" y="1168296"/>
            <a:ext cx="1885950" cy="2028825"/>
            <a:chOff x="1688170" y="1557337"/>
            <a:chExt cx="1885950" cy="2028825"/>
          </a:xfrm>
        </p:grpSpPr>
        <p:pic>
          <p:nvPicPr>
            <p:cNvPr id="29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9202" l="0" r="898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170" y="1557337"/>
              <a:ext cx="1885950" cy="2028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Obdélník 29"/>
            <p:cNvSpPr/>
            <p:nvPr/>
          </p:nvSpPr>
          <p:spPr>
            <a:xfrm>
              <a:off x="1904194" y="2310139"/>
              <a:ext cx="3670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l-GR" sz="2800" dirty="0">
                  <a:solidFill>
                    <a:srgbClr val="FF0000"/>
                  </a:solidFill>
                  <a:latin typeface="Calibri"/>
                  <a:cs typeface="Calibri"/>
                </a:rPr>
                <a:t>α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300192" y="2155202"/>
            <a:ext cx="1885950" cy="2028825"/>
            <a:chOff x="1688170" y="1557337"/>
            <a:chExt cx="1885950" cy="2028825"/>
          </a:xfrm>
        </p:grpSpPr>
        <p:pic>
          <p:nvPicPr>
            <p:cNvPr id="32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89202" l="0" r="898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8170" y="1557337"/>
              <a:ext cx="1885950" cy="2028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Obdélník 32"/>
            <p:cNvSpPr/>
            <p:nvPr/>
          </p:nvSpPr>
          <p:spPr>
            <a:xfrm>
              <a:off x="1904194" y="2310139"/>
              <a:ext cx="3670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l-GR" sz="2800" dirty="0">
                  <a:solidFill>
                    <a:srgbClr val="FF0000"/>
                  </a:solidFill>
                  <a:latin typeface="Calibri"/>
                  <a:cs typeface="Calibri"/>
                </a:rPr>
                <a:t>α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05665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poměr podobnosti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131590"/>
            <a:ext cx="4038600" cy="351129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│AB│=3cm, │CD│= 6cm</a:t>
            </a:r>
          </a:p>
          <a:p>
            <a:r>
              <a:rPr lang="cs-CZ" dirty="0" smtClean="0">
                <a:latin typeface="Calibri"/>
                <a:cs typeface="Calibri"/>
              </a:rPr>
              <a:t>│KL│=7cm, │MN│= 28cm</a:t>
            </a:r>
          </a:p>
          <a:p>
            <a:r>
              <a:rPr lang="cs-CZ" dirty="0" smtClean="0">
                <a:latin typeface="Calibri"/>
                <a:cs typeface="Calibri"/>
              </a:rPr>
              <a:t>│XY│=10cm, │ST│= 2,5cm</a:t>
            </a:r>
          </a:p>
          <a:p>
            <a:r>
              <a:rPr lang="cs-CZ" dirty="0" smtClean="0">
                <a:latin typeface="Calibri"/>
                <a:cs typeface="Calibri"/>
              </a:rPr>
              <a:t>│OP│=15cm, │QR│=20cm</a:t>
            </a:r>
          </a:p>
          <a:p>
            <a:r>
              <a:rPr lang="cs-CZ" dirty="0" smtClean="0">
                <a:latin typeface="Calibri"/>
                <a:cs typeface="Calibri"/>
              </a:rPr>
              <a:t>│UV│=23cm, │WX│= 23cm</a:t>
            </a:r>
          </a:p>
          <a:p>
            <a:r>
              <a:rPr lang="cs-CZ" dirty="0" smtClean="0">
                <a:latin typeface="Calibri"/>
                <a:cs typeface="Calibri"/>
              </a:rPr>
              <a:t>│EF│= 5cm, │GH│=25cm</a:t>
            </a:r>
          </a:p>
          <a:p>
            <a:r>
              <a:rPr lang="cs-CZ" dirty="0">
                <a:latin typeface="Calibri"/>
                <a:cs typeface="Calibri"/>
              </a:rPr>
              <a:t>│GH│=</a:t>
            </a:r>
            <a:r>
              <a:rPr lang="cs-CZ" dirty="0" smtClean="0">
                <a:latin typeface="Calibri"/>
                <a:cs typeface="Calibri"/>
              </a:rPr>
              <a:t>25cm,│</a:t>
            </a:r>
            <a:r>
              <a:rPr lang="cs-CZ" dirty="0">
                <a:latin typeface="Calibri"/>
                <a:cs typeface="Calibri"/>
              </a:rPr>
              <a:t>EF│= </a:t>
            </a:r>
            <a:r>
              <a:rPr lang="cs-CZ" dirty="0" smtClean="0">
                <a:latin typeface="Calibri"/>
                <a:cs typeface="Calibri"/>
              </a:rPr>
              <a:t>5cm</a:t>
            </a:r>
            <a:endParaRPr lang="cs-CZ" dirty="0">
              <a:latin typeface="Calibri"/>
              <a:cs typeface="Calibri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131590"/>
            <a:ext cx="4038600" cy="3511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½ = 0,5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¼ = 0,25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4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¾ = 0,75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1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⅕= 0,2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k= 5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86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Podobnost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Nejčastější využití podobnosti je měřítko používané v kartografii – vyjadřuje podobnost mezi obrazem části zemského povrchu na plánu či mapě a jemu odpovídající skutečností</a:t>
            </a:r>
          </a:p>
          <a:p>
            <a:r>
              <a:rPr lang="cs-CZ" dirty="0" smtClean="0"/>
              <a:t>První člen měřítka je vždy 1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tzn. 1cm na mapě je … cm ve skutečnosti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26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Malování</a:t>
            </a:r>
          </a:p>
          <a:p>
            <a:endParaRPr lang="cs-CZ" sz="2400" dirty="0"/>
          </a:p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716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436</TotalTime>
  <Words>363</Words>
  <Application>Microsoft Office PowerPoint</Application>
  <PresentationFormat>Předvádění na obrazovce (16:9)</PresentationFormat>
  <Paragraphs>64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 </vt:lpstr>
      <vt:lpstr>Podobnost</vt:lpstr>
      <vt:lpstr>Podobnost v běžném životě x matematická</vt:lpstr>
      <vt:lpstr>Podobné lodičky</vt:lpstr>
      <vt:lpstr>Poměry délek úseček</vt:lpstr>
      <vt:lpstr>Poměr podobnosti</vt:lpstr>
      <vt:lpstr>Úhel a podobnost</vt:lpstr>
      <vt:lpstr>Urči poměr podobnosti</vt:lpstr>
      <vt:lpstr>Podobnost v praxi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Podobnost</dc:title>
  <dc:creator>marcela</dc:creator>
  <cp:lastModifiedBy>jitka</cp:lastModifiedBy>
  <cp:revision>19</cp:revision>
  <dcterms:created xsi:type="dcterms:W3CDTF">2012-04-18T09:17:55Z</dcterms:created>
  <dcterms:modified xsi:type="dcterms:W3CDTF">2013-05-18T12:13:30Z</dcterms:modified>
</cp:coreProperties>
</file>