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8"/>
  </p:notesMasterIdLst>
  <p:sldIdLst>
    <p:sldId id="284" r:id="rId2"/>
    <p:sldId id="28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3" r:id="rId2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302" y="-11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16944264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789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3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98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403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60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710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813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915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017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0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026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68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871726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2101850"/>
            <a:ext cx="4227512" cy="47609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1275" y="2101850"/>
            <a:ext cx="4227513" cy="47609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78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44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70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0722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625188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1492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698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97725" y="555625"/>
            <a:ext cx="2151063" cy="63071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555625"/>
            <a:ext cx="6303962" cy="63071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539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1363" y="555625"/>
            <a:ext cx="8607425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091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BE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1"/>
          <p:cNvSpPr>
            <a:spLocks noChangeArrowheads="1"/>
          </p:cNvSpPr>
          <p:nvPr/>
        </p:nvSpPr>
        <p:spPr bwMode="auto">
          <a:xfrm>
            <a:off x="404813" y="1893888"/>
            <a:ext cx="9674225" cy="5665787"/>
          </a:xfrm>
          <a:prstGeom prst="roundRect">
            <a:avLst>
              <a:gd name="adj" fmla="val 28"/>
            </a:avLst>
          </a:prstGeom>
          <a:solidFill>
            <a:srgbClr val="DDDDDD"/>
          </a:solidFill>
          <a:ln w="9525">
            <a:solidFill>
              <a:srgbClr val="C0C0C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1363" y="2101850"/>
            <a:ext cx="86074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116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9" name="AutoShape 4"/>
          <p:cNvSpPr>
            <a:spLocks noChangeArrowheads="1"/>
          </p:cNvSpPr>
          <p:nvPr/>
        </p:nvSpPr>
        <p:spPr bwMode="auto">
          <a:xfrm>
            <a:off x="0" y="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30" name="AutoShape 5"/>
          <p:cNvSpPr>
            <a:spLocks noChangeArrowheads="1"/>
          </p:cNvSpPr>
          <p:nvPr/>
        </p:nvSpPr>
        <p:spPr bwMode="auto">
          <a:xfrm>
            <a:off x="0" y="238125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31" name="AutoShape 6"/>
          <p:cNvSpPr>
            <a:spLocks noChangeArrowheads="1"/>
          </p:cNvSpPr>
          <p:nvPr/>
        </p:nvSpPr>
        <p:spPr bwMode="auto">
          <a:xfrm>
            <a:off x="0" y="1168400"/>
            <a:ext cx="182563" cy="919163"/>
          </a:xfrm>
          <a:prstGeom prst="roundRect">
            <a:avLst>
              <a:gd name="adj" fmla="val 875"/>
            </a:avLst>
          </a:prstGeom>
          <a:solidFill>
            <a:srgbClr val="125C8D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 b="1">
          <a:solidFill>
            <a:srgbClr val="333333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Microsoft YaHei" charset="-122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Microsoft YaHei" charset="-122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Microsoft YaHei" charset="-122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2024063" y="366713"/>
            <a:ext cx="6032500" cy="138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4711432"/>
              </p:ext>
            </p:extLst>
          </p:nvPr>
        </p:nvGraphicFramePr>
        <p:xfrm>
          <a:off x="287338" y="4970463"/>
          <a:ext cx="9432925" cy="251343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32925"/>
              </a:tblGrid>
              <a:tr h="740545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5" marR="100805" marT="50375" marB="5037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60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5" marR="100805" marT="50375" marB="5037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60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VY_32_INOVACE_4B_14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5" marR="100805" marT="50375" marB="5037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60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5" marR="100805" marT="50375" marB="5037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64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5" marR="100805" marT="50375" marB="5037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65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563" y="1749425"/>
            <a:ext cx="5099050" cy="321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z="4800" smtClean="0"/>
              <a:t>Anotace</a:t>
            </a:r>
            <a:endParaRPr lang="cs-CZ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/>
            <a:r>
              <a:rPr lang="cs-CZ" dirty="0" smtClean="0"/>
              <a:t>Prezentace ukazuje krok po kroku postup rozdělení úsečky na stejné části. Jejich množství je libovolné, určuje počet pomocných kružnic.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ctrTitle"/>
          </p:nvPr>
        </p:nvSpPr>
        <p:spPr/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4400" smtClean="0"/>
              <a:t>Dělení úsečky na stejné části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Úkol: Rozděl úsečku AB na 3 stejné díly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2101850"/>
            <a:ext cx="8609012" cy="4762500"/>
          </a:xfrm>
        </p:spPr>
        <p:txBody>
          <a:bodyPr/>
          <a:lstStyle/>
          <a:p>
            <a:pPr eaLnBrk="1"/>
            <a:endParaRPr lang="cs-CZ" smtClean="0"/>
          </a:p>
        </p:txBody>
      </p:sp>
      <p:pic>
        <p:nvPicPr>
          <p:cNvPr id="512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Sestrojíme pomocnou polopřímku z bodu A, úhel cca 45°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2101850"/>
            <a:ext cx="8609012" cy="4762500"/>
          </a:xfrm>
        </p:spPr>
        <p:txBody>
          <a:bodyPr/>
          <a:lstStyle/>
          <a:p>
            <a:pPr eaLnBrk="1"/>
            <a:endParaRPr lang="cs-CZ" smtClean="0"/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Narýsujeme kružnici s libovolným poloměrem a středem v A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2101850"/>
            <a:ext cx="8609012" cy="4762500"/>
          </a:xfrm>
        </p:spPr>
        <p:txBody>
          <a:bodyPr/>
          <a:lstStyle/>
          <a:p>
            <a:pPr eaLnBrk="1"/>
            <a:endParaRPr lang="cs-CZ" smtClean="0"/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Stejný poloměr bude mít i další kružnice, střed v průsečíku kružnice s pomocnou polopřímkou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2101850"/>
            <a:ext cx="8609012" cy="4762500"/>
          </a:xfrm>
        </p:spPr>
        <p:txBody>
          <a:bodyPr/>
          <a:lstStyle/>
          <a:p>
            <a:pPr eaLnBrk="1"/>
            <a:endParaRPr lang="cs-CZ" smtClean="0"/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Jelikož chceme 3 stejné díly, opakujeme ještě jednou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41363" y="2101850"/>
            <a:ext cx="8609012" cy="4762500"/>
          </a:xfrm>
        </p:spPr>
        <p:txBody>
          <a:bodyPr/>
          <a:lstStyle/>
          <a:p>
            <a:pPr eaLnBrk="1"/>
            <a:endParaRPr lang="cs-CZ" smtClean="0"/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Poslední průsečík spojíme s bodem B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741363" y="2101850"/>
            <a:ext cx="8609012" cy="4762500"/>
          </a:xfrm>
        </p:spPr>
        <p:txBody>
          <a:bodyPr tIns="15120" anchor="ctr"/>
          <a:lstStyle/>
          <a:p>
            <a:pPr eaLnBrk="1"/>
            <a:endParaRPr lang="cs-CZ" smtClean="0"/>
          </a:p>
        </p:txBody>
      </p:sp>
      <p:pic>
        <p:nvPicPr>
          <p:cNvPr id="1024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Pomocí dvou pravítek rýsujeme rovnoběžky se sestrojenou úsečkou</a:t>
            </a:r>
            <a:br>
              <a:rPr lang="cs-CZ" smtClean="0"/>
            </a:br>
            <a:endParaRPr lang="cs-CZ" smtClean="0"/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Tímto nám vzniknou 2 body, které dělí úsečku AB na 3 stejné díly</a:t>
            </a: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Tímto postupem můžeme rozdělit úsečku na libovolný počet stejných dílků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741363" y="2101850"/>
            <a:ext cx="8609012" cy="4762500"/>
          </a:xfrm>
        </p:spPr>
        <p:txBody>
          <a:bodyPr tIns="15120" anchor="ctr"/>
          <a:lstStyle/>
          <a:p>
            <a:pPr marL="0" indent="0" algn="ctr" eaLnBrk="1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>
                <a:latin typeface="Times New Roman" pitchFamily="16" charset="0"/>
              </a:rPr>
              <a:t>Počet kružnic se rovná počtu dílků</a:t>
            </a:r>
          </a:p>
          <a:p>
            <a:pPr marL="0" indent="0" algn="ctr" eaLnBrk="1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>
                <a:latin typeface="Times New Roman" pitchFamily="16" charset="0"/>
              </a:rPr>
              <a:t>Např. Při dělení úsečky na 7 částí musíme sestrojit 7 těchto stejných kružnic</a:t>
            </a:r>
          </a:p>
          <a:p>
            <a:pPr marL="0" indent="0" algn="ctr" eaLnBrk="1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>
                <a:latin typeface="Times New Roman" pitchFamily="16" charset="0"/>
              </a:rPr>
              <a:t>Při dělení úsečky na 10 částic 10 kružnic </a:t>
            </a:r>
          </a:p>
          <a:p>
            <a:pPr marL="0" indent="0" algn="ctr" eaLnBrk="1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>
                <a:latin typeface="Times New Roman" pitchFamily="16" charset="0"/>
              </a:rPr>
              <a:t>atd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mtClean="0"/>
              <a:t>Rozděl úsečku ST na 5 stejných dílů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21168"/>
          <a:lstStyle/>
          <a:p>
            <a:pPr eaLnBrk="1"/>
            <a:endParaRPr lang="cs-CZ" smtClean="0"/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1550988"/>
            <a:ext cx="1007903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zdroje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/>
            <a:r>
              <a:rPr lang="cs-CZ" sz="2600" dirty="0" smtClean="0"/>
              <a:t>KUŘINA, František. </a:t>
            </a:r>
            <a:r>
              <a:rPr lang="cs-CZ" sz="2600" i="1" dirty="0" smtClean="0"/>
              <a:t>Matematika</a:t>
            </a:r>
            <a:r>
              <a:rPr lang="cs-CZ" sz="2600" dirty="0" smtClean="0"/>
              <a:t>: </a:t>
            </a:r>
            <a:r>
              <a:rPr lang="cs-CZ" sz="2600" i="1" dirty="0" smtClean="0"/>
              <a:t>geometrie</a:t>
            </a:r>
            <a:r>
              <a:rPr lang="cs-CZ" sz="2600" dirty="0" smtClean="0"/>
              <a:t>. Praha: Fortuna, 1991. ISBN 80-85298-18-X.</a:t>
            </a:r>
            <a:br>
              <a:rPr lang="cs-CZ" sz="2600" dirty="0" smtClean="0"/>
            </a:br>
            <a:endParaRPr lang="cs-CZ" sz="2600" dirty="0" smtClean="0"/>
          </a:p>
          <a:p>
            <a:pPr eaLnBrk="1"/>
            <a:r>
              <a:rPr lang="cs-CZ" sz="2600" dirty="0" smtClean="0"/>
              <a:t>Obrázky vytvořeny v programu GEOGEBRA</a:t>
            </a:r>
          </a:p>
          <a:p>
            <a:pPr eaLnBrk="1"/>
            <a:endParaRPr lang="cs-CZ" sz="2600" dirty="0"/>
          </a:p>
          <a:p>
            <a:pPr eaLnBrk="1"/>
            <a:endParaRPr lang="cs-CZ" sz="2600" dirty="0" smtClean="0"/>
          </a:p>
          <a:p>
            <a:r>
              <a:rPr lang="cs-CZ" sz="2800" dirty="0" smtClean="0"/>
              <a:t>Autorem materiálu a všech jeho částí,</a:t>
            </a:r>
          </a:p>
          <a:p>
            <a:pPr marL="0" indent="0">
              <a:buNone/>
            </a:pPr>
            <a:r>
              <a:rPr lang="cs-CZ" sz="2800" dirty="0" smtClean="0"/>
              <a:t>není-li uvedeno jinak, je Mgr. Marcela Šašková</a:t>
            </a:r>
          </a:p>
          <a:p>
            <a:pPr eaLnBrk="1"/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215</Words>
  <Application>Microsoft Office PowerPoint</Application>
  <PresentationFormat>Vlastní</PresentationFormat>
  <Paragraphs>29</Paragraphs>
  <Slides>26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Anotace</vt:lpstr>
      <vt:lpstr>Dělení úsečky na stejné části</vt:lpstr>
      <vt:lpstr>Úkol: Rozděl úsečku AB na 3 stejné díly</vt:lpstr>
      <vt:lpstr>Sestrojíme pomocnou polopřímku z bodu A, úhel cca 45°</vt:lpstr>
      <vt:lpstr>Narýsujeme kružnici s libovolným poloměrem a středem v A</vt:lpstr>
      <vt:lpstr>Stejný poloměr bude mít i další kružnice, střed v průsečíku kružnice s pomocnou polopřímkou</vt:lpstr>
      <vt:lpstr>Jelikož chceme 3 stejné díly, opakujeme ještě jednou</vt:lpstr>
      <vt:lpstr>Poslední průsečík spojíme s bodem B</vt:lpstr>
      <vt:lpstr>Pomocí dvou pravítek rýsujeme rovnoběžky se sestrojenou úsečkou </vt:lpstr>
      <vt:lpstr>Tímto nám vzniknou 2 body, které dělí úsečku AB na 3 stejné díly</vt:lpstr>
      <vt:lpstr>Tímto postupem můžeme rozdělit úsečku na libovolný počet stejných dílků</vt:lpstr>
      <vt:lpstr>Rozděl úsečku ST na 5 stejných dílů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6</cp:revision>
  <cp:lastPrinted>1601-01-01T00:00:00Z</cp:lastPrinted>
  <dcterms:created xsi:type="dcterms:W3CDTF">2012-06-30T12:16:05Z</dcterms:created>
  <dcterms:modified xsi:type="dcterms:W3CDTF">2013-05-18T12:14:05Z</dcterms:modified>
</cp:coreProperties>
</file>