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2" r:id="rId2"/>
    <p:sldId id="273" r:id="rId3"/>
    <p:sldId id="256" r:id="rId4"/>
    <p:sldId id="257" r:id="rId5"/>
    <p:sldId id="265" r:id="rId6"/>
    <p:sldId id="258" r:id="rId7"/>
    <p:sldId id="259" r:id="rId8"/>
    <p:sldId id="260" r:id="rId9"/>
    <p:sldId id="266" r:id="rId10"/>
    <p:sldId id="270" r:id="rId11"/>
    <p:sldId id="271" r:id="rId12"/>
    <p:sldId id="268" r:id="rId13"/>
    <p:sldId id="269" r:id="rId14"/>
    <p:sldId id="262" r:id="rId15"/>
    <p:sldId id="263" r:id="rId16"/>
    <p:sldId id="264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08" autoAdjust="0"/>
    <p:restoredTop sz="94660"/>
  </p:normalViewPr>
  <p:slideViewPr>
    <p:cSldViewPr>
      <p:cViewPr varScale="1">
        <p:scale>
          <a:sx n="57" d="100"/>
          <a:sy n="57" d="100"/>
        </p:scale>
        <p:origin x="-918" y="-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E60143-2484-49CD-A7D6-B648F06F22FE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5A35FB4-5BFA-4C20-B7CF-E7FC2F21A774}">
      <dgm:prSet/>
      <dgm:spPr/>
      <dgm:t>
        <a:bodyPr/>
        <a:lstStyle/>
        <a:p>
          <a:pPr rtl="0"/>
          <a:r>
            <a:rPr lang="cs-CZ" dirty="0" smtClean="0"/>
            <a:t>Funkce f je předpis, který každému prvku x z dané množiny D(f) přiřazuje právě jedno reálné číslo z množiny H(f).</a:t>
          </a:r>
          <a:endParaRPr lang="cs-CZ" dirty="0"/>
        </a:p>
      </dgm:t>
    </dgm:pt>
    <dgm:pt modelId="{1DA714D7-27CB-4626-AF93-DD20821C5E11}" type="parTrans" cxnId="{F9E7C71C-4B52-4967-B027-037D97ADAD9C}">
      <dgm:prSet/>
      <dgm:spPr/>
      <dgm:t>
        <a:bodyPr/>
        <a:lstStyle/>
        <a:p>
          <a:endParaRPr lang="cs-CZ"/>
        </a:p>
      </dgm:t>
    </dgm:pt>
    <dgm:pt modelId="{9B035186-A4FA-46C0-BA23-506F775CFAC9}" type="sibTrans" cxnId="{F9E7C71C-4B52-4967-B027-037D97ADAD9C}">
      <dgm:prSet/>
      <dgm:spPr/>
      <dgm:t>
        <a:bodyPr/>
        <a:lstStyle/>
        <a:p>
          <a:endParaRPr lang="cs-CZ"/>
        </a:p>
      </dgm:t>
    </dgm:pt>
    <dgm:pt modelId="{57F6DD0B-0E7C-419B-8344-DFAF951E3908}">
      <dgm:prSet/>
      <dgm:spPr/>
      <dgm:t>
        <a:bodyPr/>
        <a:lstStyle/>
        <a:p>
          <a:pPr rtl="0"/>
          <a:r>
            <a:rPr lang="cs-CZ" dirty="0" smtClean="0"/>
            <a:t>D(f) je definiční obor funkce f</a:t>
          </a:r>
          <a:endParaRPr lang="cs-CZ" dirty="0"/>
        </a:p>
      </dgm:t>
    </dgm:pt>
    <dgm:pt modelId="{C36D91C7-9B70-4E54-9610-0B8DC0309267}" type="parTrans" cxnId="{A62D110D-ADB7-4ABE-8C00-737D49808298}">
      <dgm:prSet/>
      <dgm:spPr/>
      <dgm:t>
        <a:bodyPr/>
        <a:lstStyle/>
        <a:p>
          <a:endParaRPr lang="cs-CZ"/>
        </a:p>
      </dgm:t>
    </dgm:pt>
    <dgm:pt modelId="{D5B7C169-C266-474C-8C3A-DEDD85C08E6B}" type="sibTrans" cxnId="{A62D110D-ADB7-4ABE-8C00-737D49808298}">
      <dgm:prSet/>
      <dgm:spPr/>
      <dgm:t>
        <a:bodyPr/>
        <a:lstStyle/>
        <a:p>
          <a:endParaRPr lang="cs-CZ"/>
        </a:p>
      </dgm:t>
    </dgm:pt>
    <dgm:pt modelId="{DE34A5F9-E52C-4474-A7B8-FB1605CBC194}">
      <dgm:prSet/>
      <dgm:spPr/>
      <dgm:t>
        <a:bodyPr/>
        <a:lstStyle/>
        <a:p>
          <a:pPr rtl="0"/>
          <a:r>
            <a:rPr lang="cs-CZ" dirty="0" smtClean="0"/>
            <a:t>H(f) je množina hodnot funkce f</a:t>
          </a:r>
          <a:endParaRPr lang="cs-CZ" dirty="0"/>
        </a:p>
      </dgm:t>
    </dgm:pt>
    <dgm:pt modelId="{2CECF316-DEB2-4CB6-8C44-5549648FB45B}" type="parTrans" cxnId="{C90B2236-E565-4A7A-AA62-AE2AE1C25E7B}">
      <dgm:prSet/>
      <dgm:spPr/>
      <dgm:t>
        <a:bodyPr/>
        <a:lstStyle/>
        <a:p>
          <a:endParaRPr lang="cs-CZ"/>
        </a:p>
      </dgm:t>
    </dgm:pt>
    <dgm:pt modelId="{A70C2A3F-974E-4DA6-A9AE-BC442884D442}" type="sibTrans" cxnId="{C90B2236-E565-4A7A-AA62-AE2AE1C25E7B}">
      <dgm:prSet/>
      <dgm:spPr/>
      <dgm:t>
        <a:bodyPr/>
        <a:lstStyle/>
        <a:p>
          <a:endParaRPr lang="cs-CZ"/>
        </a:p>
      </dgm:t>
    </dgm:pt>
    <dgm:pt modelId="{F7A83CAE-F814-440D-BAC5-25FA8F1DBF96}" type="pres">
      <dgm:prSet presAssocID="{58E60143-2484-49CD-A7D6-B648F06F22F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BE0A6B-E7FD-4317-B9DC-FAF21CB11A7E}" type="pres">
      <dgm:prSet presAssocID="{E5A35FB4-5BFA-4C20-B7CF-E7FC2F21A774}" presName="parentText" presStyleLbl="node1" presStyleIdx="0" presStyleCnt="3" custScaleY="17581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9AEE02-840C-4AC4-A7C3-0475C7838978}" type="pres">
      <dgm:prSet presAssocID="{9B035186-A4FA-46C0-BA23-506F775CFAC9}" presName="spacer" presStyleCnt="0"/>
      <dgm:spPr/>
    </dgm:pt>
    <dgm:pt modelId="{304D53CA-6065-4A1B-AC90-DA380C1967C9}" type="pres">
      <dgm:prSet presAssocID="{57F6DD0B-0E7C-419B-8344-DFAF951E3908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771E8D-DBA9-44B8-8689-B79B1A47160A}" type="pres">
      <dgm:prSet presAssocID="{D5B7C169-C266-474C-8C3A-DEDD85C08E6B}" presName="spacer" presStyleCnt="0"/>
      <dgm:spPr/>
    </dgm:pt>
    <dgm:pt modelId="{54683BA9-0FA9-45AA-8098-8818D985A82D}" type="pres">
      <dgm:prSet presAssocID="{DE34A5F9-E52C-4474-A7B8-FB1605CBC19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0B2236-E565-4A7A-AA62-AE2AE1C25E7B}" srcId="{58E60143-2484-49CD-A7D6-B648F06F22FE}" destId="{DE34A5F9-E52C-4474-A7B8-FB1605CBC194}" srcOrd="2" destOrd="0" parTransId="{2CECF316-DEB2-4CB6-8C44-5549648FB45B}" sibTransId="{A70C2A3F-974E-4DA6-A9AE-BC442884D442}"/>
    <dgm:cxn modelId="{7FC7C8BB-B8EA-4658-ACB1-5FCE5C06C49D}" type="presOf" srcId="{DE34A5F9-E52C-4474-A7B8-FB1605CBC194}" destId="{54683BA9-0FA9-45AA-8098-8818D985A82D}" srcOrd="0" destOrd="0" presId="urn:microsoft.com/office/officeart/2005/8/layout/vList2"/>
    <dgm:cxn modelId="{F9E7C71C-4B52-4967-B027-037D97ADAD9C}" srcId="{58E60143-2484-49CD-A7D6-B648F06F22FE}" destId="{E5A35FB4-5BFA-4C20-B7CF-E7FC2F21A774}" srcOrd="0" destOrd="0" parTransId="{1DA714D7-27CB-4626-AF93-DD20821C5E11}" sibTransId="{9B035186-A4FA-46C0-BA23-506F775CFAC9}"/>
    <dgm:cxn modelId="{8303A98B-8949-476F-BCC6-9E5775FA5DD5}" type="presOf" srcId="{58E60143-2484-49CD-A7D6-B648F06F22FE}" destId="{F7A83CAE-F814-440D-BAC5-25FA8F1DBF96}" srcOrd="0" destOrd="0" presId="urn:microsoft.com/office/officeart/2005/8/layout/vList2"/>
    <dgm:cxn modelId="{958862DA-6DD2-4314-8D6B-B6967E2A82DC}" type="presOf" srcId="{E5A35FB4-5BFA-4C20-B7CF-E7FC2F21A774}" destId="{40BE0A6B-E7FD-4317-B9DC-FAF21CB11A7E}" srcOrd="0" destOrd="0" presId="urn:microsoft.com/office/officeart/2005/8/layout/vList2"/>
    <dgm:cxn modelId="{A62D110D-ADB7-4ABE-8C00-737D49808298}" srcId="{58E60143-2484-49CD-A7D6-B648F06F22FE}" destId="{57F6DD0B-0E7C-419B-8344-DFAF951E3908}" srcOrd="1" destOrd="0" parTransId="{C36D91C7-9B70-4E54-9610-0B8DC0309267}" sibTransId="{D5B7C169-C266-474C-8C3A-DEDD85C08E6B}"/>
    <dgm:cxn modelId="{09973876-7E5B-4D17-8495-596625608A77}" type="presOf" srcId="{57F6DD0B-0E7C-419B-8344-DFAF951E3908}" destId="{304D53CA-6065-4A1B-AC90-DA380C1967C9}" srcOrd="0" destOrd="0" presId="urn:microsoft.com/office/officeart/2005/8/layout/vList2"/>
    <dgm:cxn modelId="{C8FABD42-E16E-4353-92B1-F57A0AC4D159}" type="presParOf" srcId="{F7A83CAE-F814-440D-BAC5-25FA8F1DBF96}" destId="{40BE0A6B-E7FD-4317-B9DC-FAF21CB11A7E}" srcOrd="0" destOrd="0" presId="urn:microsoft.com/office/officeart/2005/8/layout/vList2"/>
    <dgm:cxn modelId="{C3CD5BD2-1D56-4B25-AA88-2C60A68300AC}" type="presParOf" srcId="{F7A83CAE-F814-440D-BAC5-25FA8F1DBF96}" destId="{749AEE02-840C-4AC4-A7C3-0475C7838978}" srcOrd="1" destOrd="0" presId="urn:microsoft.com/office/officeart/2005/8/layout/vList2"/>
    <dgm:cxn modelId="{B7F5505F-918A-423C-8F16-6C9CF0CFA0E9}" type="presParOf" srcId="{F7A83CAE-F814-440D-BAC5-25FA8F1DBF96}" destId="{304D53CA-6065-4A1B-AC90-DA380C1967C9}" srcOrd="2" destOrd="0" presId="urn:microsoft.com/office/officeart/2005/8/layout/vList2"/>
    <dgm:cxn modelId="{3B7DB392-2391-4758-A6E4-7AC0A2DBBA88}" type="presParOf" srcId="{F7A83CAE-F814-440D-BAC5-25FA8F1DBF96}" destId="{6F771E8D-DBA9-44B8-8689-B79B1A47160A}" srcOrd="3" destOrd="0" presId="urn:microsoft.com/office/officeart/2005/8/layout/vList2"/>
    <dgm:cxn modelId="{850839EC-EA2F-4CF9-BDF7-F5C812A5C940}" type="presParOf" srcId="{F7A83CAE-F814-440D-BAC5-25FA8F1DBF96}" destId="{54683BA9-0FA9-45AA-8098-8818D985A82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E0A6B-E7FD-4317-B9DC-FAF21CB11A7E}">
      <dsp:nvSpPr>
        <dsp:cNvPr id="0" name=""/>
        <dsp:cNvSpPr/>
      </dsp:nvSpPr>
      <dsp:spPr>
        <a:xfrm>
          <a:off x="0" y="66824"/>
          <a:ext cx="8229600" cy="14687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Funkce f je předpis, který každému prvku x z dané množiny D(f) přiřazuje právě jedno reálné číslo z množiny H(f).</a:t>
          </a:r>
          <a:endParaRPr lang="cs-CZ" sz="2100" kern="1200" dirty="0"/>
        </a:p>
      </dsp:txBody>
      <dsp:txXfrm>
        <a:off x="71696" y="138520"/>
        <a:ext cx="8086208" cy="1325314"/>
      </dsp:txXfrm>
    </dsp:sp>
    <dsp:sp modelId="{304D53CA-6065-4A1B-AC90-DA380C1967C9}">
      <dsp:nvSpPr>
        <dsp:cNvPr id="0" name=""/>
        <dsp:cNvSpPr/>
      </dsp:nvSpPr>
      <dsp:spPr>
        <a:xfrm>
          <a:off x="0" y="1596010"/>
          <a:ext cx="8229600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D(f) je definiční obor funkce f</a:t>
          </a:r>
          <a:endParaRPr lang="cs-CZ" sz="2100" kern="1200" dirty="0"/>
        </a:p>
      </dsp:txBody>
      <dsp:txXfrm>
        <a:off x="40780" y="1636790"/>
        <a:ext cx="8148040" cy="753819"/>
      </dsp:txXfrm>
    </dsp:sp>
    <dsp:sp modelId="{54683BA9-0FA9-45AA-8098-8818D985A82D}">
      <dsp:nvSpPr>
        <dsp:cNvPr id="0" name=""/>
        <dsp:cNvSpPr/>
      </dsp:nvSpPr>
      <dsp:spPr>
        <a:xfrm>
          <a:off x="0" y="2491870"/>
          <a:ext cx="8229600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H(f) je množina hodnot funkce f</a:t>
          </a:r>
          <a:endParaRPr lang="cs-CZ" sz="2100" kern="1200" dirty="0"/>
        </a:p>
      </dsp:txBody>
      <dsp:txXfrm>
        <a:off x="40780" y="2532650"/>
        <a:ext cx="8148040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5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5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0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0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5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5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3"/>
            <a:ext cx="2057400" cy="32908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3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8EBEC-A17B-4EC4-8F00-A053DA9DE69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11C64-1639-464C-9258-FF963A53C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4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2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8279329"/>
              </p:ext>
            </p:extLst>
          </p:nvPr>
        </p:nvGraphicFramePr>
        <p:xfrm>
          <a:off x="1151620" y="3381476"/>
          <a:ext cx="7308812" cy="1682172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308812"/>
              </a:tblGrid>
              <a:tr h="48006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      Mgr. Marcela Šašková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</a:t>
                      </a:r>
                      <a:r>
                        <a:rPr lang="cs-CZ" sz="1400" smtClean="0"/>
                        <a:t>:      VY_32_INOVACE_4B_17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TÉMA:     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GEOMETRIE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V IX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7432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ČÍSLO PROJEKTU:  </a:t>
                      </a:r>
                      <a:r>
                        <a:rPr lang="cs-CZ" sz="1400" i="1" dirty="0" smtClean="0"/>
                        <a:t>CZ.</a:t>
                      </a:r>
                      <a:r>
                        <a:rPr lang="cs-CZ" sz="1400" i="1" baseline="0" dirty="0" smtClean="0"/>
                        <a:t> 1. 07/ 1. 4. 00/ 21. 1843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1190229"/>
            <a:ext cx="4626171" cy="2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770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pojmem funkce, uvádí příklady funkce. Dále vysvětluje co je to funkce rostoucí, klesající a konstantní. Žáci si sami vyzkouší, zda zapsané vztahy jsou či nejsou funkcí.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475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Funkce - úvod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MARCELA ŠAŠKOVÁ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FUNKCE?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Jde vlastně o </a:t>
            </a:r>
            <a:r>
              <a:rPr lang="cs-CZ" sz="4400" b="1" dirty="0" smtClean="0"/>
              <a:t>závislost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a to sice </a:t>
            </a:r>
            <a:r>
              <a:rPr lang="cs-CZ" b="1" dirty="0" smtClean="0"/>
              <a:t>na jedné proměnné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err="1" smtClean="0"/>
              <a:t>čim</a:t>
            </a:r>
            <a:r>
              <a:rPr lang="cs-CZ" dirty="0" smtClean="0"/>
              <a:t> větší oheň, </a:t>
            </a:r>
            <a:r>
              <a:rPr lang="cs-CZ" dirty="0" err="1" smtClean="0"/>
              <a:t>tim</a:t>
            </a:r>
            <a:r>
              <a:rPr lang="cs-CZ" dirty="0" smtClean="0"/>
              <a:t> větší teplo</a:t>
            </a:r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b="1" dirty="0" smtClean="0"/>
              <a:t>na více proměnných</a:t>
            </a:r>
          </a:p>
          <a:p>
            <a:pPr>
              <a:buNone/>
            </a:pPr>
            <a:r>
              <a:rPr lang="cs-CZ" dirty="0" smtClean="0"/>
              <a:t>- kvalita půdy, vlhkost, teplota - úroda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Jde o funkci?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03598"/>
            <a:ext cx="8229600" cy="3394472"/>
          </a:xfrm>
        </p:spPr>
        <p:txBody>
          <a:bodyPr/>
          <a:lstStyle/>
          <a:p>
            <a:r>
              <a:rPr lang="cs-CZ" dirty="0" smtClean="0"/>
              <a:t>Počet obyvatel domu a barva střechy</a:t>
            </a:r>
          </a:p>
          <a:p>
            <a:r>
              <a:rPr lang="cs-CZ" dirty="0" smtClean="0"/>
              <a:t>Kolik zaplatím za vajíčka a jejich počet</a:t>
            </a:r>
          </a:p>
          <a:p>
            <a:r>
              <a:rPr lang="cs-CZ" dirty="0" smtClean="0"/>
              <a:t>Objem nádrže v motorce a kolik ujede km na jedno natankování</a:t>
            </a:r>
          </a:p>
          <a:p>
            <a:r>
              <a:rPr lang="cs-CZ" dirty="0" smtClean="0"/>
              <a:t>Velikost stromu a množství plodů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03498"/>
            <a:ext cx="8075240" cy="489701"/>
          </a:xfrm>
        </p:spPr>
        <p:txBody>
          <a:bodyPr>
            <a:noAutofit/>
          </a:bodyPr>
          <a:lstStyle/>
          <a:p>
            <a:r>
              <a:rPr lang="cs-CZ" sz="3200" dirty="0" smtClean="0"/>
              <a:t>jedna veličina je závislá na jedné proměnné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1kg jablek stojí 15kč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= závislost ceny (y) na počtu kg (x)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y=15.x</a:t>
            </a:r>
          </a:p>
          <a:p>
            <a:pPr algn="ctr">
              <a:buNone/>
            </a:pPr>
            <a:r>
              <a:rPr lang="cs-CZ" dirty="0" smtClean="0"/>
              <a:t>y je funkcí x</a:t>
            </a:r>
          </a:p>
          <a:p>
            <a:pPr>
              <a:buNone/>
            </a:pPr>
            <a:endParaRPr lang="cs-CZ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2843808" y="3435846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508104" y="3489852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15616" y="419193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Závisle proměnná	   		            nezávisle proměnná</a:t>
            </a:r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4067944" y="1005576"/>
            <a:ext cx="975048" cy="650658"/>
            <a:chOff x="0" y="2204864"/>
            <a:chExt cx="975048" cy="867544"/>
          </a:xfrm>
        </p:grpSpPr>
        <p:pic>
          <p:nvPicPr>
            <p:cNvPr id="1028" name="Picture 4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9512" y="2348880"/>
              <a:ext cx="723528" cy="723528"/>
            </a:xfrm>
            <a:prstGeom prst="rect">
              <a:avLst/>
            </a:prstGeom>
            <a:noFill/>
          </p:spPr>
        </p:pic>
        <p:pic>
          <p:nvPicPr>
            <p:cNvPr id="1029" name="Picture 5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2204864"/>
              <a:ext cx="651520" cy="651520"/>
            </a:xfrm>
            <a:prstGeom prst="rect">
              <a:avLst/>
            </a:prstGeom>
            <a:noFill/>
          </p:spPr>
        </p:pic>
        <p:pic>
          <p:nvPicPr>
            <p:cNvPr id="1030" name="Picture 6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2204864"/>
              <a:ext cx="648072" cy="648072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>
            <a:off x="5292080" y="897564"/>
            <a:ext cx="1159024" cy="761256"/>
            <a:chOff x="3200400" y="2057400"/>
            <a:chExt cx="1159024" cy="1015008"/>
          </a:xfrm>
        </p:grpSpPr>
        <p:pic>
          <p:nvPicPr>
            <p:cNvPr id="1026" name="Picture 2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00400" y="2057400"/>
              <a:ext cx="723528" cy="723528"/>
            </a:xfrm>
            <a:prstGeom prst="rect">
              <a:avLst/>
            </a:prstGeom>
            <a:noFill/>
          </p:spPr>
        </p:pic>
        <p:pic>
          <p:nvPicPr>
            <p:cNvPr id="1027" name="Picture 3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491880" y="2060848"/>
              <a:ext cx="651520" cy="651520"/>
            </a:xfrm>
            <a:prstGeom prst="rect">
              <a:avLst/>
            </a:prstGeom>
            <a:noFill/>
          </p:spPr>
        </p:pic>
        <p:pic>
          <p:nvPicPr>
            <p:cNvPr id="1031" name="Picture 7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347864" y="2420888"/>
              <a:ext cx="651520" cy="651520"/>
            </a:xfrm>
            <a:prstGeom prst="rect">
              <a:avLst/>
            </a:prstGeom>
            <a:noFill/>
          </p:spPr>
        </p:pic>
        <p:pic>
          <p:nvPicPr>
            <p:cNvPr id="1032" name="Picture 8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707904" y="2492896"/>
              <a:ext cx="579512" cy="579512"/>
            </a:xfrm>
            <a:prstGeom prst="rect">
              <a:avLst/>
            </a:prstGeom>
            <a:noFill/>
          </p:spPr>
        </p:pic>
        <p:pic>
          <p:nvPicPr>
            <p:cNvPr id="1033" name="Picture 9" descr="C:\Documents and Settings\Rosta\Local Settings\Temporary Internet Files\Content.IE5\HUX587TR\MC900441708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851920" y="2204864"/>
              <a:ext cx="507504" cy="507504"/>
            </a:xfrm>
            <a:prstGeom prst="rect">
              <a:avLst/>
            </a:prstGeom>
            <a:noFill/>
          </p:spPr>
        </p:pic>
      </p:grpSp>
      <p:grpSp>
        <p:nvGrpSpPr>
          <p:cNvPr id="31" name="Skupina 30"/>
          <p:cNvGrpSpPr/>
          <p:nvPr/>
        </p:nvGrpSpPr>
        <p:grpSpPr>
          <a:xfrm>
            <a:off x="6876256" y="789552"/>
            <a:ext cx="1767136" cy="866682"/>
            <a:chOff x="6804248" y="1124744"/>
            <a:chExt cx="1767136" cy="1155576"/>
          </a:xfrm>
        </p:grpSpPr>
        <p:grpSp>
          <p:nvGrpSpPr>
            <p:cNvPr id="29" name="Skupina 28"/>
            <p:cNvGrpSpPr/>
            <p:nvPr/>
          </p:nvGrpSpPr>
          <p:grpSpPr>
            <a:xfrm>
              <a:off x="6876256" y="1124744"/>
              <a:ext cx="1299592" cy="1155576"/>
              <a:chOff x="6156176" y="1196752"/>
              <a:chExt cx="1299592" cy="1155576"/>
            </a:xfrm>
          </p:grpSpPr>
          <p:pic>
            <p:nvPicPr>
              <p:cNvPr id="1034" name="Picture 10" descr="C:\Documents and Settings\Rosta\Local Settings\Temporary Internet Files\Content.IE5\HUX587TR\MC900441708[1].pn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444208" y="1196752"/>
                <a:ext cx="723528" cy="723528"/>
              </a:xfrm>
              <a:prstGeom prst="rect">
                <a:avLst/>
              </a:prstGeom>
              <a:noFill/>
            </p:spPr>
          </p:pic>
          <p:pic>
            <p:nvPicPr>
              <p:cNvPr id="1036" name="Picture 12" descr="C:\Documents and Settings\Rosta\Local Settings\Temporary Internet Files\Content.IE5\HUX587TR\MC900441708[1]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156176" y="1700808"/>
                <a:ext cx="651520" cy="651520"/>
              </a:xfrm>
              <a:prstGeom prst="rect">
                <a:avLst/>
              </a:prstGeom>
              <a:noFill/>
            </p:spPr>
          </p:pic>
          <p:pic>
            <p:nvPicPr>
              <p:cNvPr id="1037" name="Picture 13" descr="C:\Documents and Settings\Rosta\Local Settings\Temporary Internet Files\Content.IE5\HUX587TR\MC900441708[1].pn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6732240" y="1556792"/>
                <a:ext cx="723528" cy="723528"/>
              </a:xfrm>
              <a:prstGeom prst="rect">
                <a:avLst/>
              </a:prstGeom>
              <a:noFill/>
            </p:spPr>
          </p:pic>
        </p:grpSp>
        <p:grpSp>
          <p:nvGrpSpPr>
            <p:cNvPr id="30" name="Skupina 29"/>
            <p:cNvGrpSpPr/>
            <p:nvPr/>
          </p:nvGrpSpPr>
          <p:grpSpPr>
            <a:xfrm>
              <a:off x="6804248" y="1196752"/>
              <a:ext cx="1767136" cy="1011560"/>
              <a:chOff x="6804248" y="4293096"/>
              <a:chExt cx="1767136" cy="1011560"/>
            </a:xfrm>
          </p:grpSpPr>
          <p:pic>
            <p:nvPicPr>
              <p:cNvPr id="1038" name="Picture 14" descr="C:\Documents and Settings\Rosta\Local Settings\Temporary Internet Files\Content.IE5\HUX587TR\MC900441708[1]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804248" y="4437112"/>
                <a:ext cx="651520" cy="651520"/>
              </a:xfrm>
              <a:prstGeom prst="rect">
                <a:avLst/>
              </a:prstGeom>
              <a:noFill/>
            </p:spPr>
          </p:pic>
          <p:pic>
            <p:nvPicPr>
              <p:cNvPr id="1035" name="Picture 11" descr="C:\Documents and Settings\Rosta\Local Settings\Temporary Internet Files\Content.IE5\HUX587TR\MC900441708[1].png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7236296" y="4725144"/>
                <a:ext cx="579512" cy="579512"/>
              </a:xfrm>
              <a:prstGeom prst="rect">
                <a:avLst/>
              </a:prstGeom>
              <a:noFill/>
            </p:spPr>
          </p:pic>
          <p:grpSp>
            <p:nvGrpSpPr>
              <p:cNvPr id="22" name="Skupina 21"/>
              <p:cNvGrpSpPr/>
              <p:nvPr/>
            </p:nvGrpSpPr>
            <p:grpSpPr>
              <a:xfrm>
                <a:off x="7596336" y="4293096"/>
                <a:ext cx="975048" cy="867544"/>
                <a:chOff x="0" y="2204864"/>
                <a:chExt cx="975048" cy="867544"/>
              </a:xfrm>
            </p:grpSpPr>
            <p:pic>
              <p:nvPicPr>
                <p:cNvPr id="23" name="Picture 4" descr="C:\Documents and Settings\Rosta\Local Settings\Temporary Internet Files\Content.IE5\HUX587TR\MC900441708[1].png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179512" y="2348880"/>
                  <a:ext cx="723528" cy="723528"/>
                </a:xfrm>
                <a:prstGeom prst="rect">
                  <a:avLst/>
                </a:prstGeom>
                <a:noFill/>
              </p:spPr>
            </p:pic>
            <p:pic>
              <p:nvPicPr>
                <p:cNvPr id="24" name="Picture 5" descr="C:\Documents and Settings\Rosta\Local Settings\Temporary Internet Files\Content.IE5\HUX587TR\MC900441708[1].png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323528" y="2204864"/>
                  <a:ext cx="651520" cy="651520"/>
                </a:xfrm>
                <a:prstGeom prst="rect">
                  <a:avLst/>
                </a:prstGeom>
                <a:noFill/>
              </p:spPr>
            </p:pic>
            <p:pic>
              <p:nvPicPr>
                <p:cNvPr id="25" name="Picture 6" descr="C:\Documents and Settings\Rosta\Local Settings\Temporary Internet Files\Content.IE5\HUX587TR\MC900441708[1].png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0" y="2204864"/>
                  <a:ext cx="648072" cy="648072"/>
                </a:xfrm>
                <a:prstGeom prst="rect">
                  <a:avLst/>
                </a:prstGeom>
                <a:noFill/>
              </p:spPr>
            </p:pic>
          </p:grpSp>
        </p:grpSp>
      </p:grpSp>
      <p:sp>
        <p:nvSpPr>
          <p:cNvPr id="32" name="TextovéPole 31"/>
          <p:cNvSpPr txBox="1"/>
          <p:nvPr/>
        </p:nvSpPr>
        <p:spPr>
          <a:xfrm>
            <a:off x="4283968" y="132961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15,-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652120" y="132961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30,-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24328" y="127560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45,-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200150"/>
          <a:ext cx="8229600" cy="3394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3529"/>
            <a:ext cx="8229600" cy="402109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Zadání tabulkou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Zadání grafem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Zadání rovnicí</a:t>
            </a:r>
          </a:p>
          <a:p>
            <a:pPr>
              <a:buNone/>
            </a:pPr>
            <a:r>
              <a:rPr lang="cs-CZ" dirty="0" smtClean="0"/>
              <a:t>			f: y = 2x + 4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1" y="1047750"/>
          <a:ext cx="6095997" cy="563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x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14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22</a:t>
                      </a:r>
                      <a:endParaRPr lang="cs-CZ" sz="1400" dirty="0"/>
                    </a:p>
                  </a:txBody>
                  <a:tcPr marT="34290" marB="34290"/>
                </a:tc>
              </a:tr>
              <a:tr h="2781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y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26</a:t>
                      </a:r>
                      <a:endParaRPr lang="cs-CZ" sz="14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</a:t>
                      </a:r>
                      <a:endParaRPr lang="cs-CZ" sz="1400" dirty="0"/>
                    </a:p>
                  </a:txBody>
                  <a:tcPr marT="34290" marB="34290"/>
                </a:tc>
              </a:tr>
            </a:tbl>
          </a:graphicData>
        </a:graphic>
      </p:graphicFrame>
      <p:cxnSp>
        <p:nvCxnSpPr>
          <p:cNvPr id="9" name="Přímá spojovací šipka 8"/>
          <p:cNvCxnSpPr/>
          <p:nvPr/>
        </p:nvCxnSpPr>
        <p:spPr>
          <a:xfrm flipV="1">
            <a:off x="3131840" y="2211710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987824" y="3147814"/>
            <a:ext cx="33123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Volný tvar 13"/>
          <p:cNvSpPr/>
          <p:nvPr/>
        </p:nvSpPr>
        <p:spPr>
          <a:xfrm>
            <a:off x="3037114" y="2200729"/>
            <a:ext cx="3015343" cy="863599"/>
          </a:xfrm>
          <a:custGeom>
            <a:avLst/>
            <a:gdLst>
              <a:gd name="connsiteX0" fmla="*/ 0 w 3015343"/>
              <a:gd name="connsiteY0" fmla="*/ 749300 h 863599"/>
              <a:gd name="connsiteX1" fmla="*/ 729343 w 3015343"/>
              <a:gd name="connsiteY1" fmla="*/ 400957 h 863599"/>
              <a:gd name="connsiteX2" fmla="*/ 1077686 w 3015343"/>
              <a:gd name="connsiteY2" fmla="*/ 760185 h 863599"/>
              <a:gd name="connsiteX3" fmla="*/ 1382486 w 3015343"/>
              <a:gd name="connsiteY3" fmla="*/ 564242 h 863599"/>
              <a:gd name="connsiteX4" fmla="*/ 1752600 w 3015343"/>
              <a:gd name="connsiteY4" fmla="*/ 771071 h 863599"/>
              <a:gd name="connsiteX5" fmla="*/ 2307772 w 3015343"/>
              <a:gd name="connsiteY5" fmla="*/ 9071 h 863599"/>
              <a:gd name="connsiteX6" fmla="*/ 3015343 w 3015343"/>
              <a:gd name="connsiteY6" fmla="*/ 716642 h 863599"/>
              <a:gd name="connsiteX7" fmla="*/ 3015343 w 3015343"/>
              <a:gd name="connsiteY7" fmla="*/ 716642 h 863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15343" h="863599">
                <a:moveTo>
                  <a:pt x="0" y="749300"/>
                </a:moveTo>
                <a:cubicBezTo>
                  <a:pt x="274864" y="574221"/>
                  <a:pt x="549729" y="399143"/>
                  <a:pt x="729343" y="400957"/>
                </a:cubicBezTo>
                <a:cubicBezTo>
                  <a:pt x="908957" y="402771"/>
                  <a:pt x="968829" y="732971"/>
                  <a:pt x="1077686" y="760185"/>
                </a:cubicBezTo>
                <a:cubicBezTo>
                  <a:pt x="1186543" y="787399"/>
                  <a:pt x="1270000" y="562428"/>
                  <a:pt x="1382486" y="564242"/>
                </a:cubicBezTo>
                <a:cubicBezTo>
                  <a:pt x="1494972" y="566056"/>
                  <a:pt x="1598386" y="863599"/>
                  <a:pt x="1752600" y="771071"/>
                </a:cubicBezTo>
                <a:cubicBezTo>
                  <a:pt x="1906814" y="678543"/>
                  <a:pt x="2097315" y="18142"/>
                  <a:pt x="2307772" y="9071"/>
                </a:cubicBezTo>
                <a:cubicBezTo>
                  <a:pt x="2518229" y="0"/>
                  <a:pt x="3015343" y="716642"/>
                  <a:pt x="3015343" y="716642"/>
                </a:cubicBezTo>
                <a:lnTo>
                  <a:pt x="3015343" y="716642"/>
                </a:ln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235572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f(x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0758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x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221171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y</a:t>
            </a:r>
            <a:endParaRPr lang="cs-CZ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Jde o graf funkce?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489852"/>
            <a:ext cx="3225552" cy="102499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Ano – klikni</a:t>
            </a:r>
          </a:p>
          <a:p>
            <a:endParaRPr lang="cs-CZ" dirty="0" smtClean="0"/>
          </a:p>
          <a:p>
            <a:r>
              <a:rPr lang="cs-CZ" dirty="0" smtClean="0"/>
              <a:t>Ne – vyznač proč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2339752" y="1059582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907704" y="3111810"/>
            <a:ext cx="59766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olný tvar 11"/>
          <p:cNvSpPr/>
          <p:nvPr/>
        </p:nvSpPr>
        <p:spPr>
          <a:xfrm>
            <a:off x="1957590" y="1221883"/>
            <a:ext cx="5859887" cy="1413457"/>
          </a:xfrm>
          <a:custGeom>
            <a:avLst/>
            <a:gdLst>
              <a:gd name="connsiteX0" fmla="*/ 0 w 5859887"/>
              <a:gd name="connsiteY0" fmla="*/ 238260 h 1884609"/>
              <a:gd name="connsiteX1" fmla="*/ 927279 w 5859887"/>
              <a:gd name="connsiteY1" fmla="*/ 1860998 h 1884609"/>
              <a:gd name="connsiteX2" fmla="*/ 1944710 w 5859887"/>
              <a:gd name="connsiteY2" fmla="*/ 379927 h 1884609"/>
              <a:gd name="connsiteX3" fmla="*/ 2498501 w 5859887"/>
              <a:gd name="connsiteY3" fmla="*/ 1461753 h 1884609"/>
              <a:gd name="connsiteX4" fmla="*/ 3412901 w 5859887"/>
              <a:gd name="connsiteY4" fmla="*/ 998113 h 1884609"/>
              <a:gd name="connsiteX5" fmla="*/ 4159876 w 5859887"/>
              <a:gd name="connsiteY5" fmla="*/ 57955 h 1884609"/>
              <a:gd name="connsiteX6" fmla="*/ 4765183 w 5859887"/>
              <a:gd name="connsiteY6" fmla="*/ 1345843 h 1884609"/>
              <a:gd name="connsiteX7" fmla="*/ 5151549 w 5859887"/>
              <a:gd name="connsiteY7" fmla="*/ 1345843 h 1884609"/>
              <a:gd name="connsiteX8" fmla="*/ 5859887 w 5859887"/>
              <a:gd name="connsiteY8" fmla="*/ 946598 h 1884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59887" h="1884609">
                <a:moveTo>
                  <a:pt x="0" y="238260"/>
                </a:moveTo>
                <a:cubicBezTo>
                  <a:pt x="301580" y="1037823"/>
                  <a:pt x="603161" y="1837387"/>
                  <a:pt x="927279" y="1860998"/>
                </a:cubicBezTo>
                <a:cubicBezTo>
                  <a:pt x="1251397" y="1884609"/>
                  <a:pt x="1682840" y="446468"/>
                  <a:pt x="1944710" y="379927"/>
                </a:cubicBezTo>
                <a:cubicBezTo>
                  <a:pt x="2206580" y="313386"/>
                  <a:pt x="2253803" y="1358722"/>
                  <a:pt x="2498501" y="1461753"/>
                </a:cubicBezTo>
                <a:cubicBezTo>
                  <a:pt x="2743199" y="1564784"/>
                  <a:pt x="3136005" y="1232079"/>
                  <a:pt x="3412901" y="998113"/>
                </a:cubicBezTo>
                <a:cubicBezTo>
                  <a:pt x="3689797" y="764147"/>
                  <a:pt x="3934496" y="0"/>
                  <a:pt x="4159876" y="57955"/>
                </a:cubicBezTo>
                <a:cubicBezTo>
                  <a:pt x="4385256" y="115910"/>
                  <a:pt x="4599904" y="1131195"/>
                  <a:pt x="4765183" y="1345843"/>
                </a:cubicBezTo>
                <a:cubicBezTo>
                  <a:pt x="4930462" y="1560491"/>
                  <a:pt x="4969098" y="1412384"/>
                  <a:pt x="5151549" y="1345843"/>
                </a:cubicBezTo>
                <a:cubicBezTo>
                  <a:pt x="5334000" y="1279302"/>
                  <a:pt x="5596943" y="1112950"/>
                  <a:pt x="5859887" y="94659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311181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x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10055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192367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f(x)</a:t>
            </a:r>
            <a:endParaRPr lang="cs-CZ" dirty="0"/>
          </a:p>
        </p:txBody>
      </p:sp>
      <p:sp>
        <p:nvSpPr>
          <p:cNvPr id="18" name="Zaoblený obdélník 17">
            <a:hlinkClick r:id="rId2" action="ppaction://hlinksldjump"/>
          </p:cNvPr>
          <p:cNvSpPr/>
          <p:nvPr/>
        </p:nvSpPr>
        <p:spPr>
          <a:xfrm>
            <a:off x="3347864" y="3435846"/>
            <a:ext cx="129614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</a:t>
            </a:r>
            <a:endParaRPr lang="cs-CZ" dirty="0"/>
          </a:p>
        </p:txBody>
      </p:sp>
      <p:sp>
        <p:nvSpPr>
          <p:cNvPr id="19" name="Šipka doprava 18">
            <a:hlinkClick r:id="rId3" action="ppaction://hlinksldjump"/>
          </p:cNvPr>
          <p:cNvSpPr/>
          <p:nvPr/>
        </p:nvSpPr>
        <p:spPr>
          <a:xfrm>
            <a:off x="6012160" y="4227934"/>
            <a:ext cx="2664296" cy="6815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pokračovat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Jde o graf funkce?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489852"/>
            <a:ext cx="3297560" cy="102499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Ano – klikni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 – vyznač proč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2339752" y="1059582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907704" y="3111810"/>
            <a:ext cx="59766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24328" y="311181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x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10055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235572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f(x)</a:t>
            </a:r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2123729" y="1491630"/>
            <a:ext cx="5736513" cy="1283058"/>
          </a:xfrm>
          <a:custGeom>
            <a:avLst/>
            <a:gdLst>
              <a:gd name="connsiteX0" fmla="*/ 0 w 6233375"/>
              <a:gd name="connsiteY0" fmla="*/ 287628 h 1710744"/>
              <a:gd name="connsiteX1" fmla="*/ 2550017 w 6233375"/>
              <a:gd name="connsiteY1" fmla="*/ 68687 h 1710744"/>
              <a:gd name="connsiteX2" fmla="*/ 3541690 w 6233375"/>
              <a:gd name="connsiteY2" fmla="*/ 699752 h 1710744"/>
              <a:gd name="connsiteX3" fmla="*/ 3670479 w 6233375"/>
              <a:gd name="connsiteY3" fmla="*/ 1086118 h 1710744"/>
              <a:gd name="connsiteX4" fmla="*/ 2176530 w 6233375"/>
              <a:gd name="connsiteY4" fmla="*/ 1189149 h 1710744"/>
              <a:gd name="connsiteX5" fmla="*/ 5473521 w 6233375"/>
              <a:gd name="connsiteY5" fmla="*/ 1665668 h 1710744"/>
              <a:gd name="connsiteX6" fmla="*/ 6233375 w 6233375"/>
              <a:gd name="connsiteY6" fmla="*/ 1459606 h 1710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33375" h="1710744">
                <a:moveTo>
                  <a:pt x="0" y="287628"/>
                </a:moveTo>
                <a:cubicBezTo>
                  <a:pt x="979867" y="143814"/>
                  <a:pt x="1959735" y="0"/>
                  <a:pt x="2550017" y="68687"/>
                </a:cubicBezTo>
                <a:cubicBezTo>
                  <a:pt x="3140299" y="137374"/>
                  <a:pt x="3354946" y="530180"/>
                  <a:pt x="3541690" y="699752"/>
                </a:cubicBezTo>
                <a:cubicBezTo>
                  <a:pt x="3728434" y="869324"/>
                  <a:pt x="3898006" y="1004552"/>
                  <a:pt x="3670479" y="1086118"/>
                </a:cubicBezTo>
                <a:cubicBezTo>
                  <a:pt x="3442952" y="1167684"/>
                  <a:pt x="1876023" y="1092557"/>
                  <a:pt x="2176530" y="1189149"/>
                </a:cubicBezTo>
                <a:cubicBezTo>
                  <a:pt x="2477037" y="1285741"/>
                  <a:pt x="4797380" y="1620592"/>
                  <a:pt x="5473521" y="1665668"/>
                </a:cubicBezTo>
                <a:cubicBezTo>
                  <a:pt x="6149662" y="1710744"/>
                  <a:pt x="6191518" y="1585175"/>
                  <a:pt x="6233375" y="145960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>
            <a:hlinkClick r:id="rId2" action="ppaction://hlinksldjump"/>
          </p:cNvPr>
          <p:cNvSpPr/>
          <p:nvPr/>
        </p:nvSpPr>
        <p:spPr>
          <a:xfrm>
            <a:off x="3923347" y="1437624"/>
            <a:ext cx="1728773" cy="1215136"/>
          </a:xfrm>
          <a:custGeom>
            <a:avLst/>
            <a:gdLst>
              <a:gd name="connsiteX0" fmla="*/ 0 w 6233375"/>
              <a:gd name="connsiteY0" fmla="*/ 287628 h 1710744"/>
              <a:gd name="connsiteX1" fmla="*/ 2550017 w 6233375"/>
              <a:gd name="connsiteY1" fmla="*/ 68687 h 1710744"/>
              <a:gd name="connsiteX2" fmla="*/ 3541690 w 6233375"/>
              <a:gd name="connsiteY2" fmla="*/ 699752 h 1710744"/>
              <a:gd name="connsiteX3" fmla="*/ 3670479 w 6233375"/>
              <a:gd name="connsiteY3" fmla="*/ 1086118 h 1710744"/>
              <a:gd name="connsiteX4" fmla="*/ 2176530 w 6233375"/>
              <a:gd name="connsiteY4" fmla="*/ 1189149 h 1710744"/>
              <a:gd name="connsiteX5" fmla="*/ 5473521 w 6233375"/>
              <a:gd name="connsiteY5" fmla="*/ 1665668 h 1710744"/>
              <a:gd name="connsiteX6" fmla="*/ 6233375 w 6233375"/>
              <a:gd name="connsiteY6" fmla="*/ 1459606 h 1710744"/>
              <a:gd name="connsiteX0" fmla="*/ 0 w 6239061"/>
              <a:gd name="connsiteY0" fmla="*/ 287628 h 1710744"/>
              <a:gd name="connsiteX1" fmla="*/ 2550017 w 6239061"/>
              <a:gd name="connsiteY1" fmla="*/ 68687 h 1710744"/>
              <a:gd name="connsiteX2" fmla="*/ 3541690 w 6239061"/>
              <a:gd name="connsiteY2" fmla="*/ 699752 h 1710744"/>
              <a:gd name="connsiteX3" fmla="*/ 3670479 w 6239061"/>
              <a:gd name="connsiteY3" fmla="*/ 1086118 h 1710744"/>
              <a:gd name="connsiteX4" fmla="*/ 2176530 w 6239061"/>
              <a:gd name="connsiteY4" fmla="*/ 1189149 h 1710744"/>
              <a:gd name="connsiteX5" fmla="*/ 5473521 w 6239061"/>
              <a:gd name="connsiteY5" fmla="*/ 1665668 h 1710744"/>
              <a:gd name="connsiteX6" fmla="*/ 6233375 w 6239061"/>
              <a:gd name="connsiteY6" fmla="*/ 1459606 h 1710744"/>
              <a:gd name="connsiteX0" fmla="*/ 0 w 4370295"/>
              <a:gd name="connsiteY0" fmla="*/ 143814 h 1790934"/>
              <a:gd name="connsiteX1" fmla="*/ 681251 w 4370295"/>
              <a:gd name="connsiteY1" fmla="*/ 148877 h 1790934"/>
              <a:gd name="connsiteX2" fmla="*/ 1672924 w 4370295"/>
              <a:gd name="connsiteY2" fmla="*/ 779942 h 1790934"/>
              <a:gd name="connsiteX3" fmla="*/ 1801713 w 4370295"/>
              <a:gd name="connsiteY3" fmla="*/ 1166308 h 1790934"/>
              <a:gd name="connsiteX4" fmla="*/ 307764 w 4370295"/>
              <a:gd name="connsiteY4" fmla="*/ 1269339 h 1790934"/>
              <a:gd name="connsiteX5" fmla="*/ 3604755 w 4370295"/>
              <a:gd name="connsiteY5" fmla="*/ 1745858 h 1790934"/>
              <a:gd name="connsiteX6" fmla="*/ 4364609 w 4370295"/>
              <a:gd name="connsiteY6" fmla="*/ 1539796 h 1790934"/>
              <a:gd name="connsiteX0" fmla="*/ 0 w 4370295"/>
              <a:gd name="connsiteY0" fmla="*/ 143814 h 1790934"/>
              <a:gd name="connsiteX1" fmla="*/ 681251 w 4370295"/>
              <a:gd name="connsiteY1" fmla="*/ 148877 h 1790934"/>
              <a:gd name="connsiteX2" fmla="*/ 1672924 w 4370295"/>
              <a:gd name="connsiteY2" fmla="*/ 779942 h 1790934"/>
              <a:gd name="connsiteX3" fmla="*/ 1801713 w 4370295"/>
              <a:gd name="connsiteY3" fmla="*/ 1166308 h 1790934"/>
              <a:gd name="connsiteX4" fmla="*/ 307764 w 4370295"/>
              <a:gd name="connsiteY4" fmla="*/ 1269339 h 1790934"/>
              <a:gd name="connsiteX5" fmla="*/ 3604755 w 4370295"/>
              <a:gd name="connsiteY5" fmla="*/ 1745858 h 1790934"/>
              <a:gd name="connsiteX6" fmla="*/ 4364609 w 4370295"/>
              <a:gd name="connsiteY6" fmla="*/ 1539796 h 1790934"/>
              <a:gd name="connsiteX0" fmla="*/ 0 w 4370295"/>
              <a:gd name="connsiteY0" fmla="*/ 100958 h 1748078"/>
              <a:gd name="connsiteX1" fmla="*/ 681251 w 4370295"/>
              <a:gd name="connsiteY1" fmla="*/ 106021 h 1748078"/>
              <a:gd name="connsiteX2" fmla="*/ 1672924 w 4370295"/>
              <a:gd name="connsiteY2" fmla="*/ 737086 h 1748078"/>
              <a:gd name="connsiteX3" fmla="*/ 1801713 w 4370295"/>
              <a:gd name="connsiteY3" fmla="*/ 1123452 h 1748078"/>
              <a:gd name="connsiteX4" fmla="*/ 307764 w 4370295"/>
              <a:gd name="connsiteY4" fmla="*/ 1226483 h 1748078"/>
              <a:gd name="connsiteX5" fmla="*/ 3604755 w 4370295"/>
              <a:gd name="connsiteY5" fmla="*/ 1703002 h 1748078"/>
              <a:gd name="connsiteX6" fmla="*/ 4364609 w 4370295"/>
              <a:gd name="connsiteY6" fmla="*/ 1496940 h 1748078"/>
              <a:gd name="connsiteX0" fmla="*/ 696947 w 4363038"/>
              <a:gd name="connsiteY0" fmla="*/ 100958 h 1748078"/>
              <a:gd name="connsiteX1" fmla="*/ 673994 w 4363038"/>
              <a:gd name="connsiteY1" fmla="*/ 106021 h 1748078"/>
              <a:gd name="connsiteX2" fmla="*/ 1665667 w 4363038"/>
              <a:gd name="connsiteY2" fmla="*/ 737086 h 1748078"/>
              <a:gd name="connsiteX3" fmla="*/ 1794456 w 4363038"/>
              <a:gd name="connsiteY3" fmla="*/ 1123452 h 1748078"/>
              <a:gd name="connsiteX4" fmla="*/ 300507 w 4363038"/>
              <a:gd name="connsiteY4" fmla="*/ 1226483 h 1748078"/>
              <a:gd name="connsiteX5" fmla="*/ 3597498 w 4363038"/>
              <a:gd name="connsiteY5" fmla="*/ 1703002 h 1748078"/>
              <a:gd name="connsiteX6" fmla="*/ 4357352 w 4363038"/>
              <a:gd name="connsiteY6" fmla="*/ 1496940 h 1748078"/>
              <a:gd name="connsiteX0" fmla="*/ 696947 w 4363038"/>
              <a:gd name="connsiteY0" fmla="*/ 100958 h 1748078"/>
              <a:gd name="connsiteX1" fmla="*/ 673994 w 4363038"/>
              <a:gd name="connsiteY1" fmla="*/ 106021 h 1748078"/>
              <a:gd name="connsiteX2" fmla="*/ 1665667 w 4363038"/>
              <a:gd name="connsiteY2" fmla="*/ 737086 h 1748078"/>
              <a:gd name="connsiteX3" fmla="*/ 1794456 w 4363038"/>
              <a:gd name="connsiteY3" fmla="*/ 1123452 h 1748078"/>
              <a:gd name="connsiteX4" fmla="*/ 300507 w 4363038"/>
              <a:gd name="connsiteY4" fmla="*/ 1226483 h 1748078"/>
              <a:gd name="connsiteX5" fmla="*/ 3597498 w 4363038"/>
              <a:gd name="connsiteY5" fmla="*/ 1703002 h 1748078"/>
              <a:gd name="connsiteX6" fmla="*/ 4357352 w 4363038"/>
              <a:gd name="connsiteY6" fmla="*/ 1496940 h 1748078"/>
              <a:gd name="connsiteX0" fmla="*/ 696947 w 4363038"/>
              <a:gd name="connsiteY0" fmla="*/ 0 h 1647120"/>
              <a:gd name="connsiteX1" fmla="*/ 1244660 w 4363038"/>
              <a:gd name="connsiteY1" fmla="*/ 360040 h 1647120"/>
              <a:gd name="connsiteX2" fmla="*/ 1665667 w 4363038"/>
              <a:gd name="connsiteY2" fmla="*/ 636128 h 1647120"/>
              <a:gd name="connsiteX3" fmla="*/ 1794456 w 4363038"/>
              <a:gd name="connsiteY3" fmla="*/ 1022494 h 1647120"/>
              <a:gd name="connsiteX4" fmla="*/ 300507 w 4363038"/>
              <a:gd name="connsiteY4" fmla="*/ 1125525 h 1647120"/>
              <a:gd name="connsiteX5" fmla="*/ 3597498 w 4363038"/>
              <a:gd name="connsiteY5" fmla="*/ 1602044 h 1647120"/>
              <a:gd name="connsiteX6" fmla="*/ 4357352 w 4363038"/>
              <a:gd name="connsiteY6" fmla="*/ 1395982 h 1647120"/>
              <a:gd name="connsiteX0" fmla="*/ 1244660 w 4363038"/>
              <a:gd name="connsiteY0" fmla="*/ 0 h 1287080"/>
              <a:gd name="connsiteX1" fmla="*/ 1244660 w 4363038"/>
              <a:gd name="connsiteY1" fmla="*/ 0 h 1287080"/>
              <a:gd name="connsiteX2" fmla="*/ 1665667 w 4363038"/>
              <a:gd name="connsiteY2" fmla="*/ 276088 h 1287080"/>
              <a:gd name="connsiteX3" fmla="*/ 1794456 w 4363038"/>
              <a:gd name="connsiteY3" fmla="*/ 662454 h 1287080"/>
              <a:gd name="connsiteX4" fmla="*/ 300507 w 4363038"/>
              <a:gd name="connsiteY4" fmla="*/ 765485 h 1287080"/>
              <a:gd name="connsiteX5" fmla="*/ 3597498 w 4363038"/>
              <a:gd name="connsiteY5" fmla="*/ 1242004 h 1287080"/>
              <a:gd name="connsiteX6" fmla="*/ 4357352 w 4363038"/>
              <a:gd name="connsiteY6" fmla="*/ 1035942 h 1287080"/>
              <a:gd name="connsiteX0" fmla="*/ 1244660 w 4146081"/>
              <a:gd name="connsiteY0" fmla="*/ 0 h 1318446"/>
              <a:gd name="connsiteX1" fmla="*/ 1244660 w 4146081"/>
              <a:gd name="connsiteY1" fmla="*/ 0 h 1318446"/>
              <a:gd name="connsiteX2" fmla="*/ 1665667 w 4146081"/>
              <a:gd name="connsiteY2" fmla="*/ 276088 h 1318446"/>
              <a:gd name="connsiteX3" fmla="*/ 1794456 w 4146081"/>
              <a:gd name="connsiteY3" fmla="*/ 662454 h 1318446"/>
              <a:gd name="connsiteX4" fmla="*/ 300507 w 4146081"/>
              <a:gd name="connsiteY4" fmla="*/ 765485 h 1318446"/>
              <a:gd name="connsiteX5" fmla="*/ 3597498 w 4146081"/>
              <a:gd name="connsiteY5" fmla="*/ 1242004 h 1318446"/>
              <a:gd name="connsiteX6" fmla="*/ 3592007 w 4146081"/>
              <a:gd name="connsiteY6" fmla="*/ 1224136 h 1318446"/>
              <a:gd name="connsiteX0" fmla="*/ 1244660 w 3715734"/>
              <a:gd name="connsiteY0" fmla="*/ 0 h 1258439"/>
              <a:gd name="connsiteX1" fmla="*/ 1244660 w 3715734"/>
              <a:gd name="connsiteY1" fmla="*/ 0 h 1258439"/>
              <a:gd name="connsiteX2" fmla="*/ 1665667 w 3715734"/>
              <a:gd name="connsiteY2" fmla="*/ 276088 h 1258439"/>
              <a:gd name="connsiteX3" fmla="*/ 1794456 w 3715734"/>
              <a:gd name="connsiteY3" fmla="*/ 662454 h 1258439"/>
              <a:gd name="connsiteX4" fmla="*/ 300507 w 3715734"/>
              <a:gd name="connsiteY4" fmla="*/ 765485 h 1258439"/>
              <a:gd name="connsiteX5" fmla="*/ 3597498 w 3715734"/>
              <a:gd name="connsiteY5" fmla="*/ 1242004 h 1258439"/>
              <a:gd name="connsiteX6" fmla="*/ 1009926 w 3715734"/>
              <a:gd name="connsiteY6" fmla="*/ 864096 h 1258439"/>
              <a:gd name="connsiteX0" fmla="*/ 944500 w 1721823"/>
              <a:gd name="connsiteY0" fmla="*/ 0 h 1024548"/>
              <a:gd name="connsiteX1" fmla="*/ 944500 w 1721823"/>
              <a:gd name="connsiteY1" fmla="*/ 0 h 1024548"/>
              <a:gd name="connsiteX2" fmla="*/ 1365507 w 1721823"/>
              <a:gd name="connsiteY2" fmla="*/ 276088 h 1024548"/>
              <a:gd name="connsiteX3" fmla="*/ 1494296 w 1721823"/>
              <a:gd name="connsiteY3" fmla="*/ 662454 h 1024548"/>
              <a:gd name="connsiteX4" fmla="*/ 347 w 1721823"/>
              <a:gd name="connsiteY4" fmla="*/ 765485 h 1024548"/>
              <a:gd name="connsiteX5" fmla="*/ 1492215 w 1721823"/>
              <a:gd name="connsiteY5" fmla="*/ 1008113 h 1024548"/>
              <a:gd name="connsiteX6" fmla="*/ 709766 w 1721823"/>
              <a:gd name="connsiteY6" fmla="*/ 864096 h 1024548"/>
              <a:gd name="connsiteX0" fmla="*/ 944500 w 1721823"/>
              <a:gd name="connsiteY0" fmla="*/ 216024 h 1240572"/>
              <a:gd name="connsiteX1" fmla="*/ 860694 w 1721823"/>
              <a:gd name="connsiteY1" fmla="*/ 0 h 1240572"/>
              <a:gd name="connsiteX2" fmla="*/ 1365507 w 1721823"/>
              <a:gd name="connsiteY2" fmla="*/ 492112 h 1240572"/>
              <a:gd name="connsiteX3" fmla="*/ 1494296 w 1721823"/>
              <a:gd name="connsiteY3" fmla="*/ 878478 h 1240572"/>
              <a:gd name="connsiteX4" fmla="*/ 347 w 1721823"/>
              <a:gd name="connsiteY4" fmla="*/ 981509 h 1240572"/>
              <a:gd name="connsiteX5" fmla="*/ 1492215 w 1721823"/>
              <a:gd name="connsiteY5" fmla="*/ 1224137 h 1240572"/>
              <a:gd name="connsiteX6" fmla="*/ 709766 w 1721823"/>
              <a:gd name="connsiteY6" fmla="*/ 1080120 h 1240572"/>
              <a:gd name="connsiteX0" fmla="*/ 0 w 1800068"/>
              <a:gd name="connsiteY0" fmla="*/ 0 h 1384588"/>
              <a:gd name="connsiteX1" fmla="*/ 938939 w 1800068"/>
              <a:gd name="connsiteY1" fmla="*/ 144016 h 1384588"/>
              <a:gd name="connsiteX2" fmla="*/ 1443752 w 1800068"/>
              <a:gd name="connsiteY2" fmla="*/ 636128 h 1384588"/>
              <a:gd name="connsiteX3" fmla="*/ 1572541 w 1800068"/>
              <a:gd name="connsiteY3" fmla="*/ 1022494 h 1384588"/>
              <a:gd name="connsiteX4" fmla="*/ 78592 w 1800068"/>
              <a:gd name="connsiteY4" fmla="*/ 1125525 h 1384588"/>
              <a:gd name="connsiteX5" fmla="*/ 1570460 w 1800068"/>
              <a:gd name="connsiteY5" fmla="*/ 1368153 h 1384588"/>
              <a:gd name="connsiteX6" fmla="*/ 788011 w 1800068"/>
              <a:gd name="connsiteY6" fmla="*/ 1224136 h 1384588"/>
              <a:gd name="connsiteX0" fmla="*/ 0 w 1800068"/>
              <a:gd name="connsiteY0" fmla="*/ 0 h 1384588"/>
              <a:gd name="connsiteX1" fmla="*/ 469469 w 1800068"/>
              <a:gd name="connsiteY1" fmla="*/ 0 h 1384588"/>
              <a:gd name="connsiteX2" fmla="*/ 938939 w 1800068"/>
              <a:gd name="connsiteY2" fmla="*/ 144016 h 1384588"/>
              <a:gd name="connsiteX3" fmla="*/ 1443752 w 1800068"/>
              <a:gd name="connsiteY3" fmla="*/ 636128 h 1384588"/>
              <a:gd name="connsiteX4" fmla="*/ 1572541 w 1800068"/>
              <a:gd name="connsiteY4" fmla="*/ 1022494 h 1384588"/>
              <a:gd name="connsiteX5" fmla="*/ 78592 w 1800068"/>
              <a:gd name="connsiteY5" fmla="*/ 1125525 h 1384588"/>
              <a:gd name="connsiteX6" fmla="*/ 1570460 w 1800068"/>
              <a:gd name="connsiteY6" fmla="*/ 1368153 h 1384588"/>
              <a:gd name="connsiteX7" fmla="*/ 788011 w 1800068"/>
              <a:gd name="connsiteY7" fmla="*/ 1224136 h 1384588"/>
              <a:gd name="connsiteX0" fmla="*/ 0 w 1800068"/>
              <a:gd name="connsiteY0" fmla="*/ 0 h 1384588"/>
              <a:gd name="connsiteX1" fmla="*/ 0 w 1800068"/>
              <a:gd name="connsiteY1" fmla="*/ 0 h 1384588"/>
              <a:gd name="connsiteX2" fmla="*/ 469469 w 1800068"/>
              <a:gd name="connsiteY2" fmla="*/ 0 h 1384588"/>
              <a:gd name="connsiteX3" fmla="*/ 938939 w 1800068"/>
              <a:gd name="connsiteY3" fmla="*/ 144016 h 1384588"/>
              <a:gd name="connsiteX4" fmla="*/ 1443752 w 1800068"/>
              <a:gd name="connsiteY4" fmla="*/ 636128 h 1384588"/>
              <a:gd name="connsiteX5" fmla="*/ 1572541 w 1800068"/>
              <a:gd name="connsiteY5" fmla="*/ 1022494 h 1384588"/>
              <a:gd name="connsiteX6" fmla="*/ 78592 w 1800068"/>
              <a:gd name="connsiteY6" fmla="*/ 1125525 h 1384588"/>
              <a:gd name="connsiteX7" fmla="*/ 1570460 w 1800068"/>
              <a:gd name="connsiteY7" fmla="*/ 1368153 h 1384588"/>
              <a:gd name="connsiteX8" fmla="*/ 788011 w 1800068"/>
              <a:gd name="connsiteY8" fmla="*/ 1224136 h 1384588"/>
              <a:gd name="connsiteX0" fmla="*/ 0 w 1714180"/>
              <a:gd name="connsiteY0" fmla="*/ 0 h 1384588"/>
              <a:gd name="connsiteX1" fmla="*/ 0 w 1714180"/>
              <a:gd name="connsiteY1" fmla="*/ 0 h 1384588"/>
              <a:gd name="connsiteX2" fmla="*/ 469469 w 1714180"/>
              <a:gd name="connsiteY2" fmla="*/ 0 h 1384588"/>
              <a:gd name="connsiteX3" fmla="*/ 938939 w 1714180"/>
              <a:gd name="connsiteY3" fmla="*/ 144016 h 1384588"/>
              <a:gd name="connsiteX4" fmla="*/ 1443752 w 1714180"/>
              <a:gd name="connsiteY4" fmla="*/ 636128 h 1384588"/>
              <a:gd name="connsiteX5" fmla="*/ 1486653 w 1714180"/>
              <a:gd name="connsiteY5" fmla="*/ 1008112 h 1384588"/>
              <a:gd name="connsiteX6" fmla="*/ 78592 w 1714180"/>
              <a:gd name="connsiteY6" fmla="*/ 1125525 h 1384588"/>
              <a:gd name="connsiteX7" fmla="*/ 1570460 w 1714180"/>
              <a:gd name="connsiteY7" fmla="*/ 1368153 h 1384588"/>
              <a:gd name="connsiteX8" fmla="*/ 788011 w 1714180"/>
              <a:gd name="connsiteY8" fmla="*/ 1224136 h 1384588"/>
              <a:gd name="connsiteX0" fmla="*/ 0 w 1714180"/>
              <a:gd name="connsiteY0" fmla="*/ 0 h 1528603"/>
              <a:gd name="connsiteX1" fmla="*/ 0 w 1714180"/>
              <a:gd name="connsiteY1" fmla="*/ 0 h 1528603"/>
              <a:gd name="connsiteX2" fmla="*/ 469469 w 1714180"/>
              <a:gd name="connsiteY2" fmla="*/ 0 h 1528603"/>
              <a:gd name="connsiteX3" fmla="*/ 938939 w 1714180"/>
              <a:gd name="connsiteY3" fmla="*/ 144016 h 1528603"/>
              <a:gd name="connsiteX4" fmla="*/ 1443752 w 1714180"/>
              <a:gd name="connsiteY4" fmla="*/ 636128 h 1528603"/>
              <a:gd name="connsiteX5" fmla="*/ 1486653 w 1714180"/>
              <a:gd name="connsiteY5" fmla="*/ 1008112 h 1528603"/>
              <a:gd name="connsiteX6" fmla="*/ 78592 w 1714180"/>
              <a:gd name="connsiteY6" fmla="*/ 1125525 h 1528603"/>
              <a:gd name="connsiteX7" fmla="*/ 1486653 w 1714180"/>
              <a:gd name="connsiteY7" fmla="*/ 1512168 h 1528603"/>
              <a:gd name="connsiteX8" fmla="*/ 788011 w 1714180"/>
              <a:gd name="connsiteY8" fmla="*/ 1224136 h 1528603"/>
              <a:gd name="connsiteX0" fmla="*/ 0 w 1714180"/>
              <a:gd name="connsiteY0" fmla="*/ 0 h 1552606"/>
              <a:gd name="connsiteX1" fmla="*/ 0 w 1714180"/>
              <a:gd name="connsiteY1" fmla="*/ 0 h 1552606"/>
              <a:gd name="connsiteX2" fmla="*/ 469469 w 1714180"/>
              <a:gd name="connsiteY2" fmla="*/ 0 h 1552606"/>
              <a:gd name="connsiteX3" fmla="*/ 938939 w 1714180"/>
              <a:gd name="connsiteY3" fmla="*/ 144016 h 1552606"/>
              <a:gd name="connsiteX4" fmla="*/ 1443752 w 1714180"/>
              <a:gd name="connsiteY4" fmla="*/ 636128 h 1552606"/>
              <a:gd name="connsiteX5" fmla="*/ 1486653 w 1714180"/>
              <a:gd name="connsiteY5" fmla="*/ 1008112 h 1552606"/>
              <a:gd name="connsiteX6" fmla="*/ 78592 w 1714180"/>
              <a:gd name="connsiteY6" fmla="*/ 1125525 h 1552606"/>
              <a:gd name="connsiteX7" fmla="*/ 1486653 w 1714180"/>
              <a:gd name="connsiteY7" fmla="*/ 1512168 h 1552606"/>
              <a:gd name="connsiteX8" fmla="*/ 704204 w 1714180"/>
              <a:gd name="connsiteY8" fmla="*/ 1368152 h 1552606"/>
              <a:gd name="connsiteX0" fmla="*/ 78245 w 1818563"/>
              <a:gd name="connsiteY0" fmla="*/ 0 h 1548172"/>
              <a:gd name="connsiteX1" fmla="*/ 78245 w 1818563"/>
              <a:gd name="connsiteY1" fmla="*/ 0 h 1548172"/>
              <a:gd name="connsiteX2" fmla="*/ 547714 w 1818563"/>
              <a:gd name="connsiteY2" fmla="*/ 0 h 1548172"/>
              <a:gd name="connsiteX3" fmla="*/ 1017184 w 1818563"/>
              <a:gd name="connsiteY3" fmla="*/ 144016 h 1548172"/>
              <a:gd name="connsiteX4" fmla="*/ 1521997 w 1818563"/>
              <a:gd name="connsiteY4" fmla="*/ 636128 h 1548172"/>
              <a:gd name="connsiteX5" fmla="*/ 1564898 w 1818563"/>
              <a:gd name="connsiteY5" fmla="*/ 1008112 h 1548172"/>
              <a:gd name="connsiteX6" fmla="*/ 0 w 1818563"/>
              <a:gd name="connsiteY6" fmla="*/ 1152127 h 1548172"/>
              <a:gd name="connsiteX7" fmla="*/ 1564898 w 1818563"/>
              <a:gd name="connsiteY7" fmla="*/ 1512168 h 1548172"/>
              <a:gd name="connsiteX8" fmla="*/ 782449 w 1818563"/>
              <a:gd name="connsiteY8" fmla="*/ 1368152 h 1548172"/>
              <a:gd name="connsiteX0" fmla="*/ 78245 w 1818564"/>
              <a:gd name="connsiteY0" fmla="*/ 0 h 1548172"/>
              <a:gd name="connsiteX1" fmla="*/ 78245 w 1818564"/>
              <a:gd name="connsiteY1" fmla="*/ 0 h 1548172"/>
              <a:gd name="connsiteX2" fmla="*/ 547713 w 1818564"/>
              <a:gd name="connsiteY2" fmla="*/ 216023 h 1548172"/>
              <a:gd name="connsiteX3" fmla="*/ 1017184 w 1818564"/>
              <a:gd name="connsiteY3" fmla="*/ 144016 h 1548172"/>
              <a:gd name="connsiteX4" fmla="*/ 1521997 w 1818564"/>
              <a:gd name="connsiteY4" fmla="*/ 636128 h 1548172"/>
              <a:gd name="connsiteX5" fmla="*/ 1564898 w 1818564"/>
              <a:gd name="connsiteY5" fmla="*/ 1008112 h 1548172"/>
              <a:gd name="connsiteX6" fmla="*/ 0 w 1818564"/>
              <a:gd name="connsiteY6" fmla="*/ 1152127 h 1548172"/>
              <a:gd name="connsiteX7" fmla="*/ 1564898 w 1818564"/>
              <a:gd name="connsiteY7" fmla="*/ 1512168 h 1548172"/>
              <a:gd name="connsiteX8" fmla="*/ 782449 w 1818564"/>
              <a:gd name="connsiteY8" fmla="*/ 1368152 h 1548172"/>
              <a:gd name="connsiteX0" fmla="*/ 78245 w 1818564"/>
              <a:gd name="connsiteY0" fmla="*/ 0 h 1548172"/>
              <a:gd name="connsiteX1" fmla="*/ 78245 w 1818564"/>
              <a:gd name="connsiteY1" fmla="*/ 0 h 1548172"/>
              <a:gd name="connsiteX2" fmla="*/ 547713 w 1818564"/>
              <a:gd name="connsiteY2" fmla="*/ 216023 h 1548172"/>
              <a:gd name="connsiteX3" fmla="*/ 938937 w 1818564"/>
              <a:gd name="connsiteY3" fmla="*/ 216023 h 1548172"/>
              <a:gd name="connsiteX4" fmla="*/ 1521997 w 1818564"/>
              <a:gd name="connsiteY4" fmla="*/ 636128 h 1548172"/>
              <a:gd name="connsiteX5" fmla="*/ 1564898 w 1818564"/>
              <a:gd name="connsiteY5" fmla="*/ 1008112 h 1548172"/>
              <a:gd name="connsiteX6" fmla="*/ 0 w 1818564"/>
              <a:gd name="connsiteY6" fmla="*/ 1152127 h 1548172"/>
              <a:gd name="connsiteX7" fmla="*/ 1564898 w 1818564"/>
              <a:gd name="connsiteY7" fmla="*/ 1512168 h 1548172"/>
              <a:gd name="connsiteX8" fmla="*/ 782449 w 1818564"/>
              <a:gd name="connsiteY8" fmla="*/ 1368152 h 1548172"/>
              <a:gd name="connsiteX0" fmla="*/ 78245 w 1818564"/>
              <a:gd name="connsiteY0" fmla="*/ 0 h 1548172"/>
              <a:gd name="connsiteX1" fmla="*/ 78244 w 1818564"/>
              <a:gd name="connsiteY1" fmla="*/ 144015 h 1548172"/>
              <a:gd name="connsiteX2" fmla="*/ 547713 w 1818564"/>
              <a:gd name="connsiteY2" fmla="*/ 216023 h 1548172"/>
              <a:gd name="connsiteX3" fmla="*/ 938937 w 1818564"/>
              <a:gd name="connsiteY3" fmla="*/ 216023 h 1548172"/>
              <a:gd name="connsiteX4" fmla="*/ 1521997 w 1818564"/>
              <a:gd name="connsiteY4" fmla="*/ 636128 h 1548172"/>
              <a:gd name="connsiteX5" fmla="*/ 1564898 w 1818564"/>
              <a:gd name="connsiteY5" fmla="*/ 1008112 h 1548172"/>
              <a:gd name="connsiteX6" fmla="*/ 0 w 1818564"/>
              <a:gd name="connsiteY6" fmla="*/ 1152127 h 1548172"/>
              <a:gd name="connsiteX7" fmla="*/ 1564898 w 1818564"/>
              <a:gd name="connsiteY7" fmla="*/ 1512168 h 1548172"/>
              <a:gd name="connsiteX8" fmla="*/ 782449 w 1818564"/>
              <a:gd name="connsiteY8" fmla="*/ 1368152 h 1548172"/>
              <a:gd name="connsiteX0" fmla="*/ 78245 w 1799632"/>
              <a:gd name="connsiteY0" fmla="*/ 0 h 1548172"/>
              <a:gd name="connsiteX1" fmla="*/ 78244 w 1799632"/>
              <a:gd name="connsiteY1" fmla="*/ 144015 h 1548172"/>
              <a:gd name="connsiteX2" fmla="*/ 547713 w 1799632"/>
              <a:gd name="connsiteY2" fmla="*/ 216023 h 1548172"/>
              <a:gd name="connsiteX3" fmla="*/ 938937 w 1799632"/>
              <a:gd name="connsiteY3" fmla="*/ 216023 h 1548172"/>
              <a:gd name="connsiteX4" fmla="*/ 1408407 w 1799632"/>
              <a:gd name="connsiteY4" fmla="*/ 648071 h 1548172"/>
              <a:gd name="connsiteX5" fmla="*/ 1564898 w 1799632"/>
              <a:gd name="connsiteY5" fmla="*/ 1008112 h 1548172"/>
              <a:gd name="connsiteX6" fmla="*/ 0 w 1799632"/>
              <a:gd name="connsiteY6" fmla="*/ 1152127 h 1548172"/>
              <a:gd name="connsiteX7" fmla="*/ 1564898 w 1799632"/>
              <a:gd name="connsiteY7" fmla="*/ 1512168 h 1548172"/>
              <a:gd name="connsiteX8" fmla="*/ 782449 w 1799632"/>
              <a:gd name="connsiteY8" fmla="*/ 1368152 h 1548172"/>
              <a:gd name="connsiteX0" fmla="*/ 78877 w 1800264"/>
              <a:gd name="connsiteY0" fmla="*/ 0 h 1548172"/>
              <a:gd name="connsiteX1" fmla="*/ 78876 w 1800264"/>
              <a:gd name="connsiteY1" fmla="*/ 72007 h 1548172"/>
              <a:gd name="connsiteX2" fmla="*/ 78876 w 1800264"/>
              <a:gd name="connsiteY2" fmla="*/ 144015 h 1548172"/>
              <a:gd name="connsiteX3" fmla="*/ 548345 w 1800264"/>
              <a:gd name="connsiteY3" fmla="*/ 216023 h 1548172"/>
              <a:gd name="connsiteX4" fmla="*/ 939569 w 1800264"/>
              <a:gd name="connsiteY4" fmla="*/ 216023 h 1548172"/>
              <a:gd name="connsiteX5" fmla="*/ 1409039 w 1800264"/>
              <a:gd name="connsiteY5" fmla="*/ 648071 h 1548172"/>
              <a:gd name="connsiteX6" fmla="*/ 1565530 w 1800264"/>
              <a:gd name="connsiteY6" fmla="*/ 1008112 h 1548172"/>
              <a:gd name="connsiteX7" fmla="*/ 632 w 1800264"/>
              <a:gd name="connsiteY7" fmla="*/ 1152127 h 1548172"/>
              <a:gd name="connsiteX8" fmla="*/ 1565530 w 1800264"/>
              <a:gd name="connsiteY8" fmla="*/ 1512168 h 1548172"/>
              <a:gd name="connsiteX9" fmla="*/ 783081 w 1800264"/>
              <a:gd name="connsiteY9" fmla="*/ 1368152 h 1548172"/>
              <a:gd name="connsiteX0" fmla="*/ 78877 w 1800264"/>
              <a:gd name="connsiteY0" fmla="*/ 0 h 1548172"/>
              <a:gd name="connsiteX1" fmla="*/ 78876 w 1800264"/>
              <a:gd name="connsiteY1" fmla="*/ 216023 h 1548172"/>
              <a:gd name="connsiteX2" fmla="*/ 78876 w 1800264"/>
              <a:gd name="connsiteY2" fmla="*/ 144015 h 1548172"/>
              <a:gd name="connsiteX3" fmla="*/ 548345 w 1800264"/>
              <a:gd name="connsiteY3" fmla="*/ 216023 h 1548172"/>
              <a:gd name="connsiteX4" fmla="*/ 939569 w 1800264"/>
              <a:gd name="connsiteY4" fmla="*/ 216023 h 1548172"/>
              <a:gd name="connsiteX5" fmla="*/ 1409039 w 1800264"/>
              <a:gd name="connsiteY5" fmla="*/ 648071 h 1548172"/>
              <a:gd name="connsiteX6" fmla="*/ 1565530 w 1800264"/>
              <a:gd name="connsiteY6" fmla="*/ 1008112 h 1548172"/>
              <a:gd name="connsiteX7" fmla="*/ 632 w 1800264"/>
              <a:gd name="connsiteY7" fmla="*/ 1152127 h 1548172"/>
              <a:gd name="connsiteX8" fmla="*/ 1565530 w 1800264"/>
              <a:gd name="connsiteY8" fmla="*/ 1512168 h 1548172"/>
              <a:gd name="connsiteX9" fmla="*/ 783081 w 1800264"/>
              <a:gd name="connsiteY9" fmla="*/ 1368152 h 1548172"/>
              <a:gd name="connsiteX0" fmla="*/ 157121 w 1800264"/>
              <a:gd name="connsiteY0" fmla="*/ 34773 h 1438930"/>
              <a:gd name="connsiteX1" fmla="*/ 78876 w 1800264"/>
              <a:gd name="connsiteY1" fmla="*/ 106781 h 1438930"/>
              <a:gd name="connsiteX2" fmla="*/ 78876 w 1800264"/>
              <a:gd name="connsiteY2" fmla="*/ 34773 h 1438930"/>
              <a:gd name="connsiteX3" fmla="*/ 548345 w 1800264"/>
              <a:gd name="connsiteY3" fmla="*/ 106781 h 1438930"/>
              <a:gd name="connsiteX4" fmla="*/ 939569 w 1800264"/>
              <a:gd name="connsiteY4" fmla="*/ 106781 h 1438930"/>
              <a:gd name="connsiteX5" fmla="*/ 1409039 w 1800264"/>
              <a:gd name="connsiteY5" fmla="*/ 538829 h 1438930"/>
              <a:gd name="connsiteX6" fmla="*/ 1565530 w 1800264"/>
              <a:gd name="connsiteY6" fmla="*/ 898870 h 1438930"/>
              <a:gd name="connsiteX7" fmla="*/ 632 w 1800264"/>
              <a:gd name="connsiteY7" fmla="*/ 1042885 h 1438930"/>
              <a:gd name="connsiteX8" fmla="*/ 1565530 w 1800264"/>
              <a:gd name="connsiteY8" fmla="*/ 1402926 h 1438930"/>
              <a:gd name="connsiteX9" fmla="*/ 783081 w 1800264"/>
              <a:gd name="connsiteY9" fmla="*/ 1258910 h 1438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00264" h="1438930">
                <a:moveTo>
                  <a:pt x="157121" y="34773"/>
                </a:moveTo>
                <a:cubicBezTo>
                  <a:pt x="156490" y="36004"/>
                  <a:pt x="91917" y="106781"/>
                  <a:pt x="78876" y="106781"/>
                </a:cubicBezTo>
                <a:cubicBezTo>
                  <a:pt x="65835" y="106781"/>
                  <a:pt x="0" y="0"/>
                  <a:pt x="78876" y="34773"/>
                </a:cubicBezTo>
                <a:lnTo>
                  <a:pt x="548345" y="106781"/>
                </a:lnTo>
                <a:lnTo>
                  <a:pt x="939569" y="106781"/>
                </a:lnTo>
                <a:cubicBezTo>
                  <a:pt x="1009737" y="152796"/>
                  <a:pt x="1304712" y="406814"/>
                  <a:pt x="1409039" y="538829"/>
                </a:cubicBezTo>
                <a:cubicBezTo>
                  <a:pt x="1513366" y="670844"/>
                  <a:pt x="1800264" y="814861"/>
                  <a:pt x="1565530" y="898870"/>
                </a:cubicBezTo>
                <a:cubicBezTo>
                  <a:pt x="1330796" y="982879"/>
                  <a:pt x="632" y="958876"/>
                  <a:pt x="632" y="1042885"/>
                </a:cubicBezTo>
                <a:cubicBezTo>
                  <a:pt x="632" y="1126894"/>
                  <a:pt x="1435122" y="1366922"/>
                  <a:pt x="1565530" y="1402926"/>
                </a:cubicBezTo>
                <a:cubicBezTo>
                  <a:pt x="1695938" y="1438930"/>
                  <a:pt x="788767" y="1291676"/>
                  <a:pt x="783081" y="1258910"/>
                </a:cubicBezTo>
              </a:path>
            </a:pathLst>
          </a:custGeo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>
            <a:hlinkClick r:id="rId3" action="ppaction://hlinksldjump"/>
          </p:cNvPr>
          <p:cNvSpPr/>
          <p:nvPr/>
        </p:nvSpPr>
        <p:spPr>
          <a:xfrm>
            <a:off x="3347864" y="3435846"/>
            <a:ext cx="129614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</a:t>
            </a:r>
            <a:endParaRPr lang="cs-CZ" dirty="0"/>
          </a:p>
        </p:txBody>
      </p:sp>
      <p:sp>
        <p:nvSpPr>
          <p:cNvPr id="18" name="Šipka doprava 17">
            <a:hlinkClick r:id="rId4" action="ppaction://hlinksldjump"/>
          </p:cNvPr>
          <p:cNvSpPr/>
          <p:nvPr/>
        </p:nvSpPr>
        <p:spPr>
          <a:xfrm>
            <a:off x="6012160" y="4227934"/>
            <a:ext cx="2664296" cy="6815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pokračovat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4139952" y="1275606"/>
            <a:ext cx="432048" cy="1350150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Jde o graf funkce?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489852"/>
            <a:ext cx="3153544" cy="102499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Ano – klikni</a:t>
            </a:r>
          </a:p>
          <a:p>
            <a:endParaRPr lang="cs-CZ" dirty="0" smtClean="0"/>
          </a:p>
          <a:p>
            <a:r>
              <a:rPr lang="cs-CZ" dirty="0" smtClean="0"/>
              <a:t>Ne – vyznač proč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2339752" y="1059582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907704" y="3111810"/>
            <a:ext cx="59766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24328" y="311181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x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10055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13296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f(x)</a:t>
            </a:r>
            <a:endParaRPr lang="cs-CZ" dirty="0"/>
          </a:p>
        </p:txBody>
      </p:sp>
      <p:cxnSp>
        <p:nvCxnSpPr>
          <p:cNvPr id="23" name="Pravoúhlá spojovací čára 22"/>
          <p:cNvCxnSpPr/>
          <p:nvPr/>
        </p:nvCxnSpPr>
        <p:spPr>
          <a:xfrm flipV="1">
            <a:off x="2051720" y="1275606"/>
            <a:ext cx="4680520" cy="1188132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355976" y="1329612"/>
            <a:ext cx="0" cy="1080120"/>
          </a:xfrm>
          <a:prstGeom prst="line">
            <a:avLst/>
          </a:prstGeom>
          <a:ln>
            <a:noFill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0" name="Zaoblený obdélník 29">
            <a:hlinkClick r:id="rId4" action="ppaction://hlinksldjump"/>
          </p:cNvPr>
          <p:cNvSpPr/>
          <p:nvPr/>
        </p:nvSpPr>
        <p:spPr>
          <a:xfrm>
            <a:off x="3347864" y="3435846"/>
            <a:ext cx="129614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</a:t>
            </a:r>
            <a:endParaRPr lang="cs-CZ" dirty="0"/>
          </a:p>
        </p:txBody>
      </p:sp>
      <p:sp>
        <p:nvSpPr>
          <p:cNvPr id="31" name="Šipka doprava 30">
            <a:hlinkClick r:id="rId5" action="ppaction://hlinksldjump"/>
          </p:cNvPr>
          <p:cNvSpPr/>
          <p:nvPr/>
        </p:nvSpPr>
        <p:spPr>
          <a:xfrm>
            <a:off x="6012160" y="4227934"/>
            <a:ext cx="2664296" cy="6815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pokračovat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580112" y="3291830"/>
            <a:ext cx="2232248" cy="7818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Rosta\Local Settings\Temporary Internet Files\Content.IE5\GT099IGK\MC9004238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7113" y="1843088"/>
            <a:ext cx="2009775" cy="1457325"/>
          </a:xfrm>
          <a:prstGeom prst="rect">
            <a:avLst/>
          </a:prstGeom>
          <a:noFill/>
        </p:spPr>
      </p:pic>
      <p:pic>
        <p:nvPicPr>
          <p:cNvPr id="2051" name="Picture 3" descr="C:\Documents and Settings\Rosta\Local Settings\Temporary Internet Files\Content.IE5\GT099IGK\MC9004238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7113" y="1843088"/>
            <a:ext cx="2009775" cy="1457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Správně!!!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580112" y="3327834"/>
            <a:ext cx="2232248" cy="7818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Rosta\Local Settings\Temporary Internet Files\Content.IE5\0G6JGTOS\MC900424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84575" y="1934766"/>
            <a:ext cx="1974850" cy="1273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Zkuste sami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915566"/>
            <a:ext cx="4038600" cy="2545556"/>
          </a:xfrm>
        </p:spPr>
        <p:txBody>
          <a:bodyPr/>
          <a:lstStyle/>
          <a:p>
            <a:r>
              <a:rPr lang="cs-CZ" dirty="0" smtClean="0"/>
              <a:t>Je funkce</a:t>
            </a:r>
          </a:p>
          <a:p>
            <a:pPr>
              <a:buNone/>
            </a:pPr>
            <a:r>
              <a:rPr lang="cs-CZ" dirty="0"/>
              <a:t>t</a:t>
            </a:r>
            <a:r>
              <a:rPr lang="cs-CZ" dirty="0" smtClean="0"/>
              <a:t>abulka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graf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Není funkce</a:t>
            </a:r>
          </a:p>
          <a:p>
            <a:pPr>
              <a:buNone/>
            </a:pPr>
            <a:r>
              <a:rPr lang="cs-CZ" dirty="0"/>
              <a:t>t</a:t>
            </a:r>
            <a:r>
              <a:rPr lang="cs-CZ" dirty="0" smtClean="0"/>
              <a:t>abulka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graf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3" y="1977684"/>
          <a:ext cx="3312365" cy="563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62473"/>
                <a:gridCol w="662473"/>
                <a:gridCol w="662473"/>
                <a:gridCol w="662473"/>
                <a:gridCol w="662473"/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x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y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788024" y="1977684"/>
          <a:ext cx="3408040" cy="563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1608"/>
                <a:gridCol w="681608"/>
                <a:gridCol w="681608"/>
                <a:gridCol w="681608"/>
                <a:gridCol w="681608"/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x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y</a:t>
                      </a:r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3" name="Skupina 12"/>
          <p:cNvGrpSpPr/>
          <p:nvPr/>
        </p:nvGrpSpPr>
        <p:grpSpPr>
          <a:xfrm>
            <a:off x="467544" y="3003798"/>
            <a:ext cx="2304256" cy="1458162"/>
            <a:chOff x="1043608" y="3219822"/>
            <a:chExt cx="2304256" cy="1458162"/>
          </a:xfrm>
        </p:grpSpPr>
        <p:cxnSp>
          <p:nvCxnSpPr>
            <p:cNvPr id="10" name="Přímá spojovací čára 9"/>
            <p:cNvCxnSpPr/>
            <p:nvPr/>
          </p:nvCxnSpPr>
          <p:spPr>
            <a:xfrm>
              <a:off x="1259632" y="3219822"/>
              <a:ext cx="0" cy="145816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043608" y="4515966"/>
              <a:ext cx="230425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4716016" y="2931790"/>
            <a:ext cx="2736304" cy="1512168"/>
            <a:chOff x="5220072" y="3111810"/>
            <a:chExt cx="2736304" cy="1512168"/>
          </a:xfrm>
        </p:grpSpPr>
        <p:cxnSp>
          <p:nvCxnSpPr>
            <p:cNvPr id="14" name="Přímá spojovací čára 13"/>
            <p:cNvCxnSpPr/>
            <p:nvPr/>
          </p:nvCxnSpPr>
          <p:spPr>
            <a:xfrm>
              <a:off x="5364088" y="3111810"/>
              <a:ext cx="0" cy="151216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5220072" y="4515966"/>
              <a:ext cx="273630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Šipka doprava 10">
            <a:hlinkClick r:id="rId2" action="ppaction://hlinksldjump"/>
          </p:cNvPr>
          <p:cNvSpPr/>
          <p:nvPr/>
        </p:nvSpPr>
        <p:spPr>
          <a:xfrm>
            <a:off x="6300192" y="4299942"/>
            <a:ext cx="2664296" cy="6815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pokračovat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219823"/>
            <a:ext cx="4834880" cy="1374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U </a:t>
            </a:r>
            <a:r>
              <a:rPr lang="cs-CZ" b="1" dirty="0" smtClean="0"/>
              <a:t>konstantní funkce </a:t>
            </a:r>
            <a:r>
              <a:rPr lang="cs-CZ" dirty="0" smtClean="0"/>
              <a:t>platí:</a:t>
            </a:r>
          </a:p>
          <a:p>
            <a:pPr>
              <a:buNone/>
            </a:pPr>
            <a:r>
              <a:rPr lang="cs-CZ" dirty="0" smtClean="0"/>
              <a:t>Pro všechna x je f(x) stejné</a:t>
            </a:r>
          </a:p>
          <a:p>
            <a:pPr>
              <a:buNone/>
            </a:pPr>
            <a:endParaRPr lang="cs-CZ" dirty="0" smtClean="0"/>
          </a:p>
        </p:txBody>
      </p:sp>
      <p:cxnSp>
        <p:nvCxnSpPr>
          <p:cNvPr id="30" name="Přímá spojovací šipka 29"/>
          <p:cNvCxnSpPr/>
          <p:nvPr/>
        </p:nvCxnSpPr>
        <p:spPr>
          <a:xfrm flipV="1">
            <a:off x="5580112" y="3489852"/>
            <a:ext cx="0" cy="12421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5436096" y="4623978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8172400" y="45699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x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292080" y="354385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y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5508104" y="4011910"/>
            <a:ext cx="2664296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40" name="Skupina 39"/>
          <p:cNvGrpSpPr/>
          <p:nvPr/>
        </p:nvGrpSpPr>
        <p:grpSpPr>
          <a:xfrm>
            <a:off x="467544" y="249492"/>
            <a:ext cx="7992888" cy="1616698"/>
            <a:chOff x="467544" y="332656"/>
            <a:chExt cx="7992888" cy="2155598"/>
          </a:xfrm>
        </p:grpSpPr>
        <p:grpSp>
          <p:nvGrpSpPr>
            <p:cNvPr id="38" name="Skupina 37"/>
            <p:cNvGrpSpPr/>
            <p:nvPr/>
          </p:nvGrpSpPr>
          <p:grpSpPr>
            <a:xfrm>
              <a:off x="5292080" y="332656"/>
              <a:ext cx="3168352" cy="2140243"/>
              <a:chOff x="5220072" y="629072"/>
              <a:chExt cx="3168352" cy="2140243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5220072" y="836712"/>
                <a:ext cx="2880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0070C0"/>
                    </a:solidFill>
                  </a:rPr>
                  <a:t>y</a:t>
                </a:r>
                <a:endParaRPr lang="cs-CZ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25" name="Přímá spojovací šipka 24"/>
              <p:cNvCxnSpPr/>
              <p:nvPr/>
            </p:nvCxnSpPr>
            <p:spPr>
              <a:xfrm flipV="1">
                <a:off x="5516488" y="773088"/>
                <a:ext cx="0" cy="165618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šipka 25"/>
              <p:cNvCxnSpPr/>
              <p:nvPr/>
            </p:nvCxnSpPr>
            <p:spPr>
              <a:xfrm>
                <a:off x="5364088" y="2348880"/>
                <a:ext cx="3024336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ovéPole 26"/>
              <p:cNvSpPr txBox="1"/>
              <p:nvPr/>
            </p:nvSpPr>
            <p:spPr>
              <a:xfrm>
                <a:off x="8028384" y="2276872"/>
                <a:ext cx="2880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0070C0"/>
                    </a:solidFill>
                  </a:rPr>
                  <a:t>x</a:t>
                </a:r>
                <a:endParaRPr lang="cs-CZ" dirty="0">
                  <a:solidFill>
                    <a:srgbClr val="0070C0"/>
                  </a:solidFill>
                </a:endParaRPr>
              </a:p>
            </p:txBody>
          </p:sp>
          <p:cxnSp>
            <p:nvCxnSpPr>
              <p:cNvPr id="29" name="Přímá spojovací čára 28"/>
              <p:cNvCxnSpPr/>
              <p:nvPr/>
            </p:nvCxnSpPr>
            <p:spPr>
              <a:xfrm flipV="1">
                <a:off x="5444480" y="629072"/>
                <a:ext cx="2592288" cy="1296144"/>
              </a:xfrm>
              <a:prstGeom prst="line">
                <a:avLst/>
              </a:prstGeom>
            </p:spPr>
            <p:style>
              <a:lnRef idx="1">
                <a:schemeClr val="accent2"/>
              </a:lnRef>
              <a:fillRef idx="0">
                <a:schemeClr val="accent2"/>
              </a:fillRef>
              <a:effectRef idx="0">
                <a:schemeClr val="accent2"/>
              </a:effectRef>
              <a:fontRef idx="minor">
                <a:schemeClr val="tx1"/>
              </a:fontRef>
            </p:style>
          </p:cxnSp>
        </p:grpSp>
        <p:sp>
          <p:nvSpPr>
            <p:cNvPr id="36" name="TextovéPole 35"/>
            <p:cNvSpPr txBox="1"/>
            <p:nvPr/>
          </p:nvSpPr>
          <p:spPr>
            <a:xfrm>
              <a:off x="467544" y="764704"/>
              <a:ext cx="4896544" cy="1723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2600" dirty="0" smtClean="0"/>
                <a:t>U </a:t>
              </a:r>
              <a:r>
                <a:rPr lang="cs-CZ" sz="2600" b="1" dirty="0" smtClean="0"/>
                <a:t>rostoucí funkce</a:t>
              </a:r>
              <a:r>
                <a:rPr lang="cs-CZ" sz="2600" dirty="0" smtClean="0"/>
                <a:t> platí:</a:t>
              </a:r>
            </a:p>
            <a:p>
              <a:pPr>
                <a:buNone/>
              </a:pPr>
              <a:r>
                <a:rPr lang="cs-CZ" sz="2600" dirty="0" smtClean="0"/>
                <a:t>Jestliže x</a:t>
              </a:r>
              <a:r>
                <a:rPr lang="cs-CZ" sz="1600" dirty="0" smtClean="0"/>
                <a:t>1</a:t>
              </a:r>
              <a:r>
                <a:rPr lang="cs-CZ" sz="2600" dirty="0" smtClean="0"/>
                <a:t>&lt; x</a:t>
              </a:r>
              <a:r>
                <a:rPr lang="cs-CZ" sz="1600" dirty="0" smtClean="0"/>
                <a:t>2</a:t>
              </a:r>
              <a:r>
                <a:rPr lang="cs-CZ" sz="2600" dirty="0" smtClean="0"/>
                <a:t> pak f(x</a:t>
              </a:r>
              <a:r>
                <a:rPr lang="cs-CZ" sz="1600" dirty="0" smtClean="0"/>
                <a:t>1</a:t>
              </a:r>
              <a:r>
                <a:rPr lang="cs-CZ" sz="2600" dirty="0" smtClean="0"/>
                <a:t>)&lt; f(x</a:t>
              </a:r>
              <a:r>
                <a:rPr lang="cs-CZ" sz="1600" dirty="0" smtClean="0"/>
                <a:t>2</a:t>
              </a:r>
              <a:r>
                <a:rPr lang="cs-CZ" sz="2600" dirty="0" smtClean="0"/>
                <a:t>)</a:t>
              </a:r>
            </a:p>
            <a:p>
              <a:endParaRPr lang="cs-CZ" sz="26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23528" y="1707654"/>
            <a:ext cx="7416824" cy="1449452"/>
            <a:chOff x="323528" y="2276872"/>
            <a:chExt cx="7416824" cy="1932603"/>
          </a:xfrm>
        </p:grpSpPr>
        <p:cxnSp>
          <p:nvCxnSpPr>
            <p:cNvPr id="17" name="Přímá spojovací šipka 16"/>
            <p:cNvCxnSpPr/>
            <p:nvPr/>
          </p:nvCxnSpPr>
          <p:spPr>
            <a:xfrm flipV="1">
              <a:off x="4860032" y="2276872"/>
              <a:ext cx="0" cy="165618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šipka 19"/>
            <p:cNvCxnSpPr/>
            <p:nvPr/>
          </p:nvCxnSpPr>
          <p:spPr>
            <a:xfrm>
              <a:off x="4716016" y="3789040"/>
              <a:ext cx="302433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7380312" y="3717032"/>
              <a:ext cx="288032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70C0"/>
                  </a:solidFill>
                </a:rPr>
                <a:t>x</a:t>
              </a:r>
              <a:endParaRPr lang="cs-CZ" dirty="0">
                <a:solidFill>
                  <a:srgbClr val="0070C0"/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4644008" y="2708920"/>
              <a:ext cx="2952328" cy="864096"/>
            </a:xfrm>
            <a:prstGeom prst="line">
              <a:avLst/>
            </a:pr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4644008" y="2276872"/>
              <a:ext cx="288032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70C0"/>
                  </a:solidFill>
                </a:rPr>
                <a:t>y</a:t>
              </a:r>
              <a:endParaRPr lang="cs-CZ" dirty="0">
                <a:solidFill>
                  <a:srgbClr val="0070C0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323528" y="2492896"/>
              <a:ext cx="4680520" cy="11900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2600" dirty="0" smtClean="0"/>
                <a:t>U </a:t>
              </a:r>
              <a:r>
                <a:rPr lang="cs-CZ" sz="2600" b="1" dirty="0" smtClean="0"/>
                <a:t>klesající funkce </a:t>
              </a:r>
              <a:r>
                <a:rPr lang="cs-CZ" sz="2600" dirty="0" smtClean="0"/>
                <a:t>platí:</a:t>
              </a:r>
            </a:p>
            <a:p>
              <a:pPr>
                <a:buNone/>
              </a:pPr>
              <a:r>
                <a:rPr lang="cs-CZ" sz="2600" dirty="0" smtClean="0"/>
                <a:t>Jestliže x</a:t>
              </a:r>
              <a:r>
                <a:rPr lang="cs-CZ" sz="1600" dirty="0" smtClean="0"/>
                <a:t>1</a:t>
              </a:r>
              <a:r>
                <a:rPr lang="cs-CZ" sz="2600" dirty="0" smtClean="0"/>
                <a:t>&lt;x</a:t>
              </a:r>
              <a:r>
                <a:rPr lang="cs-CZ" sz="1600" dirty="0" smtClean="0"/>
                <a:t>2</a:t>
              </a:r>
              <a:r>
                <a:rPr lang="cs-CZ" sz="2600" dirty="0" smtClean="0"/>
                <a:t> pak f(x</a:t>
              </a:r>
              <a:r>
                <a:rPr lang="cs-CZ" sz="1600" dirty="0" smtClean="0"/>
                <a:t>1</a:t>
              </a:r>
              <a:r>
                <a:rPr lang="cs-CZ" sz="2600" dirty="0" smtClean="0"/>
                <a:t>)&gt; f(x</a:t>
              </a:r>
              <a:r>
                <a:rPr lang="cs-CZ" sz="1600" dirty="0" smtClean="0"/>
                <a:t>2</a:t>
              </a:r>
              <a:r>
                <a:rPr lang="cs-CZ" sz="2600" dirty="0" smtClean="0"/>
                <a:t>)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MOLNÁR, Josef. </a:t>
            </a:r>
            <a:r>
              <a:rPr lang="cs-CZ" i="1" dirty="0"/>
              <a:t>Matematika 9</a:t>
            </a:r>
            <a:r>
              <a:rPr lang="cs-CZ" dirty="0"/>
              <a:t>. Olomouc: </a:t>
            </a:r>
            <a:r>
              <a:rPr lang="cs-CZ" dirty="0" err="1"/>
              <a:t>Prodos</a:t>
            </a:r>
            <a:r>
              <a:rPr lang="cs-CZ" dirty="0"/>
              <a:t>, 2001, 127 s. ISBN 80-723-0109-8. </a:t>
            </a:r>
            <a:br>
              <a:rPr lang="cs-CZ" dirty="0"/>
            </a:br>
            <a:endParaRPr lang="cs-CZ" dirty="0"/>
          </a:p>
          <a:p>
            <a:r>
              <a:rPr lang="cs-CZ" dirty="0"/>
              <a:t>grafy vytvořeny v programu MS Excel</a:t>
            </a:r>
          </a:p>
          <a:p>
            <a:endParaRPr lang="cs-CZ" dirty="0" smtClean="0"/>
          </a:p>
          <a:p>
            <a:r>
              <a:rPr lang="cs-CZ" dirty="0" smtClean="0"/>
              <a:t>Autorem </a:t>
            </a:r>
            <a:r>
              <a:rPr lang="cs-CZ" dirty="0"/>
              <a:t>materiálu a všech jeho částí,</a:t>
            </a:r>
          </a:p>
          <a:p>
            <a:pPr marL="0" indent="0">
              <a:buNone/>
            </a:pPr>
            <a:r>
              <a:rPr lang="cs-CZ" dirty="0"/>
              <a:t>není-li uvedeno jinak, je Mgr. Marcela Šašková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394</Words>
  <Application>Microsoft Office PowerPoint</Application>
  <PresentationFormat>Předvádění na obrazovce (16:9)</PresentationFormat>
  <Paragraphs>126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Funkce - úvod</vt:lpstr>
      <vt:lpstr>Co je to FUNKCE?</vt:lpstr>
      <vt:lpstr>Jde o funkci?</vt:lpstr>
      <vt:lpstr>jedna veličina je závislá na jedné proměnné</vt:lpstr>
      <vt:lpstr>definice</vt:lpstr>
      <vt:lpstr>Prezentace aplikace PowerPoint</vt:lpstr>
      <vt:lpstr>Jde o graf funkce?</vt:lpstr>
      <vt:lpstr>Jde o graf funkce?</vt:lpstr>
      <vt:lpstr>Jde o graf funkce?</vt:lpstr>
      <vt:lpstr>Ne </vt:lpstr>
      <vt:lpstr>Správně!!!</vt:lpstr>
      <vt:lpstr>Zkuste sami</vt:lpstr>
      <vt:lpstr>Prezentace aplikace PowerPoint</vt:lpstr>
      <vt:lpstr>Prezentace aplikace PowerPoint</vt:lpstr>
    </vt:vector>
  </TitlesOfParts>
  <Company>R.A.S.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 - úvod</dc:title>
  <dc:creator>Rostislav Šašek</dc:creator>
  <cp:lastModifiedBy>jitka</cp:lastModifiedBy>
  <cp:revision>30</cp:revision>
  <dcterms:created xsi:type="dcterms:W3CDTF">2012-04-06T18:20:25Z</dcterms:created>
  <dcterms:modified xsi:type="dcterms:W3CDTF">2013-05-18T12:22:05Z</dcterms:modified>
</cp:coreProperties>
</file>