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4" r:id="rId2"/>
    <p:sldId id="267" r:id="rId3"/>
    <p:sldId id="256" r:id="rId4"/>
    <p:sldId id="257" r:id="rId5"/>
    <p:sldId id="258" r:id="rId6"/>
    <p:sldId id="262" r:id="rId7"/>
    <p:sldId id="263" r:id="rId8"/>
    <p:sldId id="260" r:id="rId9"/>
    <p:sldId id="261" r:id="rId10"/>
    <p:sldId id="259" r:id="rId11"/>
    <p:sldId id="266" r:id="rId12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840" y="-8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2412179502678655"/>
          <c:y val="2.0698020732739096E-2"/>
          <c:w val="0.7401251093613298"/>
          <c:h val="0.89719889180519097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List1!$C$18</c:f>
              <c:strCache>
                <c:ptCount val="1"/>
                <c:pt idx="0">
                  <c:v>y=1x+1</c:v>
                </c:pt>
              </c:strCache>
            </c:strRef>
          </c:tx>
          <c:marker>
            <c:symbol val="none"/>
          </c:marker>
          <c:xVal>
            <c:numRef>
              <c:f>List1!$D$17:$E$17</c:f>
              <c:numCache>
                <c:formatCode>General</c:formatCode>
                <c:ptCount val="2"/>
                <c:pt idx="0">
                  <c:v>-2</c:v>
                </c:pt>
                <c:pt idx="1">
                  <c:v>2</c:v>
                </c:pt>
              </c:numCache>
            </c:numRef>
          </c:xVal>
          <c:yVal>
            <c:numRef>
              <c:f>List1!$D$18:$E$18</c:f>
              <c:numCache>
                <c:formatCode>General</c:formatCode>
                <c:ptCount val="2"/>
                <c:pt idx="0">
                  <c:v>-1</c:v>
                </c:pt>
                <c:pt idx="1">
                  <c:v>3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List1!$C$19</c:f>
              <c:strCache>
                <c:ptCount val="1"/>
                <c:pt idx="0">
                  <c:v>y=2x+1</c:v>
                </c:pt>
              </c:strCache>
            </c:strRef>
          </c:tx>
          <c:marker>
            <c:symbol val="none"/>
          </c:marker>
          <c:xVal>
            <c:numRef>
              <c:f>List1!$D$17:$E$17</c:f>
              <c:numCache>
                <c:formatCode>General</c:formatCode>
                <c:ptCount val="2"/>
                <c:pt idx="0">
                  <c:v>-2</c:v>
                </c:pt>
                <c:pt idx="1">
                  <c:v>2</c:v>
                </c:pt>
              </c:numCache>
            </c:numRef>
          </c:xVal>
          <c:yVal>
            <c:numRef>
              <c:f>List1!$D$19:$E$19</c:f>
              <c:numCache>
                <c:formatCode>General</c:formatCode>
                <c:ptCount val="2"/>
                <c:pt idx="0">
                  <c:v>-3</c:v>
                </c:pt>
                <c:pt idx="1">
                  <c:v>5</c:v>
                </c:pt>
              </c:numCache>
            </c:numRef>
          </c:yVal>
          <c:smooth val="0"/>
        </c:ser>
        <c:ser>
          <c:idx val="2"/>
          <c:order val="2"/>
          <c:tx>
            <c:strRef>
              <c:f>List1!$C$20</c:f>
              <c:strCache>
                <c:ptCount val="1"/>
                <c:pt idx="0">
                  <c:v>y=5x+1</c:v>
                </c:pt>
              </c:strCache>
            </c:strRef>
          </c:tx>
          <c:marker>
            <c:symbol val="none"/>
          </c:marker>
          <c:xVal>
            <c:numRef>
              <c:f>List1!$D$17:$E$17</c:f>
              <c:numCache>
                <c:formatCode>General</c:formatCode>
                <c:ptCount val="2"/>
                <c:pt idx="0">
                  <c:v>-2</c:v>
                </c:pt>
                <c:pt idx="1">
                  <c:v>2</c:v>
                </c:pt>
              </c:numCache>
            </c:numRef>
          </c:xVal>
          <c:yVal>
            <c:numRef>
              <c:f>List1!$D$20:$E$20</c:f>
              <c:numCache>
                <c:formatCode>General</c:formatCode>
                <c:ptCount val="2"/>
                <c:pt idx="0">
                  <c:v>-9</c:v>
                </c:pt>
                <c:pt idx="1">
                  <c:v>11</c:v>
                </c:pt>
              </c:numCache>
            </c:numRef>
          </c:yVal>
          <c:smooth val="0"/>
        </c:ser>
        <c:ser>
          <c:idx val="3"/>
          <c:order val="3"/>
          <c:tx>
            <c:strRef>
              <c:f>List1!$C$21</c:f>
              <c:strCache>
                <c:ptCount val="1"/>
                <c:pt idx="0">
                  <c:v>y=9x+1</c:v>
                </c:pt>
              </c:strCache>
            </c:strRef>
          </c:tx>
          <c:marker>
            <c:symbol val="none"/>
          </c:marker>
          <c:xVal>
            <c:numRef>
              <c:f>List1!$D$17:$E$17</c:f>
              <c:numCache>
                <c:formatCode>General</c:formatCode>
                <c:ptCount val="2"/>
                <c:pt idx="0">
                  <c:v>-2</c:v>
                </c:pt>
                <c:pt idx="1">
                  <c:v>2</c:v>
                </c:pt>
              </c:numCache>
            </c:numRef>
          </c:xVal>
          <c:yVal>
            <c:numRef>
              <c:f>List1!$D$21:$E$21</c:f>
              <c:numCache>
                <c:formatCode>General</c:formatCode>
                <c:ptCount val="2"/>
                <c:pt idx="0">
                  <c:v>-19</c:v>
                </c:pt>
                <c:pt idx="1">
                  <c:v>21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8488320"/>
        <c:axId val="78489856"/>
      </c:scatterChart>
      <c:valAx>
        <c:axId val="784883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78489856"/>
        <c:crosses val="autoZero"/>
        <c:crossBetween val="midCat"/>
      </c:valAx>
      <c:valAx>
        <c:axId val="78489856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crossAx val="78488320"/>
        <c:crosses val="autoZero"/>
        <c:crossBetween val="midCat"/>
      </c:valAx>
    </c:plotArea>
    <c:legend>
      <c:legendPos val="r"/>
      <c:layout>
        <c:manualLayout>
          <c:xMode val="edge"/>
          <c:yMode val="edge"/>
          <c:x val="0.77502538763639384"/>
          <c:y val="0.67171436079751823"/>
          <c:w val="0.11302020186162891"/>
          <c:h val="0.25514165092767471"/>
        </c:manualLayout>
      </c:layout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6.1393004943895123E-2"/>
          <c:y val="5.5686078453156616E-2"/>
          <c:w val="0.77706921453171873"/>
          <c:h val="0.92321005727032512"/>
        </c:manualLayout>
      </c:layout>
      <c:scatterChart>
        <c:scatterStyle val="lineMarker"/>
        <c:varyColors val="0"/>
        <c:ser>
          <c:idx val="0"/>
          <c:order val="0"/>
          <c:tx>
            <c:strRef>
              <c:f>List1!$C$4</c:f>
              <c:strCache>
                <c:ptCount val="1"/>
                <c:pt idx="0">
                  <c:v>y=2x+1</c:v>
                </c:pt>
              </c:strCache>
            </c:strRef>
          </c:tx>
          <c:marker>
            <c:symbol val="none"/>
          </c:marker>
          <c:xVal>
            <c:numRef>
              <c:f>List1!$D$3:$E$3</c:f>
              <c:numCache>
                <c:formatCode>General</c:formatCode>
                <c:ptCount val="2"/>
                <c:pt idx="0">
                  <c:v>-2</c:v>
                </c:pt>
                <c:pt idx="1">
                  <c:v>2</c:v>
                </c:pt>
              </c:numCache>
            </c:numRef>
          </c:xVal>
          <c:yVal>
            <c:numRef>
              <c:f>List1!$D$4:$E$4</c:f>
              <c:numCache>
                <c:formatCode>General</c:formatCode>
                <c:ptCount val="2"/>
                <c:pt idx="0">
                  <c:v>-3</c:v>
                </c:pt>
                <c:pt idx="1">
                  <c:v>5</c:v>
                </c:pt>
              </c:numCache>
            </c:numRef>
          </c:yVal>
          <c:smooth val="0"/>
        </c:ser>
        <c:ser>
          <c:idx val="1"/>
          <c:order val="1"/>
          <c:tx>
            <c:strRef>
              <c:f>List1!$C$5</c:f>
              <c:strCache>
                <c:ptCount val="1"/>
                <c:pt idx="0">
                  <c:v>y=2x+2</c:v>
                </c:pt>
              </c:strCache>
            </c:strRef>
          </c:tx>
          <c:marker>
            <c:symbol val="none"/>
          </c:marker>
          <c:xVal>
            <c:numRef>
              <c:f>List1!$D$3:$E$3</c:f>
              <c:numCache>
                <c:formatCode>General</c:formatCode>
                <c:ptCount val="2"/>
                <c:pt idx="0">
                  <c:v>-2</c:v>
                </c:pt>
                <c:pt idx="1">
                  <c:v>2</c:v>
                </c:pt>
              </c:numCache>
            </c:numRef>
          </c:xVal>
          <c:yVal>
            <c:numRef>
              <c:f>List1!$D$5:$E$5</c:f>
              <c:numCache>
                <c:formatCode>General</c:formatCode>
                <c:ptCount val="2"/>
                <c:pt idx="0">
                  <c:v>-2</c:v>
                </c:pt>
                <c:pt idx="1">
                  <c:v>6</c:v>
                </c:pt>
              </c:numCache>
            </c:numRef>
          </c:yVal>
          <c:smooth val="0"/>
        </c:ser>
        <c:ser>
          <c:idx val="2"/>
          <c:order val="2"/>
          <c:tx>
            <c:strRef>
              <c:f>List1!$C$6</c:f>
              <c:strCache>
                <c:ptCount val="1"/>
                <c:pt idx="0">
                  <c:v>y=2x+3</c:v>
                </c:pt>
              </c:strCache>
            </c:strRef>
          </c:tx>
          <c:marker>
            <c:symbol val="none"/>
          </c:marker>
          <c:xVal>
            <c:numRef>
              <c:f>List1!$D$3:$E$3</c:f>
              <c:numCache>
                <c:formatCode>General</c:formatCode>
                <c:ptCount val="2"/>
                <c:pt idx="0">
                  <c:v>-2</c:v>
                </c:pt>
                <c:pt idx="1">
                  <c:v>2</c:v>
                </c:pt>
              </c:numCache>
            </c:numRef>
          </c:xVal>
          <c:yVal>
            <c:numRef>
              <c:f>List1!$D$6:$E$6</c:f>
              <c:numCache>
                <c:formatCode>General</c:formatCode>
                <c:ptCount val="2"/>
                <c:pt idx="0">
                  <c:v>-1</c:v>
                </c:pt>
                <c:pt idx="1">
                  <c:v>7</c:v>
                </c:pt>
              </c:numCache>
            </c:numRef>
          </c:yVal>
          <c:smooth val="0"/>
        </c:ser>
        <c:ser>
          <c:idx val="3"/>
          <c:order val="3"/>
          <c:tx>
            <c:strRef>
              <c:f>List1!$C$7</c:f>
              <c:strCache>
                <c:ptCount val="1"/>
                <c:pt idx="0">
                  <c:v>y=2x+4</c:v>
                </c:pt>
              </c:strCache>
            </c:strRef>
          </c:tx>
          <c:marker>
            <c:symbol val="none"/>
          </c:marker>
          <c:xVal>
            <c:numRef>
              <c:f>List1!$D$3:$E$3</c:f>
              <c:numCache>
                <c:formatCode>General</c:formatCode>
                <c:ptCount val="2"/>
                <c:pt idx="0">
                  <c:v>-2</c:v>
                </c:pt>
                <c:pt idx="1">
                  <c:v>2</c:v>
                </c:pt>
              </c:numCache>
            </c:numRef>
          </c:xVal>
          <c:yVal>
            <c:numRef>
              <c:f>List1!$D$7:$E$7</c:f>
              <c:numCache>
                <c:formatCode>General</c:formatCode>
                <c:ptCount val="2"/>
                <c:pt idx="0">
                  <c:v>0</c:v>
                </c:pt>
                <c:pt idx="1">
                  <c:v>8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8603776"/>
        <c:axId val="78605312"/>
      </c:scatterChart>
      <c:valAx>
        <c:axId val="7860377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78605312"/>
        <c:crosses val="autoZero"/>
        <c:crossBetween val="midCat"/>
      </c:valAx>
      <c:valAx>
        <c:axId val="78605312"/>
        <c:scaling>
          <c:orientation val="minMax"/>
        </c:scaling>
        <c:delete val="0"/>
        <c:axPos val="l"/>
        <c:numFmt formatCode="General" sourceLinked="1"/>
        <c:majorTickMark val="out"/>
        <c:minorTickMark val="none"/>
        <c:tickLblPos val="nextTo"/>
        <c:crossAx val="78603776"/>
        <c:crosses val="autoZero"/>
        <c:crossBetween val="midCat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2.7958223972003499E-2"/>
          <c:y val="2.8252405949256341E-2"/>
          <c:w val="0.94833355205599301"/>
          <c:h val="0.94302055993000877"/>
        </c:manualLayout>
      </c:layout>
      <c:scatterChart>
        <c:scatterStyle val="lineMarker"/>
        <c:varyColors val="0"/>
        <c:ser>
          <c:idx val="0"/>
          <c:order val="0"/>
          <c:marker>
            <c:symbol val="none"/>
          </c:marker>
          <c:xVal>
            <c:numRef>
              <c:f>List1!$D$3:$E$3</c:f>
              <c:numCache>
                <c:formatCode>General</c:formatCode>
                <c:ptCount val="2"/>
                <c:pt idx="0">
                  <c:v>-3</c:v>
                </c:pt>
                <c:pt idx="1">
                  <c:v>5</c:v>
                </c:pt>
              </c:numCache>
            </c:numRef>
          </c:xVal>
          <c:yVal>
            <c:numRef>
              <c:f>List1!$D$4:$E$4</c:f>
              <c:numCache>
                <c:formatCode>General</c:formatCode>
                <c:ptCount val="2"/>
                <c:pt idx="0">
                  <c:v>-8</c:v>
                </c:pt>
                <c:pt idx="1">
                  <c:v>32</c:v>
                </c:pt>
              </c:numCache>
            </c:numRef>
          </c:y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78512512"/>
        <c:axId val="78514432"/>
      </c:scatterChart>
      <c:valAx>
        <c:axId val="7851251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cs-CZ"/>
                  <a:t>x</a:t>
                </a:r>
              </a:p>
            </c:rich>
          </c:tx>
          <c:layout>
            <c:manualLayout>
              <c:xMode val="edge"/>
              <c:yMode val="edge"/>
              <c:x val="0.9374096675415573"/>
              <c:y val="0.66571741032370957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78514432"/>
        <c:crosses val="autoZero"/>
        <c:crossBetween val="midCat"/>
      </c:valAx>
      <c:valAx>
        <c:axId val="78514432"/>
        <c:scaling>
          <c:orientation val="minMax"/>
        </c:scaling>
        <c:delete val="0"/>
        <c:axPos val="l"/>
        <c:title>
          <c:tx>
            <c:rich>
              <a:bodyPr rot="0" vert="horz"/>
              <a:lstStyle/>
              <a:p>
                <a:pPr>
                  <a:defRPr/>
                </a:pPr>
                <a:r>
                  <a:rPr lang="cs-CZ"/>
                  <a:t>y</a:t>
                </a:r>
              </a:p>
            </c:rich>
          </c:tx>
          <c:layout>
            <c:manualLayout>
              <c:xMode val="edge"/>
              <c:yMode val="edge"/>
              <c:x val="0.42499999999999999"/>
              <c:y val="4.5584354039078442E-2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crossAx val="78512512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457201"/>
            <a:ext cx="7772400" cy="32004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14750"/>
            <a:ext cx="6400800" cy="9144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4F32A-032E-4277-9C18-4F07AD312F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AF86321-5169-4474-933E-F60B8C2364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4F32A-032E-4277-9C18-4F07AD312F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6321-5169-4474-933E-F60B8C236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028701"/>
            <a:ext cx="7772400" cy="1878806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051573"/>
            <a:ext cx="7772400" cy="848915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4F32A-032E-4277-9C18-4F07AD312F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6321-5169-4474-933E-F60B8C2364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2943225"/>
            <a:ext cx="84772" cy="63579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2943225"/>
            <a:ext cx="84772" cy="63579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2943225"/>
            <a:ext cx="84772" cy="63579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4F32A-032E-4277-9C18-4F07AD312F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6321-5169-4474-933E-F60B8C2364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200150"/>
            <a:ext cx="4041648" cy="339471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0"/>
            <a:ext cx="4040188" cy="4572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1" y="1200150"/>
            <a:ext cx="4041775" cy="4572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4F32A-032E-4277-9C18-4F07AD312F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6321-5169-4474-933E-F60B8C2364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1659636"/>
            <a:ext cx="4041648" cy="293522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1659637"/>
            <a:ext cx="4041648" cy="293489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4F32A-032E-4277-9C18-4F07AD312F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6321-5169-4474-933E-F60B8C236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4F32A-032E-4277-9C18-4F07AD312F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6321-5169-4474-933E-F60B8C236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8" y="200025"/>
            <a:ext cx="3008313" cy="1571625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8" y="204788"/>
            <a:ext cx="4995863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8" y="1828801"/>
            <a:ext cx="3008313" cy="2765822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4F32A-032E-4277-9C18-4F07AD312F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6321-5169-4474-933E-F60B8C236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171450"/>
            <a:ext cx="5711824" cy="671513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857250"/>
            <a:ext cx="6054724" cy="3405783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4357688"/>
            <a:ext cx="5711824" cy="40005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4F32A-032E-4277-9C18-4F07AD312F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6321-5169-4474-933E-F60B8C236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4F32A-032E-4277-9C18-4F07AD312F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6321-5169-4474-933E-F60B8C236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4F32A-032E-4277-9C18-4F07AD312F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F86321-5169-4474-933E-F60B8C2364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0015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8" y="4767263"/>
            <a:ext cx="2085975" cy="273844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034F32A-032E-4277-9C18-4F07AD312FB6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6" y="4767263"/>
            <a:ext cx="2847975" cy="273844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9" y="4767263"/>
            <a:ext cx="561975" cy="273844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AF86321-5169-4474-933E-F60B8C2364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4874538"/>
            <a:ext cx="84772" cy="63579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4874538"/>
            <a:ext cx="84772" cy="63579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249495"/>
            <a:ext cx="5472608" cy="940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93939973"/>
              </p:ext>
            </p:extLst>
          </p:nvPr>
        </p:nvGraphicFramePr>
        <p:xfrm>
          <a:off x="261045" y="3381478"/>
          <a:ext cx="8556592" cy="171058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504082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</a:rPr>
                        <a:t>:      VY_32_INOVACE_4B_18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0672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TÉMA:       GEOMETRIE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8633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14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14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1400" dirty="0">
                        <a:solidFill>
                          <a:schemeClr val="tx1"/>
                        </a:solidFill>
                      </a:endParaRPr>
                    </a:p>
                  </a:txBody>
                  <a:tcPr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4" y="1190231"/>
            <a:ext cx="4626171" cy="2187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2244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pojmem lineární funkce, jejím předpisem, grafem i tabulkou.</a:t>
            </a:r>
          </a:p>
          <a:p>
            <a:r>
              <a:rPr lang="cs-CZ" dirty="0" smtClean="0"/>
              <a:t>U zápisu y=</a:t>
            </a:r>
            <a:r>
              <a:rPr lang="cs-CZ" dirty="0" err="1" smtClean="0"/>
              <a:t>ax+b</a:t>
            </a:r>
            <a:r>
              <a:rPr lang="cs-CZ" dirty="0"/>
              <a:t> </a:t>
            </a:r>
            <a:r>
              <a:rPr lang="cs-CZ" dirty="0" smtClean="0"/>
              <a:t>ukazuje vliv a i b na průběh grafu funkce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4797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Lineární funkce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Slovo „lineární“pochází z latinského </a:t>
            </a:r>
            <a:r>
              <a:rPr lang="cs-CZ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linea</a:t>
            </a:r>
            <a:r>
              <a:rPr lang="cs-CZ" dirty="0" smtClean="0"/>
              <a:t>, což označuje čáru nebo přímku. Grafem lineární funkce tedy bude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přímka</a:t>
            </a:r>
          </a:p>
          <a:p>
            <a:pPr>
              <a:buNone/>
            </a:pPr>
            <a:r>
              <a:rPr lang="cs-CZ" dirty="0" smtClean="0"/>
              <a:t>Předpis lineární funkce má tvar</a:t>
            </a:r>
          </a:p>
          <a:p>
            <a:pPr algn="ctr">
              <a:buNone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y=</a:t>
            </a:r>
            <a:r>
              <a:rPr lang="cs-CZ" sz="36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x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+b</a:t>
            </a:r>
          </a:p>
          <a:p>
            <a:pPr algn="ctr">
              <a:buNone/>
            </a:pPr>
            <a:r>
              <a:rPr lang="cs-CZ" dirty="0" smtClean="0"/>
              <a:t>a, b jsou reálná čísla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5308054"/>
            <a:ext cx="540000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5143500"/>
            <a:ext cx="540000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5143500"/>
            <a:ext cx="540000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143500"/>
            <a:ext cx="540000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5143500"/>
            <a:ext cx="540000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97564"/>
          </a:xfrm>
        </p:spPr>
        <p:txBody>
          <a:bodyPr>
            <a:normAutofit/>
          </a:bodyPr>
          <a:lstStyle/>
          <a:p>
            <a:r>
              <a:rPr lang="cs-CZ" dirty="0" smtClean="0"/>
              <a:t>Jde o lineární funkci?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611560" y="1203598"/>
            <a:ext cx="2664296" cy="1449452"/>
            <a:chOff x="1259632" y="1484784"/>
            <a:chExt cx="2664296" cy="1932603"/>
          </a:xfrm>
        </p:grpSpPr>
        <p:cxnSp>
          <p:nvCxnSpPr>
            <p:cNvPr id="7" name="Přímá spojovací šipka 6"/>
            <p:cNvCxnSpPr/>
            <p:nvPr/>
          </p:nvCxnSpPr>
          <p:spPr>
            <a:xfrm flipV="1">
              <a:off x="1547664" y="1556792"/>
              <a:ext cx="0" cy="151216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šipka 9"/>
            <p:cNvCxnSpPr/>
            <p:nvPr/>
          </p:nvCxnSpPr>
          <p:spPr>
            <a:xfrm>
              <a:off x="1331640" y="2996952"/>
              <a:ext cx="2520280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3563888" y="2924944"/>
              <a:ext cx="360040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x</a:t>
              </a:r>
              <a:endParaRPr lang="cs-CZ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1259632" y="1484784"/>
              <a:ext cx="288032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y</a:t>
              </a:r>
              <a:endParaRPr lang="cs-CZ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5004048" y="1203598"/>
            <a:ext cx="2664296" cy="1449452"/>
            <a:chOff x="1259632" y="1484784"/>
            <a:chExt cx="2664296" cy="1932603"/>
          </a:xfrm>
        </p:grpSpPr>
        <p:cxnSp>
          <p:nvCxnSpPr>
            <p:cNvPr id="30" name="Přímá spojovací šipka 29"/>
            <p:cNvCxnSpPr/>
            <p:nvPr/>
          </p:nvCxnSpPr>
          <p:spPr>
            <a:xfrm flipV="1">
              <a:off x="1547664" y="1556792"/>
              <a:ext cx="0" cy="1512168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ovací šipka 30"/>
            <p:cNvCxnSpPr/>
            <p:nvPr/>
          </p:nvCxnSpPr>
          <p:spPr>
            <a:xfrm>
              <a:off x="1331640" y="2996952"/>
              <a:ext cx="2520280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TextovéPole 31"/>
            <p:cNvSpPr txBox="1"/>
            <p:nvPr/>
          </p:nvSpPr>
          <p:spPr>
            <a:xfrm>
              <a:off x="3563888" y="2924944"/>
              <a:ext cx="360040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x</a:t>
              </a:r>
              <a:endParaRPr lang="cs-CZ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1259632" y="1484784"/>
              <a:ext cx="288032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y</a:t>
              </a:r>
              <a:endParaRPr lang="cs-CZ" dirty="0"/>
            </a:p>
          </p:txBody>
        </p:sp>
      </p:grpSp>
      <p:cxnSp>
        <p:nvCxnSpPr>
          <p:cNvPr id="37" name="Přímá spojovací čára 36"/>
          <p:cNvCxnSpPr/>
          <p:nvPr/>
        </p:nvCxnSpPr>
        <p:spPr>
          <a:xfrm>
            <a:off x="827584" y="1635646"/>
            <a:ext cx="2088232" cy="81009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Volný tvar 37"/>
          <p:cNvSpPr/>
          <p:nvPr/>
        </p:nvSpPr>
        <p:spPr>
          <a:xfrm>
            <a:off x="5100034" y="1460143"/>
            <a:ext cx="2331076" cy="561841"/>
          </a:xfrm>
          <a:custGeom>
            <a:avLst/>
            <a:gdLst>
              <a:gd name="connsiteX0" fmla="*/ 0 w 2331076"/>
              <a:gd name="connsiteY0" fmla="*/ 577402 h 749121"/>
              <a:gd name="connsiteX1" fmla="*/ 592428 w 2331076"/>
              <a:gd name="connsiteY1" fmla="*/ 23611 h 749121"/>
              <a:gd name="connsiteX2" fmla="*/ 1738648 w 2331076"/>
              <a:gd name="connsiteY2" fmla="*/ 719070 h 749121"/>
              <a:gd name="connsiteX3" fmla="*/ 2189408 w 2331076"/>
              <a:gd name="connsiteY3" fmla="*/ 203915 h 749121"/>
              <a:gd name="connsiteX4" fmla="*/ 2331076 w 2331076"/>
              <a:gd name="connsiteY4" fmla="*/ 719070 h 7491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31076" h="749121">
                <a:moveTo>
                  <a:pt x="0" y="577402"/>
                </a:moveTo>
                <a:cubicBezTo>
                  <a:pt x="151326" y="288701"/>
                  <a:pt x="302653" y="0"/>
                  <a:pt x="592428" y="23611"/>
                </a:cubicBezTo>
                <a:cubicBezTo>
                  <a:pt x="882203" y="47222"/>
                  <a:pt x="1472485" y="689019"/>
                  <a:pt x="1738648" y="719070"/>
                </a:cubicBezTo>
                <a:cubicBezTo>
                  <a:pt x="2004811" y="749121"/>
                  <a:pt x="2090670" y="203915"/>
                  <a:pt x="2189408" y="203915"/>
                </a:cubicBezTo>
                <a:cubicBezTo>
                  <a:pt x="2288146" y="203915"/>
                  <a:pt x="2309611" y="461492"/>
                  <a:pt x="2331076" y="719070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2" name="Skupina 41"/>
          <p:cNvGrpSpPr/>
          <p:nvPr/>
        </p:nvGrpSpPr>
        <p:grpSpPr>
          <a:xfrm>
            <a:off x="683568" y="3219822"/>
            <a:ext cx="2664296" cy="1188132"/>
            <a:chOff x="1043608" y="5013176"/>
            <a:chExt cx="2664296" cy="1584176"/>
          </a:xfrm>
        </p:grpSpPr>
        <p:cxnSp>
          <p:nvCxnSpPr>
            <p:cNvPr id="25" name="Přímá spojovací šipka 24"/>
            <p:cNvCxnSpPr/>
            <p:nvPr/>
          </p:nvCxnSpPr>
          <p:spPr>
            <a:xfrm flipV="1">
              <a:off x="1331640" y="5013176"/>
              <a:ext cx="0" cy="158417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ovací šipka 25"/>
            <p:cNvCxnSpPr/>
            <p:nvPr/>
          </p:nvCxnSpPr>
          <p:spPr>
            <a:xfrm>
              <a:off x="1115616" y="5949280"/>
              <a:ext cx="2520280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ovéPole 26"/>
            <p:cNvSpPr txBox="1"/>
            <p:nvPr/>
          </p:nvSpPr>
          <p:spPr>
            <a:xfrm>
              <a:off x="3347864" y="5877272"/>
              <a:ext cx="360040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x</a:t>
              </a:r>
              <a:endParaRPr lang="cs-CZ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1043608" y="5013176"/>
              <a:ext cx="288032" cy="49244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y</a:t>
              </a:r>
              <a:endParaRPr lang="cs-CZ" dirty="0"/>
            </a:p>
          </p:txBody>
        </p:sp>
        <p:cxnSp>
          <p:nvCxnSpPr>
            <p:cNvPr id="40" name="Přímá spojovací čára 39"/>
            <p:cNvCxnSpPr/>
            <p:nvPr/>
          </p:nvCxnSpPr>
          <p:spPr>
            <a:xfrm flipV="1">
              <a:off x="1187624" y="5445224"/>
              <a:ext cx="2088232" cy="1008112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5004048" y="3579862"/>
            <a:ext cx="2664296" cy="1449452"/>
            <a:chOff x="5724128" y="3219822"/>
            <a:chExt cx="2664296" cy="1449452"/>
          </a:xfrm>
        </p:grpSpPr>
        <p:grpSp>
          <p:nvGrpSpPr>
            <p:cNvPr id="19" name="Skupina 18"/>
            <p:cNvGrpSpPr/>
            <p:nvPr/>
          </p:nvGrpSpPr>
          <p:grpSpPr>
            <a:xfrm>
              <a:off x="5724128" y="3219822"/>
              <a:ext cx="2664296" cy="1449452"/>
              <a:chOff x="1259632" y="1484784"/>
              <a:chExt cx="2664296" cy="1932603"/>
            </a:xfrm>
          </p:grpSpPr>
          <p:cxnSp>
            <p:nvCxnSpPr>
              <p:cNvPr id="20" name="Přímá spojovací šipka 19"/>
              <p:cNvCxnSpPr/>
              <p:nvPr/>
            </p:nvCxnSpPr>
            <p:spPr>
              <a:xfrm flipV="1">
                <a:off x="1547664" y="1556792"/>
                <a:ext cx="0" cy="1512168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šipka 20"/>
              <p:cNvCxnSpPr/>
              <p:nvPr/>
            </p:nvCxnSpPr>
            <p:spPr>
              <a:xfrm>
                <a:off x="1331640" y="2996952"/>
                <a:ext cx="2520280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xtovéPole 21"/>
              <p:cNvSpPr txBox="1"/>
              <p:nvPr/>
            </p:nvSpPr>
            <p:spPr>
              <a:xfrm>
                <a:off x="3563888" y="2924944"/>
                <a:ext cx="360040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x</a:t>
                </a:r>
                <a:endParaRPr lang="cs-CZ" dirty="0"/>
              </a:p>
            </p:txBody>
          </p:sp>
          <p:sp>
            <p:nvSpPr>
              <p:cNvPr id="23" name="TextovéPole 22"/>
              <p:cNvSpPr txBox="1"/>
              <p:nvPr/>
            </p:nvSpPr>
            <p:spPr>
              <a:xfrm>
                <a:off x="1259632" y="1484784"/>
                <a:ext cx="28803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y</a:t>
                </a:r>
                <a:endParaRPr lang="cs-CZ" dirty="0"/>
              </a:p>
            </p:txBody>
          </p:sp>
        </p:grpSp>
        <p:cxnSp>
          <p:nvCxnSpPr>
            <p:cNvPr id="44" name="Přímá spojovací čára 43"/>
            <p:cNvCxnSpPr/>
            <p:nvPr/>
          </p:nvCxnSpPr>
          <p:spPr>
            <a:xfrm flipV="1">
              <a:off x="5724128" y="3507854"/>
              <a:ext cx="2376264" cy="432048"/>
            </a:xfrm>
            <a:prstGeom prst="line">
              <a:avLst/>
            </a:prstGeom>
            <a:ln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5" name="Obláček 44"/>
          <p:cNvSpPr/>
          <p:nvPr/>
        </p:nvSpPr>
        <p:spPr>
          <a:xfrm>
            <a:off x="2555776" y="2787774"/>
            <a:ext cx="914400" cy="459486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6" name="Obláček 45"/>
          <p:cNvSpPr/>
          <p:nvPr/>
        </p:nvSpPr>
        <p:spPr>
          <a:xfrm>
            <a:off x="3203848" y="1329612"/>
            <a:ext cx="914400" cy="459486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Obláček 50"/>
          <p:cNvSpPr/>
          <p:nvPr/>
        </p:nvSpPr>
        <p:spPr>
          <a:xfrm>
            <a:off x="6732240" y="897564"/>
            <a:ext cx="914400" cy="459486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Obláček 51"/>
          <p:cNvSpPr/>
          <p:nvPr/>
        </p:nvSpPr>
        <p:spPr>
          <a:xfrm>
            <a:off x="7452320" y="1221600"/>
            <a:ext cx="914400" cy="459486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5143500"/>
            <a:ext cx="540000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5143500"/>
            <a:ext cx="540000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5308054"/>
            <a:ext cx="540000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3" name="Obláček 62"/>
          <p:cNvSpPr/>
          <p:nvPr/>
        </p:nvSpPr>
        <p:spPr>
          <a:xfrm>
            <a:off x="7020272" y="3075806"/>
            <a:ext cx="914400" cy="459486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4" name="Obláček 63"/>
          <p:cNvSpPr/>
          <p:nvPr/>
        </p:nvSpPr>
        <p:spPr>
          <a:xfrm>
            <a:off x="3347864" y="3075806"/>
            <a:ext cx="914400" cy="459486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5" name="Obláček 64"/>
          <p:cNvSpPr/>
          <p:nvPr/>
        </p:nvSpPr>
        <p:spPr>
          <a:xfrm>
            <a:off x="7740352" y="3507854"/>
            <a:ext cx="914400" cy="459486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6" name="Tlačítko akce: Dopředu nebo Další 65">
            <a:hlinkClick r:id="" action="ppaction://hlinkshowjump?jump=nextslide" highlightClick="1"/>
          </p:cNvPr>
          <p:cNvSpPr/>
          <p:nvPr/>
        </p:nvSpPr>
        <p:spPr>
          <a:xfrm>
            <a:off x="8316416" y="4587974"/>
            <a:ext cx="576064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láček 66"/>
          <p:cNvSpPr/>
          <p:nvPr/>
        </p:nvSpPr>
        <p:spPr>
          <a:xfrm>
            <a:off x="2339752" y="987574"/>
            <a:ext cx="914400" cy="459486"/>
          </a:xfrm>
          <a:prstGeom prst="cloud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7.90611E-7 L 0.2382 -0.72082 " pathEditMode="relative" rAng="0" ptsTypes="AA">
                                      <p:cBhvr>
                                        <p:cTn id="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00" y="-36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71 0.01729 L 0.15156 -0.80914 " pathEditMode="relative" rAng="0" ptsTypes="AA">
                                      <p:cBhvr>
                                        <p:cTn id="1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00" y="-41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-4.51513E-6 L 0.16546 -0.82643 " pathEditMode="relative" ptsTypes="AA">
                                      <p:cBhvr>
                                        <p:cTn id="1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98271E-6 L 0.07084 -0.42001 " pathEditMode="relative" ptsTypes="AA">
                                      <p:cBhvr>
                                        <p:cTn id="2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71711E-6 L 0.01562 -0.40643 " pathEditMode="relative" ptsTypes="AA">
                                      <p:cBhvr>
                                        <p:cTn id="2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3.08833E-7 L 0.03143 -0.33632 " pathEditMode="relative" ptsTypes="AA">
                                      <p:cBhvr>
                                        <p:cTn id="3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9 0.04972 L 0.09653 -0.48271 " pathEditMode="relative" rAng="0" ptsTypes="AA">
                                      <p:cBhvr>
                                        <p:cTn id="3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00" y="-26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72452E-6 L 0.2441 -0.82643 " pathEditMode="relative" rAng="0" ptsTypes="AA">
                                      <p:cBhvr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0" y="-41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y = </a:t>
            </a:r>
            <a:r>
              <a:rPr lang="cs-CZ" dirty="0" err="1" smtClean="0"/>
              <a:t>ax</a:t>
            </a:r>
            <a:r>
              <a:rPr lang="cs-CZ" dirty="0" smtClean="0"/>
              <a:t> +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1200151"/>
            <a:ext cx="4038600" cy="1083567"/>
          </a:xfrm>
        </p:spPr>
        <p:txBody>
          <a:bodyPr/>
          <a:lstStyle/>
          <a:p>
            <a:r>
              <a:rPr lang="cs-CZ" dirty="0" smtClean="0"/>
              <a:t>a &gt; 0</a:t>
            </a:r>
          </a:p>
          <a:p>
            <a:pPr>
              <a:buNone/>
            </a:pPr>
            <a:r>
              <a:rPr lang="cs-CZ" dirty="0" smtClean="0"/>
              <a:t>Funkce je rostoucí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427984" y="1175436"/>
            <a:ext cx="4041648" cy="1371600"/>
          </a:xfrm>
        </p:spPr>
        <p:txBody>
          <a:bodyPr/>
          <a:lstStyle/>
          <a:p>
            <a:r>
              <a:rPr lang="cs-CZ" dirty="0" smtClean="0"/>
              <a:t>a  &lt; 0</a:t>
            </a:r>
          </a:p>
          <a:p>
            <a:pPr>
              <a:buNone/>
            </a:pPr>
            <a:r>
              <a:rPr lang="cs-CZ" dirty="0" smtClean="0"/>
              <a:t>Funkce je klesající</a:t>
            </a:r>
            <a:endParaRPr lang="cs-CZ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395536" y="2283718"/>
            <a:ext cx="3024336" cy="2745596"/>
            <a:chOff x="395536" y="2283718"/>
            <a:chExt cx="3024336" cy="2745596"/>
          </a:xfrm>
        </p:grpSpPr>
        <p:cxnSp>
          <p:nvCxnSpPr>
            <p:cNvPr id="6" name="Přímá spojovací šipka 5"/>
            <p:cNvCxnSpPr/>
            <p:nvPr/>
          </p:nvCxnSpPr>
          <p:spPr>
            <a:xfrm flipV="1">
              <a:off x="971600" y="2355726"/>
              <a:ext cx="0" cy="252028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šipka 7"/>
            <p:cNvCxnSpPr/>
            <p:nvPr/>
          </p:nvCxnSpPr>
          <p:spPr>
            <a:xfrm>
              <a:off x="395536" y="4731990"/>
              <a:ext cx="3024336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683568" y="2283718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70C0"/>
                  </a:solidFill>
                </a:rPr>
                <a:t>y</a:t>
              </a:r>
              <a:endParaRPr lang="cs-CZ" dirty="0">
                <a:solidFill>
                  <a:srgbClr val="0070C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059832" y="4659982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70C0"/>
                  </a:solidFill>
                </a:rPr>
                <a:t>x</a:t>
              </a:r>
              <a:endParaRPr lang="cs-CZ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12" name="Přímá spojovací čára 11"/>
          <p:cNvCxnSpPr/>
          <p:nvPr/>
        </p:nvCxnSpPr>
        <p:spPr>
          <a:xfrm flipV="1">
            <a:off x="467544" y="2787774"/>
            <a:ext cx="2952328" cy="151216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grpSp>
        <p:nvGrpSpPr>
          <p:cNvPr id="14" name="Skupina 13"/>
          <p:cNvGrpSpPr/>
          <p:nvPr/>
        </p:nvGrpSpPr>
        <p:grpSpPr>
          <a:xfrm>
            <a:off x="4716016" y="2283718"/>
            <a:ext cx="3024336" cy="2745596"/>
            <a:chOff x="395536" y="2283718"/>
            <a:chExt cx="3024336" cy="2745596"/>
          </a:xfrm>
        </p:grpSpPr>
        <p:cxnSp>
          <p:nvCxnSpPr>
            <p:cNvPr id="15" name="Přímá spojovací šipka 14"/>
            <p:cNvCxnSpPr/>
            <p:nvPr/>
          </p:nvCxnSpPr>
          <p:spPr>
            <a:xfrm flipV="1">
              <a:off x="971600" y="2355726"/>
              <a:ext cx="0" cy="252028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šipka 15"/>
            <p:cNvCxnSpPr/>
            <p:nvPr/>
          </p:nvCxnSpPr>
          <p:spPr>
            <a:xfrm>
              <a:off x="395536" y="4731990"/>
              <a:ext cx="3024336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683568" y="2283718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70C0"/>
                  </a:solidFill>
                </a:rPr>
                <a:t>y</a:t>
              </a:r>
              <a:endParaRPr lang="cs-CZ" dirty="0">
                <a:solidFill>
                  <a:srgbClr val="0070C0"/>
                </a:solidFill>
              </a:endParaRP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059832" y="4659982"/>
              <a:ext cx="36004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70C0"/>
                  </a:solidFill>
                </a:rPr>
                <a:t>x</a:t>
              </a:r>
              <a:endParaRPr lang="cs-CZ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20" name="Přímá spojovací čára 19"/>
          <p:cNvCxnSpPr/>
          <p:nvPr/>
        </p:nvCxnSpPr>
        <p:spPr>
          <a:xfrm>
            <a:off x="4860032" y="2931790"/>
            <a:ext cx="1800200" cy="201622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y=</a:t>
            </a:r>
            <a:r>
              <a:rPr lang="cs-CZ" dirty="0" err="1" smtClean="0"/>
              <a:t>ax</a:t>
            </a:r>
            <a:r>
              <a:rPr lang="cs-CZ" dirty="0" smtClean="0"/>
              <a:t> + 1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určuje sklon</a:t>
            </a:r>
          </a:p>
          <a:p>
            <a:pPr marL="0" indent="0">
              <a:buNone/>
            </a:pPr>
            <a:r>
              <a:rPr lang="cs-CZ" dirty="0" smtClean="0"/>
              <a:t>přímky</a:t>
            </a:r>
            <a:endParaRPr lang="cs-CZ" dirty="0"/>
          </a:p>
        </p:txBody>
      </p:sp>
      <p:graphicFrame>
        <p:nvGraphicFramePr>
          <p:cNvPr id="6" name="Graf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25133901"/>
              </p:ext>
            </p:extLst>
          </p:nvPr>
        </p:nvGraphicFramePr>
        <p:xfrm>
          <a:off x="2195736" y="1275606"/>
          <a:ext cx="6948264" cy="37444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8854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y = 2x + 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b určuje průsečík </a:t>
            </a:r>
          </a:p>
          <a:p>
            <a:pPr>
              <a:buNone/>
            </a:pPr>
            <a:r>
              <a:rPr lang="cs-CZ" dirty="0" smtClean="0"/>
              <a:t>s osou y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6" name="Graf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98202056"/>
              </p:ext>
            </p:extLst>
          </p:nvPr>
        </p:nvGraphicFramePr>
        <p:xfrm>
          <a:off x="2915816" y="1131590"/>
          <a:ext cx="5760640" cy="367240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graf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122758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Jelikož grafem lineární rovnice je přímka,</a:t>
            </a:r>
          </a:p>
          <a:p>
            <a:pPr>
              <a:buNone/>
            </a:pPr>
            <a:r>
              <a:rPr lang="cs-CZ" dirty="0" smtClean="0"/>
              <a:t>Stačí pro jeho zobrazení zvolit 2 body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571750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Příklad: sestroj graf funkce y = 5x + 7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1103708"/>
              </p:ext>
            </p:extLst>
          </p:nvPr>
        </p:nvGraphicFramePr>
        <p:xfrm>
          <a:off x="683568" y="1131590"/>
          <a:ext cx="2642592" cy="91534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80864"/>
                <a:gridCol w="880864"/>
                <a:gridCol w="880864"/>
              </a:tblGrid>
              <a:tr h="46883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x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-3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5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44650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y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>
                          <a:effectLst/>
                        </a:rPr>
                        <a:t>-8</a:t>
                      </a:r>
                      <a:endParaRPr lang="cs-CZ" sz="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800" u="none" strike="noStrike" dirty="0">
                          <a:effectLst/>
                        </a:rPr>
                        <a:t>32</a:t>
                      </a:r>
                      <a:endParaRPr lang="cs-CZ" sz="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9" name="Graf 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32251776"/>
              </p:ext>
            </p:extLst>
          </p:nvPr>
        </p:nvGraphicFramePr>
        <p:xfrm>
          <a:off x="3635896" y="1995686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MOLNÁR, Josef. </a:t>
            </a:r>
            <a:r>
              <a:rPr lang="cs-CZ" i="1" dirty="0" smtClean="0">
                <a:effectLst/>
              </a:rPr>
              <a:t>Matematika 9</a:t>
            </a:r>
            <a:r>
              <a:rPr lang="cs-CZ" dirty="0" smtClean="0">
                <a:effectLst/>
              </a:rPr>
              <a:t>. Olomouc: </a:t>
            </a:r>
            <a:r>
              <a:rPr lang="cs-CZ" dirty="0" err="1" smtClean="0">
                <a:effectLst/>
              </a:rPr>
              <a:t>Prodos</a:t>
            </a:r>
            <a:r>
              <a:rPr lang="cs-CZ" dirty="0" smtClean="0">
                <a:effectLst/>
              </a:rPr>
              <a:t>, 2001, 127 s. ISBN 80-723-0109-8. </a:t>
            </a:r>
            <a:br>
              <a:rPr lang="cs-CZ" dirty="0" smtClean="0">
                <a:effectLst/>
              </a:rPr>
            </a:br>
            <a:endParaRPr lang="cs-CZ" dirty="0" smtClean="0">
              <a:effectLst/>
            </a:endParaRPr>
          </a:p>
          <a:p>
            <a:r>
              <a:rPr lang="cs-CZ" dirty="0" smtClean="0"/>
              <a:t>grafy vytvořeny v programu MS Excel</a:t>
            </a:r>
          </a:p>
          <a:p>
            <a:endParaRPr lang="cs-CZ" dirty="0"/>
          </a:p>
          <a:p>
            <a:r>
              <a:rPr lang="cs-CZ" dirty="0"/>
              <a:t>Autorem materiálu a všech jeho částí,</a:t>
            </a:r>
          </a:p>
          <a:p>
            <a:pPr marL="0" indent="0">
              <a:buNone/>
            </a:pPr>
            <a:r>
              <a:rPr lang="cs-CZ" dirty="0"/>
              <a:t>není-li uvedeno jinak, je Mgr. Marcela Šašková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96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256</TotalTime>
  <Words>222</Words>
  <Application>Microsoft Office PowerPoint</Application>
  <PresentationFormat>Předvádění na obrazovce (16:9)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Exekutivní</vt:lpstr>
      <vt:lpstr>Prezentace aplikace PowerPoint</vt:lpstr>
      <vt:lpstr>Anotace</vt:lpstr>
      <vt:lpstr>Lineární funkce</vt:lpstr>
      <vt:lpstr>Prezentace aplikace PowerPoint</vt:lpstr>
      <vt:lpstr>Jde o lineární funkci?</vt:lpstr>
      <vt:lpstr>y = ax + b</vt:lpstr>
      <vt:lpstr>y=ax + 1</vt:lpstr>
      <vt:lpstr>y = 2x + b</vt:lpstr>
      <vt:lpstr>graf</vt:lpstr>
      <vt:lpstr>řešení</vt:lpstr>
      <vt:lpstr>Použité zdroje</vt:lpstr>
    </vt:vector>
  </TitlesOfParts>
  <Company>R.A.S.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Lineární funkce</dc:title>
  <dc:creator>Rostislav Šašek</dc:creator>
  <cp:lastModifiedBy>jitka</cp:lastModifiedBy>
  <cp:revision>22</cp:revision>
  <dcterms:created xsi:type="dcterms:W3CDTF">2012-04-07T18:30:11Z</dcterms:created>
  <dcterms:modified xsi:type="dcterms:W3CDTF">2013-05-18T12:22:24Z</dcterms:modified>
</cp:coreProperties>
</file>