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ppt/charts/chart2.xml" ContentType="application/vnd.openxmlformats-officedocument.drawingml.chart+xml"/>
  <Override PartName="/ppt/drawings/drawing1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1" r:id="rId2"/>
    <p:sldId id="263" r:id="rId3"/>
    <p:sldId id="256" r:id="rId4"/>
    <p:sldId id="257" r:id="rId5"/>
    <p:sldId id="258" r:id="rId6"/>
    <p:sldId id="259" r:id="rId7"/>
    <p:sldId id="260" r:id="rId8"/>
    <p:sldId id="262" r:id="rId9"/>
  </p:sldIdLst>
  <p:sldSz cx="9144000" cy="5143500" type="screen16x9"/>
  <p:notesSz cx="7559675" cy="10691813"/>
  <p:defaultTextStyle>
    <a:defPPr>
      <a:defRPr lang="cs-CZ"/>
    </a:defPPr>
    <a:lvl1pPr marL="0" algn="l" defTabSz="740573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1pPr>
    <a:lvl2pPr marL="370286" algn="l" defTabSz="740573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2pPr>
    <a:lvl3pPr marL="740573" algn="l" defTabSz="740573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3pPr>
    <a:lvl4pPr marL="1110859" algn="l" defTabSz="740573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4pPr>
    <a:lvl5pPr marL="1481145" algn="l" defTabSz="740573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5pPr>
    <a:lvl6pPr marL="1851431" algn="l" defTabSz="740573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6pPr>
    <a:lvl7pPr marL="2221718" algn="l" defTabSz="740573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7pPr>
    <a:lvl8pPr marL="2592004" algn="l" defTabSz="740573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8pPr>
    <a:lvl9pPr marL="2962290" algn="l" defTabSz="740573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57" d="100"/>
          <a:sy n="57" d="100"/>
        </p:scale>
        <p:origin x="-840" y="-84"/>
      </p:cViewPr>
      <p:guideLst>
        <p:guide orient="horz" pos="103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List1!$A$2</c:f>
              <c:strCache>
                <c:ptCount val="1"/>
                <c:pt idx="0">
                  <c:v>y=2x-3</c:v>
                </c:pt>
              </c:strCache>
            </c:strRef>
          </c:tx>
          <c:marker>
            <c:symbol val="none"/>
          </c:marker>
          <c:xVal>
            <c:numRef>
              <c:f>List1!$B$1:$C$1</c:f>
              <c:numCache>
                <c:formatCode>General</c:formatCode>
                <c:ptCount val="2"/>
                <c:pt idx="0">
                  <c:v>0</c:v>
                </c:pt>
                <c:pt idx="1">
                  <c:v>3</c:v>
                </c:pt>
              </c:numCache>
            </c:numRef>
          </c:xVal>
          <c:yVal>
            <c:numRef>
              <c:f>List1!$B$2:$C$2</c:f>
              <c:numCache>
                <c:formatCode>General</c:formatCode>
                <c:ptCount val="2"/>
                <c:pt idx="0">
                  <c:v>-3</c:v>
                </c:pt>
                <c:pt idx="1">
                  <c:v>3</c:v>
                </c:pt>
              </c:numCache>
            </c:numRef>
          </c:yVal>
          <c:smooth val="0"/>
        </c:ser>
        <c:ser>
          <c:idx val="1"/>
          <c:order val="1"/>
          <c:tx>
            <c:strRef>
              <c:f>List1!$A$3</c:f>
              <c:strCache>
                <c:ptCount val="1"/>
                <c:pt idx="0">
                  <c:v>y=7-3x</c:v>
                </c:pt>
              </c:strCache>
            </c:strRef>
          </c:tx>
          <c:marker>
            <c:symbol val="none"/>
          </c:marker>
          <c:xVal>
            <c:numRef>
              <c:f>List1!$B$1:$C$1</c:f>
              <c:numCache>
                <c:formatCode>General</c:formatCode>
                <c:ptCount val="2"/>
                <c:pt idx="0">
                  <c:v>0</c:v>
                </c:pt>
                <c:pt idx="1">
                  <c:v>3</c:v>
                </c:pt>
              </c:numCache>
            </c:numRef>
          </c:xVal>
          <c:yVal>
            <c:numRef>
              <c:f>List1!$B$3:$C$3</c:f>
              <c:numCache>
                <c:formatCode>General</c:formatCode>
                <c:ptCount val="2"/>
                <c:pt idx="0">
                  <c:v>7</c:v>
                </c:pt>
                <c:pt idx="1">
                  <c:v>-2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0165504"/>
        <c:axId val="80175488"/>
      </c:scatterChart>
      <c:valAx>
        <c:axId val="801655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80175488"/>
        <c:crosses val="autoZero"/>
        <c:crossBetween val="midCat"/>
      </c:valAx>
      <c:valAx>
        <c:axId val="80175488"/>
        <c:scaling>
          <c:orientation val="minMax"/>
        </c:scaling>
        <c:delete val="0"/>
        <c:axPos val="l"/>
        <c:majorGridlines>
          <c:spPr>
            <a:ln>
              <a:noFill/>
            </a:ln>
          </c:spPr>
        </c:majorGridlines>
        <c:numFmt formatCode="General" sourceLinked="1"/>
        <c:majorTickMark val="out"/>
        <c:minorTickMark val="none"/>
        <c:tickLblPos val="nextTo"/>
        <c:crossAx val="80165504"/>
        <c:crosses val="autoZero"/>
        <c:crossBetween val="midCat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5.0563844801111202E-2"/>
          <c:y val="2.0945893293158085E-2"/>
          <c:w val="0.77328988392468534"/>
          <c:h val="0.95126665375769226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List1!$A$2</c:f>
              <c:strCache>
                <c:ptCount val="1"/>
                <c:pt idx="0">
                  <c:v>y=2x-3</c:v>
                </c:pt>
              </c:strCache>
            </c:strRef>
          </c:tx>
          <c:marker>
            <c:symbol val="none"/>
          </c:marker>
          <c:xVal>
            <c:numRef>
              <c:f>List1!$B$1:$C$1</c:f>
              <c:numCache>
                <c:formatCode>General</c:formatCode>
                <c:ptCount val="2"/>
                <c:pt idx="0">
                  <c:v>0</c:v>
                </c:pt>
                <c:pt idx="1">
                  <c:v>3</c:v>
                </c:pt>
              </c:numCache>
            </c:numRef>
          </c:xVal>
          <c:yVal>
            <c:numRef>
              <c:f>List1!$B$2:$C$2</c:f>
              <c:numCache>
                <c:formatCode>General</c:formatCode>
                <c:ptCount val="2"/>
                <c:pt idx="0">
                  <c:v>-3</c:v>
                </c:pt>
                <c:pt idx="1">
                  <c:v>3</c:v>
                </c:pt>
              </c:numCache>
            </c:numRef>
          </c:yVal>
          <c:smooth val="0"/>
        </c:ser>
        <c:ser>
          <c:idx val="1"/>
          <c:order val="1"/>
          <c:tx>
            <c:strRef>
              <c:f>List1!$A$3</c:f>
              <c:strCache>
                <c:ptCount val="1"/>
                <c:pt idx="0">
                  <c:v>y=7-3x</c:v>
                </c:pt>
              </c:strCache>
            </c:strRef>
          </c:tx>
          <c:marker>
            <c:symbol val="none"/>
          </c:marker>
          <c:xVal>
            <c:numRef>
              <c:f>List1!$B$1:$C$1</c:f>
              <c:numCache>
                <c:formatCode>General</c:formatCode>
                <c:ptCount val="2"/>
                <c:pt idx="0">
                  <c:v>0</c:v>
                </c:pt>
                <c:pt idx="1">
                  <c:v>3</c:v>
                </c:pt>
              </c:numCache>
            </c:numRef>
          </c:xVal>
          <c:yVal>
            <c:numRef>
              <c:f>List1!$B$3:$C$3</c:f>
              <c:numCache>
                <c:formatCode>General</c:formatCode>
                <c:ptCount val="2"/>
                <c:pt idx="0">
                  <c:v>7</c:v>
                </c:pt>
                <c:pt idx="1">
                  <c:v>-2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0297984"/>
        <c:axId val="80299520"/>
      </c:scatterChart>
      <c:valAx>
        <c:axId val="8029798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80299520"/>
        <c:crosses val="autoZero"/>
        <c:crossBetween val="midCat"/>
      </c:valAx>
      <c:valAx>
        <c:axId val="80299520"/>
        <c:scaling>
          <c:orientation val="minMax"/>
        </c:scaling>
        <c:delete val="0"/>
        <c:axPos val="l"/>
        <c:majorGridlines>
          <c:spPr>
            <a:ln>
              <a:noFill/>
            </a:ln>
          </c:spPr>
        </c:majorGridlines>
        <c:numFmt formatCode="General" sourceLinked="1"/>
        <c:majorTickMark val="out"/>
        <c:minorTickMark val="none"/>
        <c:tickLblPos val="nextTo"/>
        <c:crossAx val="80297984"/>
        <c:crosses val="autoZero"/>
        <c:crossBetween val="midCat"/>
        <c:majorUnit val="1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0.08257</cdr:x>
      <cdr:y>0.06057</cdr:y>
    </cdr:from>
    <cdr:to>
      <cdr:x>0.15334</cdr:x>
      <cdr:y>0.12228</cdr:y>
    </cdr:to>
    <cdr:sp macro="" textlink="">
      <cdr:nvSpPr>
        <cdr:cNvPr id="2" name="TextovéPole 1"/>
        <cdr:cNvSpPr txBox="1"/>
      </cdr:nvSpPr>
      <cdr:spPr>
        <a:xfrm xmlns:a="http://schemas.openxmlformats.org/drawingml/2006/main">
          <a:off x="504056" y="224279"/>
          <a:ext cx="432048" cy="228489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cs-CZ" sz="1100" dirty="0"/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FB6D51A7-ECCF-46FD-93EF-BBC970E50D99}" type="slidenum"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425331367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217488" y="812800"/>
            <a:ext cx="7123112" cy="400843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ACB084-D8EA-4E4B-9788-7AB994B116E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041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174938" marR="0" indent="-174938" rtl="0" hangingPunct="0">
      <a:tabLst/>
      <a:defRPr lang="cs-CZ" sz="16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370286" algn="l" defTabSz="740573" rtl="0" eaLnBrk="1" latinLnBrk="0" hangingPunct="1">
      <a:defRPr sz="1000" kern="1200">
        <a:solidFill>
          <a:schemeClr val="tx1"/>
        </a:solidFill>
        <a:latin typeface="+mn-lt"/>
        <a:ea typeface="+mn-ea"/>
        <a:cs typeface="+mn-cs"/>
      </a:defRPr>
    </a:lvl2pPr>
    <a:lvl3pPr marL="740573" algn="l" defTabSz="740573" rtl="0" eaLnBrk="1" latinLnBrk="0" hangingPunct="1">
      <a:defRPr sz="1000" kern="1200">
        <a:solidFill>
          <a:schemeClr val="tx1"/>
        </a:solidFill>
        <a:latin typeface="+mn-lt"/>
        <a:ea typeface="+mn-ea"/>
        <a:cs typeface="+mn-cs"/>
      </a:defRPr>
    </a:lvl3pPr>
    <a:lvl4pPr marL="1110859" algn="l" defTabSz="740573" rtl="0" eaLnBrk="1" latinLnBrk="0" hangingPunct="1">
      <a:defRPr sz="1000" kern="1200">
        <a:solidFill>
          <a:schemeClr val="tx1"/>
        </a:solidFill>
        <a:latin typeface="+mn-lt"/>
        <a:ea typeface="+mn-ea"/>
        <a:cs typeface="+mn-cs"/>
      </a:defRPr>
    </a:lvl4pPr>
    <a:lvl5pPr marL="1481145" algn="l" defTabSz="740573" rtl="0" eaLnBrk="1" latinLnBrk="0" hangingPunct="1">
      <a:defRPr sz="1000" kern="1200">
        <a:solidFill>
          <a:schemeClr val="tx1"/>
        </a:solidFill>
        <a:latin typeface="+mn-lt"/>
        <a:ea typeface="+mn-ea"/>
        <a:cs typeface="+mn-cs"/>
      </a:defRPr>
    </a:lvl5pPr>
    <a:lvl6pPr marL="1851431" algn="l" defTabSz="740573" rtl="0" eaLnBrk="1" latinLnBrk="0" hangingPunct="1">
      <a:defRPr sz="1000" kern="1200">
        <a:solidFill>
          <a:schemeClr val="tx1"/>
        </a:solidFill>
        <a:latin typeface="+mn-lt"/>
        <a:ea typeface="+mn-ea"/>
        <a:cs typeface="+mn-cs"/>
      </a:defRPr>
    </a:lvl6pPr>
    <a:lvl7pPr marL="2221718" algn="l" defTabSz="740573" rtl="0" eaLnBrk="1" latinLnBrk="0" hangingPunct="1">
      <a:defRPr sz="1000" kern="1200">
        <a:solidFill>
          <a:schemeClr val="tx1"/>
        </a:solidFill>
        <a:latin typeface="+mn-lt"/>
        <a:ea typeface="+mn-ea"/>
        <a:cs typeface="+mn-cs"/>
      </a:defRPr>
    </a:lvl7pPr>
    <a:lvl8pPr marL="2592004" algn="l" defTabSz="740573" rtl="0" eaLnBrk="1" latinLnBrk="0" hangingPunct="1">
      <a:defRPr sz="1000" kern="1200">
        <a:solidFill>
          <a:schemeClr val="tx1"/>
        </a:solidFill>
        <a:latin typeface="+mn-lt"/>
        <a:ea typeface="+mn-ea"/>
        <a:cs typeface="+mn-cs"/>
      </a:defRPr>
    </a:lvl8pPr>
    <a:lvl9pPr marL="2962290" algn="l" defTabSz="740573" rtl="0" eaLnBrk="1" latinLnBrk="0" hangingPunct="1">
      <a:defRPr sz="10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3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3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3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3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3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71451"/>
            <a:ext cx="7772400" cy="3428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7900" spc="-71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600450"/>
            <a:ext cx="6858000" cy="685800"/>
          </a:xfrm>
        </p:spPr>
        <p:txBody>
          <a:bodyPr/>
          <a:lstStyle>
            <a:lvl1pPr marL="0" indent="0" algn="l">
              <a:buNone/>
              <a:defRPr b="0" cap="all" spc="107" baseline="0">
                <a:solidFill>
                  <a:schemeClr val="tx2"/>
                </a:solidFill>
                <a:latin typeface="+mj-lt"/>
              </a:defRPr>
            </a:lvl1pPr>
            <a:lvl2pPr marL="4081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81633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22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6326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04083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44899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8571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2653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3634740"/>
            <a:ext cx="142876" cy="150876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1633" tIns="40817" rIns="81633" bIns="40817"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363474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1633" tIns="40817" rIns="81633" bIns="40817"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fld id="{D807EB97-656D-4325-98C1-6F07D6485C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D335218-8F23-45B1-A319-8EE7A4E54F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85851"/>
            <a:ext cx="7772400" cy="3240881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7900" b="0" cap="all" spc="-71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1451"/>
            <a:ext cx="7772400" cy="800100"/>
          </a:xfrm>
        </p:spPr>
        <p:txBody>
          <a:bodyPr anchor="b"/>
          <a:lstStyle>
            <a:lvl1pPr marL="0" indent="0">
              <a:buNone/>
              <a:defRPr sz="1800" b="0" cap="all" spc="107" baseline="0">
                <a:solidFill>
                  <a:schemeClr val="tx2"/>
                </a:solidFill>
                <a:latin typeface="+mj-lt"/>
              </a:defRPr>
            </a:lvl1pPr>
            <a:lvl2pPr marL="40816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81633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3pPr>
            <a:lvl4pPr marL="122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632666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04083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448999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857166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265332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2BBC0CB9-D862-4CF7-A466-B8339A4A18A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lvl="0"/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181101"/>
            <a:ext cx="3291840" cy="3394472"/>
          </a:xfrm>
        </p:spPr>
        <p:txBody>
          <a:bodyPr/>
          <a:lstStyle>
            <a:lvl1pPr>
              <a:defRPr sz="2500"/>
            </a:lvl1pPr>
            <a:lvl2pPr>
              <a:defRPr sz="21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1" y="1181101"/>
            <a:ext cx="3291840" cy="3394472"/>
          </a:xfrm>
        </p:spPr>
        <p:txBody>
          <a:bodyPr/>
          <a:lstStyle>
            <a:lvl1pPr>
              <a:defRPr sz="2500"/>
            </a:lvl1pPr>
            <a:lvl2pPr>
              <a:defRPr sz="21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8A24322-12A2-4B18-AFC5-240D9D1FD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179577"/>
            <a:ext cx="3291840" cy="479821"/>
          </a:xfrm>
        </p:spPr>
        <p:txBody>
          <a:bodyPr anchor="b">
            <a:noAutofit/>
          </a:bodyPr>
          <a:lstStyle>
            <a:lvl1pPr marL="0" indent="0">
              <a:buNone/>
              <a:defRPr sz="1600" b="0" cap="all" spc="89" baseline="0">
                <a:solidFill>
                  <a:schemeClr val="tx1"/>
                </a:solidFill>
                <a:latin typeface="+mj-lt"/>
              </a:defRPr>
            </a:lvl1pPr>
            <a:lvl2pPr marL="408167" indent="0">
              <a:buNone/>
              <a:defRPr sz="1800" b="1"/>
            </a:lvl2pPr>
            <a:lvl3pPr marL="816333" indent="0">
              <a:buNone/>
              <a:defRPr sz="1600" b="1"/>
            </a:lvl3pPr>
            <a:lvl4pPr marL="1224500" indent="0">
              <a:buNone/>
              <a:defRPr sz="1500" b="1"/>
            </a:lvl4pPr>
            <a:lvl5pPr marL="1632666" indent="0">
              <a:buNone/>
              <a:defRPr sz="1500" b="1"/>
            </a:lvl5pPr>
            <a:lvl6pPr marL="2040833" indent="0">
              <a:buNone/>
              <a:defRPr sz="1500" b="1"/>
            </a:lvl6pPr>
            <a:lvl7pPr marL="2448999" indent="0">
              <a:buNone/>
              <a:defRPr sz="1500" b="1"/>
            </a:lvl7pPr>
            <a:lvl8pPr marL="2857166" indent="0">
              <a:buNone/>
              <a:defRPr sz="1500" b="1"/>
            </a:lvl8pPr>
            <a:lvl9pPr marL="3265332" indent="0">
              <a:buNone/>
              <a:defRPr sz="15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1694525"/>
            <a:ext cx="3291840" cy="288036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179577"/>
            <a:ext cx="3291840" cy="479821"/>
          </a:xfrm>
        </p:spPr>
        <p:txBody>
          <a:bodyPr anchor="b">
            <a:noAutofit/>
          </a:bodyPr>
          <a:lstStyle>
            <a:lvl1pPr marL="0" indent="0">
              <a:buNone/>
              <a:defRPr lang="en-US" sz="1600" b="0" kern="1200" cap="all" spc="89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08167" indent="0">
              <a:buNone/>
              <a:defRPr sz="1800" b="1"/>
            </a:lvl2pPr>
            <a:lvl3pPr marL="816333" indent="0">
              <a:buNone/>
              <a:defRPr sz="1600" b="1"/>
            </a:lvl3pPr>
            <a:lvl4pPr marL="1224500" indent="0">
              <a:buNone/>
              <a:defRPr sz="1500" b="1"/>
            </a:lvl4pPr>
            <a:lvl5pPr marL="1632666" indent="0">
              <a:buNone/>
              <a:defRPr sz="1500" b="1"/>
            </a:lvl5pPr>
            <a:lvl6pPr marL="2040833" indent="0">
              <a:buNone/>
              <a:defRPr sz="1500" b="1"/>
            </a:lvl6pPr>
            <a:lvl7pPr marL="2448999" indent="0">
              <a:buNone/>
              <a:defRPr sz="1500" b="1"/>
            </a:lvl7pPr>
            <a:lvl8pPr marL="2857166" indent="0">
              <a:buNone/>
              <a:defRPr sz="1500" b="1"/>
            </a:lvl8pPr>
            <a:lvl9pPr marL="3265332" indent="0">
              <a:buNone/>
              <a:defRPr sz="1500" b="1"/>
            </a:lvl9pPr>
          </a:lstStyle>
          <a:p>
            <a:pPr marL="0" lvl="0" indent="0" algn="l" defTabSz="816333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1694525"/>
            <a:ext cx="3291840" cy="288036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290CC4E-24C5-4EFA-A2F2-0FAD6B648B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3BAFF7A-EC6A-4A6C-92F2-70C09912FB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84C8C62-4B9E-40BC-AEEE-10A19BEB54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1" y="1200150"/>
            <a:ext cx="5111750" cy="3360420"/>
          </a:xfrm>
        </p:spPr>
        <p:txBody>
          <a:bodyPr/>
          <a:lstStyle>
            <a:lvl1pPr>
              <a:defRPr sz="2800"/>
            </a:lvl1pPr>
            <a:lvl2pPr>
              <a:defRPr sz="2500"/>
            </a:lvl2pPr>
            <a:lvl3pPr>
              <a:defRPr sz="21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200150"/>
            <a:ext cx="3008313" cy="3360420"/>
          </a:xfrm>
        </p:spPr>
        <p:txBody>
          <a:bodyPr>
            <a:normAutofit/>
          </a:bodyPr>
          <a:lstStyle>
            <a:lvl1pPr marL="0" indent="0">
              <a:buNone/>
              <a:defRPr sz="1500"/>
            </a:lvl1pPr>
            <a:lvl2pPr marL="408167" indent="0">
              <a:buNone/>
              <a:defRPr sz="1100"/>
            </a:lvl2pPr>
            <a:lvl3pPr marL="816333" indent="0">
              <a:buNone/>
              <a:defRPr sz="900"/>
            </a:lvl3pPr>
            <a:lvl4pPr marL="1224500" indent="0">
              <a:buNone/>
              <a:defRPr sz="800"/>
            </a:lvl4pPr>
            <a:lvl5pPr marL="1632666" indent="0">
              <a:buNone/>
              <a:defRPr sz="800"/>
            </a:lvl5pPr>
            <a:lvl6pPr marL="2040833" indent="0">
              <a:buNone/>
              <a:defRPr sz="800"/>
            </a:lvl6pPr>
            <a:lvl7pPr marL="2448999" indent="0">
              <a:buNone/>
              <a:defRPr sz="800"/>
            </a:lvl7pPr>
            <a:lvl8pPr marL="2857166" indent="0">
              <a:buNone/>
              <a:defRPr sz="800"/>
            </a:lvl8pPr>
            <a:lvl9pPr marL="3265332" indent="0">
              <a:buNone/>
              <a:defRPr sz="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1E991F5-8AD2-41CA-9260-CA7B51C34DA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3634740"/>
            <a:ext cx="142876" cy="150876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1633" tIns="40817" rIns="81633" bIns="40817"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363474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2800"/>
            </a:lvl1pPr>
            <a:lvl2pPr marL="408167" indent="0">
              <a:buNone/>
              <a:defRPr sz="2500"/>
            </a:lvl2pPr>
            <a:lvl3pPr marL="816333" indent="0">
              <a:buNone/>
              <a:defRPr sz="2100"/>
            </a:lvl3pPr>
            <a:lvl4pPr marL="1224500" indent="0">
              <a:buNone/>
              <a:defRPr sz="1800"/>
            </a:lvl4pPr>
            <a:lvl5pPr marL="1632666" indent="0">
              <a:buNone/>
              <a:defRPr sz="1800"/>
            </a:lvl5pPr>
            <a:lvl6pPr marL="2040833" indent="0">
              <a:buNone/>
              <a:defRPr sz="1800"/>
            </a:lvl6pPr>
            <a:lvl7pPr marL="2448999" indent="0">
              <a:buNone/>
              <a:defRPr sz="1800"/>
            </a:lvl7pPr>
            <a:lvl8pPr marL="2857166" indent="0">
              <a:buNone/>
              <a:defRPr sz="1800"/>
            </a:lvl8pPr>
            <a:lvl9pPr marL="3265332" indent="0">
              <a:buNone/>
              <a:defRPr sz="18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286250"/>
            <a:ext cx="8153400" cy="342900"/>
          </a:xfrm>
        </p:spPr>
        <p:txBody>
          <a:bodyPr/>
          <a:lstStyle>
            <a:lvl1pPr marL="0" indent="0">
              <a:buNone/>
              <a:defRPr sz="1500"/>
            </a:lvl1pPr>
            <a:lvl2pPr marL="408167" indent="0">
              <a:buNone/>
              <a:defRPr sz="1100"/>
            </a:lvl2pPr>
            <a:lvl3pPr marL="816333" indent="0">
              <a:buNone/>
              <a:defRPr sz="900"/>
            </a:lvl3pPr>
            <a:lvl4pPr marL="1224500" indent="0">
              <a:buNone/>
              <a:defRPr sz="800"/>
            </a:lvl4pPr>
            <a:lvl5pPr marL="1632666" indent="0">
              <a:buNone/>
              <a:defRPr sz="800"/>
            </a:lvl5pPr>
            <a:lvl6pPr marL="2040833" indent="0">
              <a:buNone/>
              <a:defRPr sz="800"/>
            </a:lvl6pPr>
            <a:lvl7pPr marL="2448999" indent="0">
              <a:buNone/>
              <a:defRPr sz="800"/>
            </a:lvl7pPr>
            <a:lvl8pPr marL="2857166" indent="0">
              <a:buNone/>
              <a:defRPr sz="800"/>
            </a:lvl8pPr>
            <a:lvl9pPr marL="3265332" indent="0">
              <a:buNone/>
              <a:defRPr sz="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fld id="{D8C655BD-807A-4A30-8AA7-7B9A7B2B2BF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3714750"/>
            <a:ext cx="8153400" cy="57150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363474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1633" tIns="40817" rIns="81633" bIns="40817"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27A995C-9DC2-4840-9FAD-A8A5EDDB18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205979"/>
            <a:ext cx="2057400" cy="43886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94D559E-62F3-42B5-9185-56B8ABCFF2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14539"/>
            <a:ext cx="5791200" cy="1028700"/>
          </a:xfrm>
          <a:prstGeom prst="rect">
            <a:avLst/>
          </a:prstGeom>
        </p:spPr>
        <p:txBody>
          <a:bodyPr vert="horz" lIns="81633" tIns="40817" rIns="81633" bIns="40817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14451"/>
            <a:ext cx="7620000" cy="3280172"/>
          </a:xfrm>
          <a:prstGeom prst="rect">
            <a:avLst/>
          </a:prstGeom>
        </p:spPr>
        <p:txBody>
          <a:bodyPr vert="horz" lIns="81633" tIns="40817" rIns="81633" bIns="40817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629150"/>
            <a:ext cx="3429000" cy="228600"/>
          </a:xfrm>
          <a:prstGeom prst="rect">
            <a:avLst/>
          </a:prstGeom>
        </p:spPr>
        <p:txBody>
          <a:bodyPr vert="horz" lIns="81633" tIns="40817" rIns="81633" bIns="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4869657"/>
            <a:ext cx="3429000" cy="212884"/>
          </a:xfrm>
          <a:prstGeom prst="rect">
            <a:avLst/>
          </a:prstGeom>
        </p:spPr>
        <p:txBody>
          <a:bodyPr vert="horz" lIns="81633" tIns="40817" rIns="81633" bIns="40817" rtlCol="0" anchor="t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391843" y="4368483"/>
            <a:ext cx="986791" cy="365125"/>
          </a:xfrm>
          <a:prstGeom prst="rect">
            <a:avLst/>
          </a:prstGeom>
        </p:spPr>
        <p:txBody>
          <a:bodyPr vert="horz" lIns="81633" tIns="40817" rIns="81633" bIns="40817" rtlCol="0" anchor="ctr"/>
          <a:lstStyle>
            <a:lvl1pPr algn="l">
              <a:defRPr sz="2100" b="1">
                <a:solidFill>
                  <a:schemeClr val="tx2"/>
                </a:solidFill>
              </a:defRPr>
            </a:lvl1pPr>
          </a:lstStyle>
          <a:p>
            <a:pPr lvl="0"/>
            <a:fld id="{3144A807-92A8-4553-83D3-F3E0CF137E4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0287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1633" tIns="40817" rIns="81633" bIns="40817"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028700"/>
            <a:ext cx="142876" cy="4114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1633" tIns="40817" rIns="81633" bIns="40817"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816333" rtl="0" eaLnBrk="1" latinLnBrk="0" hangingPunct="1">
        <a:spcBef>
          <a:spcPct val="0"/>
        </a:spcBef>
        <a:buNone/>
        <a:defRPr sz="3200" kern="1200" cap="all" spc="-53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816333" rtl="0" eaLnBrk="1" latinLnBrk="0" hangingPunct="1">
        <a:spcBef>
          <a:spcPct val="20000"/>
        </a:spcBef>
        <a:spcAft>
          <a:spcPts val="535"/>
        </a:spcAft>
        <a:buFont typeface="Arial" pitchFamily="34" charset="0"/>
        <a:buNone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08167" indent="-163267" algn="l" defTabSz="816333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020416" indent="-204083" algn="l" defTabSz="816333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428583" indent="-204083" algn="l" defTabSz="816333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836750" indent="-204083" algn="l" defTabSz="816333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44916" indent="-204083" algn="l" defTabSz="816333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653083" indent="-204083" algn="l" defTabSz="816333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3061249" indent="-204083" algn="l" defTabSz="816333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3469416" indent="-204083" algn="l" defTabSz="816333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16333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08167" algn="l" defTabSz="816333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16333" algn="l" defTabSz="816333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24500" algn="l" defTabSz="816333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32666" algn="l" defTabSz="816333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40833" algn="l" defTabSz="816333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48999" algn="l" defTabSz="816333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857166" algn="l" defTabSz="816333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265332" algn="l" defTabSz="816333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249494"/>
            <a:ext cx="5472608" cy="940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9740510"/>
              </p:ext>
            </p:extLst>
          </p:nvPr>
        </p:nvGraphicFramePr>
        <p:xfrm>
          <a:off x="261045" y="3381477"/>
          <a:ext cx="8556592" cy="171058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504082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Základní škola a Mateřská škola generála Pattona Dýšina, příspěvková organizace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AUTOR:      Mgr. Marcela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Šašková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</a:rPr>
                        <a:t>:      VY_32_INOVACE_4B_19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TÉMA:       GEOMETRIE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IX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8633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ČÍSLO PROJEKTU:  </a:t>
                      </a:r>
                      <a:r>
                        <a:rPr lang="cs-CZ" sz="1400" i="1" dirty="0" smtClean="0">
                          <a:solidFill>
                            <a:schemeClr val="tx1"/>
                          </a:solidFill>
                        </a:rPr>
                        <a:t>CZ.</a:t>
                      </a:r>
                      <a:r>
                        <a:rPr lang="cs-CZ" sz="1400" i="1" baseline="0" dirty="0" smtClean="0">
                          <a:solidFill>
                            <a:schemeClr val="tx1"/>
                          </a:solidFill>
                        </a:rPr>
                        <a:t> 1. 07/ 1. 4. 00/ 21. 1843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2" y="1190231"/>
            <a:ext cx="4626171" cy="218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09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ukazuje žákům další z možností, jak vyřešit soustavu rovnic. Jde o grafickou metodu řešení soustavy. Prezentaci je vhodné doplnit samostatnou prací žáků a to jak pomocí pravítka, tak pomocí PC (např. MS Excel)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0203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457200" y="1013738"/>
            <a:ext cx="7772400" cy="1744425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sz="5400" dirty="0"/>
              <a:t>Grafické řešení soustavy rovnic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" y="489038"/>
            <a:ext cx="8229600" cy="574874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Soustava rovnic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" y="1203247"/>
            <a:ext cx="8229600" cy="3216623"/>
          </a:xfrm>
        </p:spPr>
        <p:txBody>
          <a:bodyPr>
            <a:spAutoFit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 dirty="0"/>
              <a:t>Numericky už soustavu rovnic vypočítat umíme</a:t>
            </a:r>
          </a:p>
          <a:p>
            <a:pPr lvl="0"/>
            <a:r>
              <a:rPr lang="cs-CZ" dirty="0" smtClean="0"/>
              <a:t>např</a:t>
            </a:r>
            <a:r>
              <a:rPr lang="cs-CZ" dirty="0"/>
              <a:t>. 	2x-y=3</a:t>
            </a:r>
            <a:br>
              <a:rPr lang="cs-CZ" dirty="0"/>
            </a:br>
            <a:r>
              <a:rPr lang="cs-CZ" dirty="0"/>
              <a:t>		</a:t>
            </a:r>
            <a:r>
              <a:rPr lang="cs-CZ" dirty="0" smtClean="0"/>
              <a:t>3x+y </a:t>
            </a:r>
            <a:r>
              <a:rPr lang="cs-CZ" dirty="0"/>
              <a:t>=7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395536" y="3939902"/>
            <a:ext cx="8229600" cy="771550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>
              <a:buNone/>
            </a:pPr>
            <a:r>
              <a:rPr lang="cs-CZ" dirty="0"/>
              <a:t>Řešením je uspořádaná dvojice </a:t>
            </a:r>
            <a:r>
              <a:rPr lang="en-GB" sz="2100" b="1" dirty="0">
                <a:solidFill>
                  <a:srgbClr val="000000"/>
                </a:solidFill>
                <a:latin typeface="Trebuchet MS" pitchFamily="34"/>
              </a:rPr>
              <a:t>[2;1]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205222"/>
            <a:ext cx="8964487" cy="858690"/>
          </a:xfrm>
        </p:spPr>
        <p:txBody>
          <a:bodyPr>
            <a:normAutofit fontScale="90000"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Tyto rovnice můžeme napsat i jinak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" y="1203247"/>
            <a:ext cx="8229600" cy="1619090"/>
          </a:xfrm>
        </p:spPr>
        <p:txBody>
          <a:bodyPr>
            <a:normAutofit lnSpcReduction="10000"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marL="540000" lvl="1" indent="0">
              <a:buNone/>
            </a:pPr>
            <a:r>
              <a:rPr lang="cs-CZ" dirty="0" smtClean="0"/>
              <a:t>2x-y=3</a:t>
            </a:r>
            <a:br>
              <a:rPr lang="cs-CZ" dirty="0" smtClean="0"/>
            </a:br>
            <a:r>
              <a:rPr lang="cs-CZ" dirty="0" smtClean="0"/>
              <a:t>     y=2x-3</a:t>
            </a:r>
            <a:br>
              <a:rPr lang="cs-CZ" dirty="0" smtClean="0"/>
            </a:br>
            <a:r>
              <a:rPr lang="cs-CZ" dirty="0" smtClean="0"/>
              <a:t>3x+y=7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      y=7-3x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-20588" y="3219822"/>
            <a:ext cx="8964487" cy="1619090"/>
          </a:xfrm>
        </p:spPr>
        <p:txBody>
          <a:bodyPr>
            <a:normAutofit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marL="108000" lvl="0" indent="0" algn="ctr">
              <a:buNone/>
            </a:pPr>
            <a:r>
              <a:rPr lang="cs-CZ" dirty="0"/>
              <a:t>Z rovnice jsme si vyjádřili </a:t>
            </a:r>
            <a:r>
              <a:rPr lang="cs-CZ" dirty="0" smtClean="0"/>
              <a:t>y,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čímž jsme získali předpisy pro 2 lineární funkce</a:t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" y="205222"/>
            <a:ext cx="8229600" cy="858690"/>
          </a:xfrm>
        </p:spPr>
        <p:txBody>
          <a:bodyPr>
            <a:normAutofit fontScale="90000"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Obě lineární funkce vyneseme do jednoho grafu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203246"/>
            <a:ext cx="4016160" cy="1647173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y=2x-3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0" y="2976793"/>
            <a:ext cx="4016160" cy="1619090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y=7-3x</a:t>
            </a: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1758145"/>
              </p:ext>
            </p:extLst>
          </p:nvPr>
        </p:nvGraphicFramePr>
        <p:xfrm>
          <a:off x="971600" y="1804433"/>
          <a:ext cx="2880321" cy="7416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960107"/>
                <a:gridCol w="960107"/>
                <a:gridCol w="96010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y=2x-3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9235529"/>
              </p:ext>
            </p:extLst>
          </p:nvPr>
        </p:nvGraphicFramePr>
        <p:xfrm>
          <a:off x="971600" y="3709603"/>
          <a:ext cx="2880321" cy="7416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960107"/>
                <a:gridCol w="960107"/>
                <a:gridCol w="96010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y=7-3x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0" name="Graf 1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13017507"/>
              </p:ext>
            </p:extLst>
          </p:nvPr>
        </p:nvGraphicFramePr>
        <p:xfrm>
          <a:off x="4211960" y="1491630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7452320" y="3256697"/>
            <a:ext cx="36004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07130" y="1382747"/>
            <a:ext cx="280846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Graf 1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05582757"/>
              </p:ext>
            </p:extLst>
          </p:nvPr>
        </p:nvGraphicFramePr>
        <p:xfrm>
          <a:off x="1043608" y="1245356"/>
          <a:ext cx="6104571" cy="370265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61" y="123478"/>
            <a:ext cx="8229600" cy="858690"/>
          </a:xfrm>
        </p:spPr>
        <p:txBody>
          <a:bodyPr>
            <a:norm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Odečteme hodnoty průsečíku</a:t>
            </a:r>
          </a:p>
        </p:txBody>
      </p:sp>
      <p:sp>
        <p:nvSpPr>
          <p:cNvPr id="5" name="Přímá spojnice 4"/>
          <p:cNvSpPr/>
          <p:nvPr/>
        </p:nvSpPr>
        <p:spPr>
          <a:xfrm flipH="1">
            <a:off x="4139952" y="1910524"/>
            <a:ext cx="1280798" cy="1309297"/>
          </a:xfrm>
          <a:prstGeom prst="line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vert="horz" wrap="none" lIns="102047" tIns="65602" rIns="102047" bIns="65602" anchor="ctr" anchorCtr="0" compatLnSpc="0"/>
          <a:lstStyle/>
          <a:p>
            <a:pPr hangingPunct="0"/>
            <a:endParaRPr lang="cs-CZ"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Přímá spojnice 5"/>
          <p:cNvSpPr/>
          <p:nvPr/>
        </p:nvSpPr>
        <p:spPr>
          <a:xfrm>
            <a:off x="1331640" y="3373613"/>
            <a:ext cx="2808312" cy="0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</p:spPr>
        <p:txBody>
          <a:bodyPr vert="horz" wrap="none" lIns="72891" tIns="36446" rIns="72891" bIns="36446" anchor="ctr" anchorCtr="0" compatLnSpc="0"/>
          <a:lstStyle/>
          <a:p>
            <a:pPr hangingPunct="0"/>
            <a:endParaRPr lang="cs-CZ"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Přímá spojnice 6"/>
          <p:cNvSpPr/>
          <p:nvPr/>
        </p:nvSpPr>
        <p:spPr>
          <a:xfrm>
            <a:off x="4052261" y="3291830"/>
            <a:ext cx="0" cy="440890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</p:spPr>
        <p:txBody>
          <a:bodyPr vert="horz" wrap="none" lIns="72891" tIns="36446" rIns="72891" bIns="36446" anchor="ctr" anchorCtr="0" compatLnSpc="0"/>
          <a:lstStyle/>
          <a:p>
            <a:pPr hangingPunct="0"/>
            <a:endParaRPr lang="cs-CZ"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51370" y="1371658"/>
            <a:ext cx="1044887" cy="604518"/>
          </a:xfrm>
          <a:prstGeom prst="rect">
            <a:avLst/>
          </a:prstGeom>
          <a:noFill/>
          <a:ln>
            <a:noFill/>
          </a:ln>
        </p:spPr>
        <p:txBody>
          <a:bodyPr vert="horz" wrap="none" lIns="72891" tIns="36446" rIns="72891" bIns="36446" anchorCtr="0" compatLnSpc="0">
            <a:spAutoFit/>
          </a:bodyPr>
          <a:lstStyle/>
          <a:p>
            <a:pPr hangingPunct="0"/>
            <a:r>
              <a:rPr lang="cs-CZ" sz="3600">
                <a:latin typeface="Arial" pitchFamily="18"/>
                <a:ea typeface="Microsoft YaHei" pitchFamily="2"/>
                <a:cs typeface="Mangal" pitchFamily="2"/>
              </a:rPr>
              <a:t>[  ,  ]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805100" y="1469635"/>
            <a:ext cx="332641" cy="456979"/>
          </a:xfrm>
          <a:prstGeom prst="rect">
            <a:avLst/>
          </a:prstGeom>
          <a:noFill/>
          <a:ln>
            <a:noFill/>
          </a:ln>
        </p:spPr>
        <p:txBody>
          <a:bodyPr vert="horz" wrap="none" lIns="72891" tIns="36446" rIns="72891" bIns="36446" anchorCtr="0" compatLnSpc="0">
            <a:spAutoFit/>
          </a:bodyPr>
          <a:lstStyle/>
          <a:p>
            <a:pPr hangingPunct="0"/>
            <a:r>
              <a:rPr lang="cs-CZ" sz="2600">
                <a:latin typeface="Arial" pitchFamily="18"/>
                <a:ea typeface="Microsoft YaHei" pitchFamily="2"/>
                <a:cs typeface="Mangal" pitchFamily="2"/>
              </a:rPr>
              <a:t>2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73777" y="1445141"/>
            <a:ext cx="354057" cy="501285"/>
          </a:xfrm>
          <a:prstGeom prst="rect">
            <a:avLst/>
          </a:prstGeom>
          <a:noFill/>
          <a:ln>
            <a:noFill/>
          </a:ln>
        </p:spPr>
        <p:txBody>
          <a:bodyPr vert="horz" wrap="none" lIns="72891" tIns="36446" rIns="72891" bIns="36446" anchorCtr="0" compatLnSpc="0">
            <a:spAutoFit/>
          </a:bodyPr>
          <a:lstStyle/>
          <a:p>
            <a:pPr hangingPunct="0"/>
            <a:r>
              <a:rPr lang="cs-CZ" sz="2900">
                <a:latin typeface="Arial" pitchFamily="18"/>
                <a:ea typeface="Microsoft YaHei" pitchFamily="2"/>
                <a:cs typeface="Mangal" pitchFamily="2"/>
              </a:rPr>
              <a:t>1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805100" y="3400649"/>
            <a:ext cx="280846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308774" y="1131081"/>
            <a:ext cx="28725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/>
              <a:t>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Class="entr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Class="entr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0" grpI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085850"/>
            <a:ext cx="7772400" cy="3241675"/>
          </a:xfrm>
        </p:spPr>
        <p:txBody>
          <a:bodyPr>
            <a:normAutofit fontScale="90000"/>
          </a:bodyPr>
          <a:lstStyle/>
          <a:p>
            <a:r>
              <a:rPr lang="cs-CZ" sz="2700" dirty="0" smtClean="0"/>
              <a:t>Obrázky vytvořeny pomocí MS </a:t>
            </a:r>
            <a:r>
              <a:rPr lang="cs-CZ" sz="2700" dirty="0" err="1" smtClean="0"/>
              <a:t>excel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/>
              <a:t>Autorem materiálu a všech jeho částí,</a:t>
            </a:r>
            <a:br>
              <a:rPr lang="cs-CZ" sz="2700" dirty="0"/>
            </a:br>
            <a:r>
              <a:rPr lang="cs-CZ" sz="2700" dirty="0"/>
              <a:t>není-li uvedeno jinak, je Mgr. Marcela Šašková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4311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255</TotalTime>
  <Words>159</Words>
  <Application>Microsoft Office PowerPoint</Application>
  <PresentationFormat>Předvádění na obrazovce (16:9)</PresentationFormat>
  <Paragraphs>39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Základní</vt:lpstr>
      <vt:lpstr>Prezentace aplikace PowerPoint</vt:lpstr>
      <vt:lpstr>anotace</vt:lpstr>
      <vt:lpstr>Grafické řešení soustavy rovnic</vt:lpstr>
      <vt:lpstr>Soustava rovnic</vt:lpstr>
      <vt:lpstr>Tyto rovnice můžeme napsat i jinak</vt:lpstr>
      <vt:lpstr>Obě lineární funkce vyneseme do jednoho grafu</vt:lpstr>
      <vt:lpstr>Odečteme hodnoty průsečíku</vt:lpstr>
      <vt:lpstr>Obrázky vytvořeny pomocí MS excel  Autorem materiálu a všech jeho částí, není-li uvedeno jinak, je Mgr. Marcela Šašková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jitka</cp:lastModifiedBy>
  <cp:revision>12</cp:revision>
  <dcterms:created xsi:type="dcterms:W3CDTF">2012-07-05T19:05:23Z</dcterms:created>
  <dcterms:modified xsi:type="dcterms:W3CDTF">2013-05-18T12:22:47Z</dcterms:modified>
</cp:coreProperties>
</file>