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6" r:id="rId3"/>
    <p:sldId id="256" r:id="rId4"/>
    <p:sldId id="257" r:id="rId5"/>
    <p:sldId id="260" r:id="rId6"/>
    <p:sldId id="258" r:id="rId7"/>
    <p:sldId id="259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y=3x</a:t>
            </a:r>
            <a:endParaRPr lang="en-US" dirty="0"/>
          </a:p>
        </c:rich>
      </c:tx>
      <c:layout>
        <c:manualLayout>
          <c:xMode val="edge"/>
          <c:yMode val="edge"/>
          <c:x val="0.64142906307019998"/>
          <c:y val="0.15915196072130894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25186224727223927"/>
          <c:y val="4.3756667480688405E-2"/>
          <c:w val="0.71038388862554624"/>
          <c:h val="0.81505404675912241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0</c:v>
                </c:pt>
                <c:pt idx="1">
                  <c:v>6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2786048"/>
        <c:axId val="22787584"/>
      </c:scatterChart>
      <c:valAx>
        <c:axId val="2278604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2787584"/>
        <c:crosses val="autoZero"/>
        <c:crossBetween val="midCat"/>
      </c:valAx>
      <c:valAx>
        <c:axId val="22787584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22786048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cs-CZ" dirty="0" smtClean="0"/>
              <a:t>y=</a:t>
            </a:r>
            <a:r>
              <a:rPr lang="cs-CZ" baseline="0" dirty="0" smtClean="0"/>
              <a:t> -2x</a:t>
            </a:r>
            <a:endParaRPr lang="en-US" dirty="0"/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Hodnoty osy Y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0</c:v>
                </c:pt>
                <c:pt idx="1">
                  <c:v>2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0</c:v>
                </c:pt>
                <c:pt idx="1">
                  <c:v>-4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3238912"/>
        <c:axId val="23240704"/>
      </c:scatterChart>
      <c:valAx>
        <c:axId val="23238912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high"/>
        <c:crossAx val="23240704"/>
        <c:crosses val="autoZero"/>
        <c:crossBetween val="midCat"/>
      </c:valAx>
      <c:valAx>
        <c:axId val="23240704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2323891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22494691470107325"/>
          <c:y val="5.4371701658901324E-2"/>
          <c:w val="0.74088605249326089"/>
          <c:h val="0.91749457472989349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y=0,5x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-1</c:v>
                </c:pt>
                <c:pt idx="1">
                  <c:v>1</c:v>
                </c:pt>
              </c:numCache>
            </c:numRef>
          </c:xVal>
          <c:yVal>
            <c:numRef>
              <c:f>List1!$B$2:$B$4</c:f>
              <c:numCache>
                <c:formatCode>General</c:formatCode>
                <c:ptCount val="3"/>
                <c:pt idx="0">
                  <c:v>-0.5</c:v>
                </c:pt>
                <c:pt idx="1">
                  <c:v>0.5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y=x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-1</c:v>
                </c:pt>
                <c:pt idx="1">
                  <c:v>1</c:v>
                </c:pt>
              </c:numCache>
            </c:numRef>
          </c:xVal>
          <c:yVal>
            <c:numRef>
              <c:f>List1!$C$2:$C$4</c:f>
              <c:numCache>
                <c:formatCode>General</c:formatCode>
                <c:ptCount val="3"/>
                <c:pt idx="0">
                  <c:v>-1</c:v>
                </c:pt>
                <c:pt idx="1">
                  <c:v>1</c:v>
                </c:pt>
              </c:numCache>
            </c:numRef>
          </c:yVal>
          <c:smooth val="0"/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x=3x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-1</c:v>
                </c:pt>
                <c:pt idx="1">
                  <c:v>1</c:v>
                </c:pt>
              </c:numCache>
            </c:numRef>
          </c:xVal>
          <c:yVal>
            <c:numRef>
              <c:f>List1!$D$2:$D$4</c:f>
              <c:numCache>
                <c:formatCode>General</c:formatCode>
                <c:ptCount val="3"/>
                <c:pt idx="0">
                  <c:v>-3</c:v>
                </c:pt>
                <c:pt idx="1">
                  <c:v>3</c:v>
                </c:pt>
              </c:numCache>
            </c:numRef>
          </c:yVal>
          <c:smooth val="0"/>
        </c:ser>
        <c:ser>
          <c:idx val="3"/>
          <c:order val="3"/>
          <c:tx>
            <c:strRef>
              <c:f>List1!$E$1</c:f>
              <c:strCache>
                <c:ptCount val="1"/>
                <c:pt idx="0">
                  <c:v>y=10x</c:v>
                </c:pt>
              </c:strCache>
            </c:strRef>
          </c:tx>
          <c:marker>
            <c:symbol val="none"/>
          </c:marker>
          <c:xVal>
            <c:numRef>
              <c:f>List1!$A$2:$A$4</c:f>
              <c:numCache>
                <c:formatCode>General</c:formatCode>
                <c:ptCount val="3"/>
                <c:pt idx="0">
                  <c:v>-1</c:v>
                </c:pt>
                <c:pt idx="1">
                  <c:v>1</c:v>
                </c:pt>
              </c:numCache>
            </c:numRef>
          </c:xVal>
          <c:yVal>
            <c:numRef>
              <c:f>List1!$E$2:$E$4</c:f>
              <c:numCache>
                <c:formatCode>General</c:formatCode>
                <c:ptCount val="3"/>
                <c:pt idx="0">
                  <c:v>-10</c:v>
                </c:pt>
                <c:pt idx="1">
                  <c:v>10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3403520"/>
        <c:axId val="23421696"/>
      </c:scatterChart>
      <c:valAx>
        <c:axId val="234035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3421696"/>
        <c:crosses val="autoZero"/>
        <c:crossBetween val="midCat"/>
      </c:valAx>
      <c:valAx>
        <c:axId val="23421696"/>
        <c:scaling>
          <c:orientation val="minMax"/>
        </c:scaling>
        <c:delete val="0"/>
        <c:axPos val="l"/>
        <c:majorGridlines>
          <c:spPr>
            <a:ln>
              <a:noFill/>
            </a:ln>
          </c:spPr>
        </c:majorGridlines>
        <c:numFmt formatCode="General" sourceLinked="1"/>
        <c:majorTickMark val="out"/>
        <c:minorTickMark val="none"/>
        <c:tickLblPos val="nextTo"/>
        <c:crossAx val="23403520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3.5847290318896358E-2"/>
          <c:y val="0.70082300479803794"/>
          <c:w val="0.15565078730567924"/>
          <c:h val="0.28578901525356215"/>
        </c:manualLayout>
      </c:layout>
      <c:overlay val="0"/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85A69E6-D2F4-4A39-9386-1D201C97EA7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9012B14-0964-4AD0-99F2-CE649A5DE9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3282111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VY_32_INOVACE_4B_20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64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zaměřena na zápis a graf přímé úměrnosti.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22722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Přímá úměrnost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210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Je zvláštním případem lineární funkce</a:t>
            </a:r>
          </a:p>
          <a:p>
            <a:pPr>
              <a:buNone/>
            </a:pPr>
            <a:r>
              <a:rPr lang="cs-CZ" dirty="0" smtClean="0"/>
              <a:t>y = </a:t>
            </a:r>
            <a:r>
              <a:rPr lang="cs-CZ" dirty="0" err="1" smtClean="0"/>
              <a:t>ax</a:t>
            </a:r>
            <a:r>
              <a:rPr lang="cs-CZ" dirty="0" smtClean="0"/>
              <a:t>+b, kde b = 0</a:t>
            </a:r>
          </a:p>
          <a:p>
            <a:pPr>
              <a:buNone/>
            </a:pPr>
            <a:r>
              <a:rPr lang="cs-CZ" dirty="0" smtClean="0"/>
              <a:t>Neboli y =</a:t>
            </a:r>
            <a:r>
              <a:rPr lang="cs-CZ" dirty="0" err="1" smtClean="0"/>
              <a:t>ax</a:t>
            </a:r>
            <a:endParaRPr lang="cs-CZ" dirty="0" smtClean="0"/>
          </a:p>
          <a:p>
            <a:r>
              <a:rPr lang="cs-CZ" dirty="0"/>
              <a:t>Kolikrát se zvětší jedna veličina, tolikrát se zvětší i druhá veličina.</a:t>
            </a:r>
          </a:p>
          <a:p>
            <a:r>
              <a:rPr lang="cs-CZ" dirty="0"/>
              <a:t>Kolikrát se zmenší jedna veličina, tolikrát se zmenší i druhá veličina.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přímé úměrnosti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Cena za jednu knihu a za x knih</a:t>
            </a:r>
          </a:p>
          <a:p>
            <a:r>
              <a:rPr lang="cs-CZ" dirty="0" smtClean="0"/>
              <a:t>Čas a ujetá vzdálenost</a:t>
            </a:r>
          </a:p>
          <a:p>
            <a:r>
              <a:rPr lang="cs-CZ" dirty="0" smtClean="0"/>
              <a:t>…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Prochází počátkem soustavy souřadnic</a:t>
            </a:r>
          </a:p>
          <a:p>
            <a:pPr>
              <a:buNone/>
            </a:pPr>
            <a:r>
              <a:rPr lang="cs-CZ" dirty="0" smtClean="0"/>
              <a:t>Jak ovlivňuje a průběh grafu: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smtClean="0">
                <a:latin typeface="Calibri"/>
                <a:cs typeface="Calibri"/>
              </a:rPr>
              <a:t>˃ 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Přímá úměrnost </a:t>
            </a:r>
            <a:r>
              <a:rPr lang="cs-CZ" sz="3200" dirty="0" smtClean="0"/>
              <a:t>rostoucí</a:t>
            </a:r>
          </a:p>
          <a:p>
            <a:endParaRPr lang="cs-CZ" sz="3200" dirty="0"/>
          </a:p>
          <a:p>
            <a:r>
              <a:rPr lang="cs-CZ" sz="2800" dirty="0" smtClean="0"/>
              <a:t>Příklad: y=3x</a:t>
            </a:r>
            <a:endParaRPr lang="cs-CZ" sz="3200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191261862"/>
              </p:ext>
            </p:extLst>
          </p:nvPr>
        </p:nvGraphicFramePr>
        <p:xfrm>
          <a:off x="4644008" y="2780928"/>
          <a:ext cx="3696072" cy="31121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r>
              <a:rPr lang="cs-CZ" dirty="0">
                <a:latin typeface="Calibri"/>
                <a:cs typeface="Calibri"/>
              </a:rPr>
              <a:t> </a:t>
            </a:r>
            <a:r>
              <a:rPr lang="cs-CZ" dirty="0" smtClean="0">
                <a:latin typeface="Calibri"/>
                <a:cs typeface="Calibri"/>
              </a:rPr>
              <a:t>˂ 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Přímá úměrnost klesající</a:t>
            </a:r>
          </a:p>
          <a:p>
            <a:endParaRPr lang="cs-CZ" dirty="0"/>
          </a:p>
          <a:p>
            <a:r>
              <a:rPr lang="cs-CZ" dirty="0" smtClean="0"/>
              <a:t>příklad: y = -2x</a:t>
            </a: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592372795"/>
              </p:ext>
            </p:extLst>
          </p:nvPr>
        </p:nvGraphicFramePr>
        <p:xfrm>
          <a:off x="3779912" y="2492896"/>
          <a:ext cx="4943872" cy="38479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94997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620688"/>
            <a:ext cx="7024744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Velikost a určuje sklon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7281257" cy="4203829"/>
          </a:xfrm>
        </p:spPr>
        <p:txBody>
          <a:bodyPr/>
          <a:lstStyle/>
          <a:p>
            <a:r>
              <a:rPr lang="cs-CZ" dirty="0" smtClean="0"/>
              <a:t>S rostoucí absolutní </a:t>
            </a:r>
            <a:br>
              <a:rPr lang="cs-CZ" dirty="0" smtClean="0"/>
            </a:br>
            <a:r>
              <a:rPr lang="cs-CZ" dirty="0" smtClean="0"/>
              <a:t>hodnotou </a:t>
            </a:r>
            <a:r>
              <a:rPr lang="cs-CZ" b="1" dirty="0" smtClean="0"/>
              <a:t>a</a:t>
            </a:r>
            <a:r>
              <a:rPr lang="cs-CZ" dirty="0" smtClean="0"/>
              <a:t> se přímka </a:t>
            </a:r>
            <a:br>
              <a:rPr lang="cs-CZ" dirty="0" smtClean="0"/>
            </a:br>
            <a:r>
              <a:rPr lang="cs-CZ" dirty="0" smtClean="0"/>
              <a:t>(nebo její část)</a:t>
            </a:r>
            <a:br>
              <a:rPr lang="cs-CZ" dirty="0" smtClean="0"/>
            </a:br>
            <a:r>
              <a:rPr lang="cs-CZ" dirty="0" smtClean="0"/>
              <a:t>přibližuje k ose y</a:t>
            </a:r>
            <a:endParaRPr lang="cs-CZ" dirty="0"/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2802305172"/>
              </p:ext>
            </p:extLst>
          </p:nvPr>
        </p:nvGraphicFramePr>
        <p:xfrm>
          <a:off x="1524000" y="1397000"/>
          <a:ext cx="6864424" cy="48403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237580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</a:p>
          <a:p>
            <a:endParaRPr lang="cs-CZ" dirty="0"/>
          </a:p>
          <a:p>
            <a:r>
              <a:rPr lang="cs-CZ" dirty="0" smtClean="0">
                <a:effectLst/>
              </a:rPr>
              <a:t>Grafy vytvořeny pomocí MS Excel</a:t>
            </a:r>
          </a:p>
          <a:p>
            <a:pPr marL="68580" indent="0">
              <a:buNone/>
            </a:pPr>
            <a:endParaRPr lang="cs-CZ" dirty="0" smtClean="0">
              <a:effectLst/>
            </a:endParaRPr>
          </a:p>
          <a:p>
            <a:r>
              <a:rPr lang="cs-CZ" dirty="0"/>
              <a:t>Autorem materiálu a všech jeho částí,</a:t>
            </a:r>
            <a:br>
              <a:rPr lang="cs-CZ" dirty="0"/>
            </a:br>
            <a:r>
              <a:rPr lang="cs-CZ" dirty="0"/>
              <a:t>není-li uvedeno jinak, je Mgr. Marcela Šašková</a:t>
            </a:r>
            <a:br>
              <a:rPr lang="cs-CZ" dirty="0"/>
            </a:br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36778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150</TotalTime>
  <Words>193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Přímá úměrnost</vt:lpstr>
      <vt:lpstr>Prezentace aplikace PowerPoint</vt:lpstr>
      <vt:lpstr>Příklady přímé úměrnosti</vt:lpstr>
      <vt:lpstr>Graf funkce</vt:lpstr>
      <vt:lpstr>a ˃ 0</vt:lpstr>
      <vt:lpstr>a ˂ 0</vt:lpstr>
      <vt:lpstr>Velikost a určuje sklon</vt:lpstr>
      <vt:lpstr>Použité zdroje</vt:lpstr>
    </vt:vector>
  </TitlesOfParts>
  <Company>R.A.S.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dc:creator>Rostislav Šašek</dc:creator>
  <cp:lastModifiedBy>jitka</cp:lastModifiedBy>
  <cp:revision>14</cp:revision>
  <dcterms:created xsi:type="dcterms:W3CDTF">2012-04-08T18:56:17Z</dcterms:created>
  <dcterms:modified xsi:type="dcterms:W3CDTF">2013-05-18T12:23:06Z</dcterms:modified>
</cp:coreProperties>
</file>