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3" r:id="rId3"/>
    <p:sldId id="284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66" r:id="rId14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66" d="100"/>
          <a:sy n="66" d="100"/>
        </p:scale>
        <p:origin x="-786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12.6.2013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VY_32_INOVACE_24_08 </a:t>
              </a:r>
              <a:r>
                <a:rPr lang="cs-CZ" sz="1200" kern="0" dirty="0" smtClean="0">
                  <a:latin typeface="Calibri"/>
                </a:rPr>
                <a:t>Jaderná energie</a:t>
              </a:r>
              <a:r>
                <a:rPr lang="cs-CZ" sz="1200" dirty="0" smtClean="0">
                  <a:latin typeface="Calibri"/>
                </a:rPr>
                <a:t>-test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9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a  učivo na téma  </a:t>
            </a:r>
            <a:r>
              <a:rPr lang="cs-CZ" sz="1400" dirty="0" smtClean="0">
                <a:solidFill>
                  <a:schemeClr val="tx1"/>
                </a:solidFill>
              </a:rPr>
              <a:t>JADERNÁ ENERGIE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</a:t>
            </a:r>
            <a:endParaRPr lang="cs-CZ" sz="1400" dirty="0">
              <a:solidFill>
                <a:srgbClr val="FF0000"/>
              </a:solidFill>
            </a:endParaRP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kalkulátor, tabulky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14 </a:t>
            </a:r>
            <a:r>
              <a:rPr lang="cs-CZ" sz="1400" dirty="0" smtClean="0">
                <a:solidFill>
                  <a:schemeClr val="tx1"/>
                </a:solidFill>
              </a:rPr>
              <a:t>- </a:t>
            </a:r>
            <a:r>
              <a:rPr lang="cs-CZ" sz="1400" dirty="0" smtClean="0">
                <a:solidFill>
                  <a:schemeClr val="tx1"/>
                </a:solidFill>
              </a:rPr>
              <a:t>15 </a:t>
            </a:r>
            <a:r>
              <a:rPr lang="cs-CZ" sz="1400" dirty="0" smtClean="0">
                <a:solidFill>
                  <a:schemeClr val="tx1"/>
                </a:solidFill>
              </a:rPr>
              <a:t>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Jaderná energie, test – List 1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 Název nuklidy se užívá pro látky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stejná protonová a různá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složené z atomů, které mají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nukleonová čísla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stejná protonová a stejná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nukleonová čísla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různá protonová a stejná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nukleonová čísla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různá protonová a různá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nukleonová čísla</a:t>
            </a:r>
            <a:r>
              <a:rPr lang="cs-CZ" sz="2000" b="1" dirty="0" smtClean="0">
                <a:latin typeface="Calibri"/>
              </a:rPr>
              <a:t>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     </a:t>
            </a:r>
            <a:r>
              <a:rPr lang="cs-CZ" sz="2000" dirty="0" smtClean="0">
                <a:latin typeface="Calibri"/>
              </a:rPr>
              <a:t>Radionuklidy se liší od ostatních</a:t>
            </a:r>
            <a:r>
              <a:rPr lang="cs-CZ" sz="2000" b="1" dirty="0" smtClean="0">
                <a:latin typeface="Calibri"/>
              </a:rPr>
              <a:t>                      A  </a:t>
            </a:r>
            <a:r>
              <a:rPr lang="cs-CZ" sz="2000" dirty="0" smtClean="0">
                <a:latin typeface="Calibri"/>
              </a:rPr>
              <a:t>jsou stálé a neměnné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nuklidů tím, že                               </a:t>
            </a:r>
            <a:r>
              <a:rPr lang="cs-CZ" sz="2000" b="1" dirty="0" smtClean="0">
                <a:latin typeface="Calibri"/>
              </a:rPr>
              <a:t>                      B  </a:t>
            </a:r>
            <a:r>
              <a:rPr lang="cs-CZ" sz="2000" dirty="0" smtClean="0">
                <a:latin typeface="Calibri"/>
              </a:rPr>
              <a:t>nukleony jsou vázány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jadernými silami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jádro atomu má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jadernou energii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vysílají neviditelné záření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808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Jaderná energie, test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Zadání               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</a:t>
            </a:r>
            <a:r>
              <a:rPr lang="cs-CZ" sz="2000" dirty="0" smtClean="0">
                <a:latin typeface="Calibri"/>
              </a:rPr>
              <a:t>Jádro atomu thoria      </a:t>
            </a:r>
            <a:r>
              <a:rPr lang="cs-CZ" sz="2000" dirty="0" err="1" smtClean="0">
                <a:latin typeface="Calibri"/>
              </a:rPr>
              <a:t>Th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se přeměňuje na jádro neznámého prvku      X.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a) </a:t>
            </a:r>
            <a:r>
              <a:rPr lang="cs-CZ" sz="2000" dirty="0" smtClean="0">
                <a:latin typeface="Calibri"/>
              </a:rPr>
              <a:t>S pomocí tabulek urči : -počet protonů v jádru atomu thoria……..........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- počet neutronů v jádru atomu thoria…………..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b) </a:t>
            </a:r>
            <a:r>
              <a:rPr lang="cs-CZ" sz="2000" dirty="0" smtClean="0">
                <a:latin typeface="Calibri"/>
              </a:rPr>
              <a:t>Podle tabulek urči název neznámého prvku X. …………………………………..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Jádro atomu paladia vysílá při radioaktivní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přeměně záření beta.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a) </a:t>
            </a:r>
            <a:r>
              <a:rPr lang="cs-CZ" sz="2000" dirty="0" smtClean="0">
                <a:latin typeface="Calibri"/>
              </a:rPr>
              <a:t>Napiš, jakými částicemi je toto záření tvořeno.  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……………………………………………………………………………………………………………                              </a:t>
            </a:r>
            <a:r>
              <a:rPr lang="cs-CZ" sz="2000" b="1" dirty="0" smtClean="0">
                <a:latin typeface="Calibri"/>
              </a:rPr>
              <a:t>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b) </a:t>
            </a:r>
            <a:r>
              <a:rPr lang="cs-CZ" sz="2000" dirty="0" smtClean="0">
                <a:latin typeface="Calibri"/>
              </a:rPr>
              <a:t>Čím může být toto záření odstíněno ?  ………………………………………………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………………………………………………………………………………………………………….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c)  </a:t>
            </a:r>
            <a:r>
              <a:rPr lang="cs-CZ" sz="2000" dirty="0" smtClean="0">
                <a:latin typeface="Calibri"/>
              </a:rPr>
              <a:t>Srovnej pronikavost záření beta a gama.  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</a:t>
            </a:r>
            <a:r>
              <a:rPr lang="cs-CZ" sz="2000" b="1" dirty="0" smtClean="0">
                <a:latin typeface="Calibri"/>
              </a:rPr>
              <a:t>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088860" y="136136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232</a:t>
            </a:r>
          </a:p>
          <a:p>
            <a:r>
              <a:rPr lang="cs-CZ" sz="1100" dirty="0" smtClean="0"/>
              <a:t>    ?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341929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226</a:t>
            </a:r>
          </a:p>
          <a:p>
            <a:r>
              <a:rPr lang="cs-CZ" sz="1100" dirty="0" smtClean="0"/>
              <a:t>   88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0639760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Jaderná energie,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Zadání               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5.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Kolik </a:t>
            </a:r>
            <a:r>
              <a:rPr lang="cs-CZ" sz="2000" dirty="0" smtClean="0">
                <a:latin typeface="Calibri"/>
              </a:rPr>
              <a:t>zbude </a:t>
            </a:r>
            <a:r>
              <a:rPr lang="cs-CZ" sz="2000" dirty="0" smtClean="0">
                <a:latin typeface="Calibri"/>
              </a:rPr>
              <a:t>z jednoho kilogramu uranu 238 za 9 miliard let, je-li jeho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poločas přeměny 4,5 miliardy let ?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…………………………………………………………………………………………………………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6.     </a:t>
            </a:r>
            <a:r>
              <a:rPr lang="cs-CZ" sz="2000" dirty="0" smtClean="0">
                <a:latin typeface="Calibri"/>
              </a:rPr>
              <a:t>Uveď alespoň tři příklady využití jaderného záření.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…………………………………………………………………………………………………………..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 --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61648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Jaderná energie, test - řešení– List 4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 Název nuklidy se užívá pro látky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složené z atomů, které mají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stejná protonová a stejná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nukleonová čísla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     </a:t>
            </a:r>
            <a:r>
              <a:rPr lang="cs-CZ" sz="2000" dirty="0" smtClean="0">
                <a:latin typeface="Calibri"/>
              </a:rPr>
              <a:t>Radionuklidy se liší od ostatních</a:t>
            </a:r>
            <a:r>
              <a:rPr lang="cs-CZ" sz="2000" b="1" dirty="0" smtClean="0">
                <a:latin typeface="Calibri"/>
              </a:rPr>
              <a:t>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nuklidů tím, že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vysílají neviditelné záření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3</a:t>
            </a:r>
            <a:r>
              <a:rPr lang="cs-CZ" sz="2000" b="1" dirty="0">
                <a:latin typeface="Calibri"/>
              </a:rPr>
              <a:t>.   </a:t>
            </a:r>
            <a:r>
              <a:rPr lang="cs-CZ" sz="2000" dirty="0">
                <a:latin typeface="Calibri"/>
              </a:rPr>
              <a:t>Jádro atomu thoria      </a:t>
            </a:r>
            <a:r>
              <a:rPr lang="cs-CZ" sz="2000" dirty="0" err="1">
                <a:latin typeface="Calibri"/>
              </a:rPr>
              <a:t>Th</a:t>
            </a:r>
            <a:r>
              <a:rPr lang="cs-CZ" sz="2000" dirty="0">
                <a:latin typeface="Calibri"/>
              </a:rPr>
              <a:t> se přeměňuje na jádro neznámého prvku      X.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a)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-počet protonů v jádru atomu </a:t>
            </a:r>
            <a:r>
              <a:rPr lang="cs-CZ" sz="2000" dirty="0" smtClean="0">
                <a:latin typeface="Calibri"/>
              </a:rPr>
              <a:t>thoria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90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 - </a:t>
            </a:r>
            <a:r>
              <a:rPr lang="cs-CZ" sz="2000" dirty="0">
                <a:latin typeface="Calibri"/>
              </a:rPr>
              <a:t>počet neutronů v jádru atomu </a:t>
            </a:r>
            <a:r>
              <a:rPr lang="cs-CZ" sz="2000" dirty="0" smtClean="0">
                <a:latin typeface="Calibri"/>
              </a:rPr>
              <a:t>thoria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142</a:t>
            </a:r>
            <a:endParaRPr lang="cs-CZ" sz="2000" b="1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b)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název </a:t>
            </a:r>
            <a:r>
              <a:rPr lang="cs-CZ" sz="2000" dirty="0">
                <a:latin typeface="Calibri"/>
              </a:rPr>
              <a:t>neznámého prvku </a:t>
            </a:r>
            <a:r>
              <a:rPr lang="cs-CZ" sz="2000" dirty="0" smtClean="0">
                <a:latin typeface="Calibri"/>
              </a:rPr>
              <a:t>X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radium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972748" y="44974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232</a:t>
            </a:r>
          </a:p>
          <a:p>
            <a:r>
              <a:rPr lang="cs-CZ" sz="1100" dirty="0" smtClean="0"/>
              <a:t>    ?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41388" y="44974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226</a:t>
            </a:r>
          </a:p>
          <a:p>
            <a:r>
              <a:rPr lang="cs-CZ" sz="1100" dirty="0" smtClean="0"/>
              <a:t>   88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2169889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Jaderná energie, test - řešení– List </a:t>
            </a:r>
            <a:r>
              <a:rPr lang="cs-CZ" sz="2000" b="1" u="sng" dirty="0" smtClean="0">
                <a:solidFill>
                  <a:srgbClr val="FF0000"/>
                </a:solidFill>
              </a:rPr>
              <a:t>5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>
                <a:latin typeface="Calibri"/>
              </a:rPr>
              <a:t>Jádro atomu paladia vysílá při radioaktivní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přeměně záření beta.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a) </a:t>
            </a:r>
            <a:r>
              <a:rPr lang="cs-CZ" sz="2000" dirty="0">
                <a:latin typeface="Calibri"/>
              </a:rPr>
              <a:t>Napiš, jakými částicemi je toto záření tvořeno</a:t>
            </a:r>
            <a:r>
              <a:rPr lang="cs-CZ" sz="2000" dirty="0" smtClean="0">
                <a:latin typeface="Calibri"/>
              </a:rPr>
              <a:t>.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Elektrony</a:t>
            </a:r>
            <a:r>
              <a:rPr lang="cs-CZ" sz="2000" dirty="0" smtClean="0">
                <a:latin typeface="Calibri"/>
              </a:rPr>
              <a:t>                             </a:t>
            </a:r>
            <a:r>
              <a:rPr lang="cs-CZ" sz="2000" b="1" dirty="0" smtClean="0">
                <a:latin typeface="Calibri"/>
              </a:rPr>
              <a:t>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b="1" dirty="0">
                <a:latin typeface="Calibri"/>
              </a:rPr>
              <a:t>) </a:t>
            </a:r>
            <a:r>
              <a:rPr lang="cs-CZ" sz="2000" dirty="0">
                <a:latin typeface="Calibri"/>
              </a:rPr>
              <a:t>Čím může být toto záření odstíněno ?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Například hliníkovým plechem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</a:t>
            </a:r>
            <a:r>
              <a:rPr lang="cs-CZ" sz="1800" dirty="0" smtClean="0">
                <a:solidFill>
                  <a:srgbClr val="FF0000"/>
                </a:solidFill>
                <a:latin typeface="Calibri"/>
              </a:rPr>
              <a:t>                                </a:t>
            </a:r>
            <a:endParaRPr lang="cs-CZ" sz="18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c)  </a:t>
            </a:r>
            <a:r>
              <a:rPr lang="cs-CZ" sz="2000" dirty="0">
                <a:latin typeface="Calibri"/>
              </a:rPr>
              <a:t>Srovnej pronikavost záření beta a gama.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Záření gama je pronikavější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----------------------------------------------------------------------------------------------------</a:t>
            </a:r>
            <a:endParaRPr lang="cs-CZ" sz="2000" dirty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5.   </a:t>
            </a:r>
            <a:r>
              <a:rPr lang="cs-CZ" sz="2000" dirty="0">
                <a:latin typeface="Calibri"/>
              </a:rPr>
              <a:t>   Kolik </a:t>
            </a:r>
            <a:r>
              <a:rPr lang="cs-CZ" sz="2000" dirty="0" smtClean="0">
                <a:latin typeface="Calibri"/>
              </a:rPr>
              <a:t>zbude </a:t>
            </a:r>
            <a:r>
              <a:rPr lang="cs-CZ" sz="2000" dirty="0">
                <a:latin typeface="Calibri"/>
              </a:rPr>
              <a:t>z jednoho kilogramu uranu 238 za 9 miliard let, je-li jeho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poločas přeměny 4,5 miliardy let ?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0,25 kg</a:t>
            </a:r>
            <a:endParaRPr lang="cs-CZ" sz="2000" b="1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  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6.     </a:t>
            </a:r>
            <a:r>
              <a:rPr lang="cs-CZ" sz="2000" dirty="0">
                <a:latin typeface="Calibri"/>
              </a:rPr>
              <a:t>Uveď alespoň tři příklady využití jaderného záření.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Určování stáří organických látek, léčba a diagnostika nemocí, kontrola                                                                  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kvality výrobků (defektoskopie), sterilizace materiálů (nástroje, rukavice )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4832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Jaderná energie, test – List 1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  <a:endParaRPr lang="cs-CZ" sz="24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>
                <a:latin typeface="Calibri"/>
              </a:rPr>
              <a:t>Radionuklidy se liší od ostatních</a:t>
            </a:r>
            <a:r>
              <a:rPr lang="cs-CZ" sz="2000" b="1" dirty="0">
                <a:latin typeface="Calibri"/>
              </a:rPr>
              <a:t>                      A  </a:t>
            </a:r>
            <a:r>
              <a:rPr lang="cs-CZ" sz="2000" dirty="0">
                <a:latin typeface="Calibri"/>
              </a:rPr>
              <a:t>jsou stálé a neměnné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nuklidů tím, že                               </a:t>
            </a:r>
            <a:r>
              <a:rPr lang="cs-CZ" sz="2000" b="1" dirty="0">
                <a:latin typeface="Calibri"/>
              </a:rPr>
              <a:t>                      B  </a:t>
            </a:r>
            <a:r>
              <a:rPr lang="cs-CZ" sz="2000" dirty="0">
                <a:latin typeface="Calibri"/>
              </a:rPr>
              <a:t>nukleony jsou vázány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jadernými silami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                                                                           C   </a:t>
            </a:r>
            <a:r>
              <a:rPr lang="cs-CZ" sz="2000" dirty="0">
                <a:latin typeface="Calibri"/>
              </a:rPr>
              <a:t>jádro atomu má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 jadernou energii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                                                                           D  </a:t>
            </a:r>
            <a:r>
              <a:rPr lang="cs-CZ" sz="2000" dirty="0">
                <a:latin typeface="Calibri"/>
              </a:rPr>
              <a:t>vysílají neviditelné </a:t>
            </a:r>
            <a:r>
              <a:rPr lang="cs-CZ" sz="2000" dirty="0" smtClean="0">
                <a:latin typeface="Calibri"/>
              </a:rPr>
              <a:t>záření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Název nuklidy se užívá pro látky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stejná protonová a různá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složené z atomů, které mají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nukleonová čísla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stejná protonová a stejná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nukleonová čísla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různá protonová a stejná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nukleonová čísla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různá protonová a různá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nukleonová čísla</a:t>
            </a:r>
            <a:r>
              <a:rPr lang="cs-CZ" sz="2000" b="1" dirty="0" smtClean="0">
                <a:latin typeface="Calibri"/>
              </a:rPr>
              <a:t>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59525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Jaderná energie, test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  <a:endParaRPr lang="cs-CZ" sz="24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Zadání               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</a:t>
            </a:r>
            <a:r>
              <a:rPr lang="cs-CZ" sz="2000" dirty="0" smtClean="0">
                <a:latin typeface="Calibri"/>
              </a:rPr>
              <a:t>Jádro atomu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radia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err="1" smtClean="0">
                <a:latin typeface="Calibri"/>
              </a:rPr>
              <a:t>Ra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se přeměňuje na jádro neznámého prvku      X.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a) </a:t>
            </a:r>
            <a:r>
              <a:rPr lang="cs-CZ" sz="2000" dirty="0" smtClean="0">
                <a:latin typeface="Calibri"/>
              </a:rPr>
              <a:t>S pomocí tabulek urči : -počet protonů v jádru atomu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radia</a:t>
            </a:r>
            <a:r>
              <a:rPr lang="cs-CZ" sz="2000" dirty="0" smtClean="0">
                <a:latin typeface="Calibri"/>
              </a:rPr>
              <a:t>……..........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- počet neutronů v jádru atomu </a:t>
            </a:r>
            <a:r>
              <a:rPr lang="cs-CZ" sz="2000" dirty="0" smtClean="0">
                <a:latin typeface="Calibri"/>
              </a:rPr>
              <a:t>radia</a:t>
            </a:r>
            <a:r>
              <a:rPr lang="cs-CZ" sz="2000" dirty="0" smtClean="0">
                <a:latin typeface="Calibri"/>
              </a:rPr>
              <a:t>…………..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b) </a:t>
            </a:r>
            <a:r>
              <a:rPr lang="cs-CZ" sz="2000" dirty="0" smtClean="0">
                <a:latin typeface="Calibri"/>
              </a:rPr>
              <a:t>Podle tabulek urči název neznámého prvku X. …………………………………..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Jádro atomu </a:t>
            </a:r>
            <a:r>
              <a:rPr lang="cs-CZ" sz="2000" dirty="0" smtClean="0">
                <a:latin typeface="Calibri"/>
              </a:rPr>
              <a:t>thoria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vysílá při radioaktivní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přeměně záření </a:t>
            </a:r>
            <a:r>
              <a:rPr lang="cs-CZ" sz="2000" dirty="0" smtClean="0">
                <a:latin typeface="Calibri"/>
              </a:rPr>
              <a:t>alfa</a:t>
            </a:r>
            <a:r>
              <a:rPr lang="cs-CZ" sz="2000" dirty="0" smtClean="0">
                <a:latin typeface="Calibri"/>
              </a:rPr>
              <a:t>.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a) </a:t>
            </a:r>
            <a:r>
              <a:rPr lang="cs-CZ" sz="2000" dirty="0" smtClean="0">
                <a:latin typeface="Calibri"/>
              </a:rPr>
              <a:t>Napiš, jakými částicemi je toto záření tvořeno.  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……………………………………………………………………………………………………………                              </a:t>
            </a:r>
            <a:r>
              <a:rPr lang="cs-CZ" sz="2000" b="1" dirty="0" smtClean="0">
                <a:latin typeface="Calibri"/>
              </a:rPr>
              <a:t>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) </a:t>
            </a:r>
            <a:r>
              <a:rPr lang="cs-CZ" sz="2000" dirty="0" smtClean="0">
                <a:latin typeface="Calibri"/>
              </a:rPr>
              <a:t>Čím může být toto záření odstíněno ?  ………………………………………………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………………………………………………………………………………………………………….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c)  </a:t>
            </a:r>
            <a:r>
              <a:rPr lang="cs-CZ" sz="2000" dirty="0" smtClean="0">
                <a:latin typeface="Calibri"/>
              </a:rPr>
              <a:t>Srovnej pronikavost záření </a:t>
            </a:r>
            <a:r>
              <a:rPr lang="cs-CZ" sz="2000" dirty="0" smtClean="0">
                <a:latin typeface="Calibri"/>
              </a:rPr>
              <a:t>alfa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beta</a:t>
            </a:r>
            <a:r>
              <a:rPr lang="cs-CZ" sz="2000" dirty="0" smtClean="0">
                <a:latin typeface="Calibri"/>
              </a:rPr>
              <a:t>.  </a:t>
            </a:r>
            <a:r>
              <a:rPr lang="cs-CZ" sz="2000" dirty="0" smtClean="0">
                <a:latin typeface="Calibri"/>
              </a:rPr>
              <a:t>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</a:t>
            </a:r>
            <a:r>
              <a:rPr lang="cs-CZ" sz="2000" b="1" dirty="0" smtClean="0">
                <a:latin typeface="Calibri"/>
              </a:rPr>
              <a:t>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045318" y="136136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226</a:t>
            </a:r>
            <a:endParaRPr lang="cs-CZ" sz="1100" dirty="0" smtClean="0"/>
          </a:p>
          <a:p>
            <a:r>
              <a:rPr lang="cs-CZ" sz="1100" dirty="0" smtClean="0"/>
              <a:t>    ?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98320" y="1341929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222</a:t>
            </a:r>
            <a:endParaRPr lang="cs-CZ" sz="1100" dirty="0" smtClean="0"/>
          </a:p>
          <a:p>
            <a:r>
              <a:rPr lang="cs-CZ" sz="1100" dirty="0" smtClean="0"/>
              <a:t>   </a:t>
            </a:r>
            <a:r>
              <a:rPr lang="cs-CZ" sz="1100" dirty="0" smtClean="0"/>
              <a:t>86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5093510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Jaderná energie,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B</a:t>
            </a:r>
            <a:endParaRPr lang="cs-CZ" sz="24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                                              Zadání                     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5.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Kolik </a:t>
            </a:r>
            <a:r>
              <a:rPr lang="cs-CZ" sz="2000" dirty="0" smtClean="0">
                <a:latin typeface="Calibri"/>
              </a:rPr>
              <a:t>zbude ze dvou gramů radonu 222 </a:t>
            </a:r>
            <a:r>
              <a:rPr lang="cs-CZ" sz="2000" dirty="0" smtClean="0">
                <a:latin typeface="Calibri"/>
              </a:rPr>
              <a:t>za </a:t>
            </a:r>
            <a:r>
              <a:rPr lang="cs-CZ" sz="2000" dirty="0" smtClean="0">
                <a:latin typeface="Calibri"/>
              </a:rPr>
              <a:t>7,6 dne, </a:t>
            </a:r>
            <a:r>
              <a:rPr lang="cs-CZ" sz="2000" dirty="0" smtClean="0">
                <a:latin typeface="Calibri"/>
              </a:rPr>
              <a:t>je-li jeho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poločas přeměny </a:t>
            </a:r>
            <a:r>
              <a:rPr lang="cs-CZ" sz="2000" dirty="0" smtClean="0">
                <a:latin typeface="Calibri"/>
              </a:rPr>
              <a:t>3,8 dne </a:t>
            </a:r>
            <a:r>
              <a:rPr lang="cs-CZ" sz="2000" dirty="0" smtClean="0">
                <a:latin typeface="Calibri"/>
              </a:rPr>
              <a:t>?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…………………………………………………………………………………………………………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6.     </a:t>
            </a:r>
            <a:r>
              <a:rPr lang="cs-CZ" sz="2000" dirty="0" smtClean="0">
                <a:latin typeface="Calibri"/>
              </a:rPr>
              <a:t>Uveď alespoň tři příklady využití jaderného záření.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…………………………………………………………………………………………………………..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 --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64867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Jaderná energie, test - řešení– List 4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      </a:t>
            </a:r>
            <a:r>
              <a:rPr lang="cs-CZ" sz="2000" dirty="0">
                <a:latin typeface="Calibri"/>
              </a:rPr>
              <a:t>Radionuklidy se liší od ostatních</a:t>
            </a:r>
            <a:r>
              <a:rPr lang="cs-CZ" sz="2000" b="1" dirty="0">
                <a:latin typeface="Calibri"/>
              </a:rPr>
              <a:t>                     </a:t>
            </a:r>
            <a:r>
              <a:rPr lang="cs-CZ" sz="2000" dirty="0">
                <a:latin typeface="Calibri"/>
              </a:rPr>
              <a:t>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nuklidů tím, že                                             </a:t>
            </a:r>
            <a:r>
              <a:rPr lang="cs-CZ" sz="2000" b="1" dirty="0">
                <a:latin typeface="Calibri"/>
              </a:rPr>
              <a:t>D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vysílají neviditelné záření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  </a:t>
            </a: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Název nuklidy se užívá pro látky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složené z atomů, které mají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stejná protonová a stejná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nukleonová čísla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3.   </a:t>
            </a:r>
            <a:r>
              <a:rPr lang="cs-CZ" sz="2000" dirty="0">
                <a:latin typeface="Calibri"/>
              </a:rPr>
              <a:t>Jádro atomu  radia      </a:t>
            </a:r>
            <a:r>
              <a:rPr lang="cs-CZ" sz="2000" dirty="0" err="1">
                <a:latin typeface="Calibri"/>
              </a:rPr>
              <a:t>Ra</a:t>
            </a:r>
            <a:r>
              <a:rPr lang="cs-CZ" sz="2000" dirty="0">
                <a:latin typeface="Calibri"/>
              </a:rPr>
              <a:t> se přeměňuje na jádro neznámého prvku      X.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a)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-počet protonů v jádru atomu  </a:t>
            </a:r>
            <a:r>
              <a:rPr lang="cs-CZ" sz="2000" dirty="0" smtClean="0">
                <a:latin typeface="Calibri"/>
              </a:rPr>
              <a:t>radia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88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- </a:t>
            </a:r>
            <a:r>
              <a:rPr lang="cs-CZ" sz="2000" dirty="0">
                <a:latin typeface="Calibri"/>
              </a:rPr>
              <a:t>počet neutronů v jádru atomu </a:t>
            </a:r>
            <a:r>
              <a:rPr lang="cs-CZ" sz="2000" dirty="0" smtClean="0">
                <a:latin typeface="Calibri"/>
              </a:rPr>
              <a:t>radia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138</a:t>
            </a:r>
            <a:endParaRPr lang="cs-CZ" sz="2000" b="1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b) </a:t>
            </a:r>
            <a:r>
              <a:rPr lang="cs-CZ" sz="2000" dirty="0">
                <a:latin typeface="Calibri"/>
              </a:rPr>
              <a:t>N</a:t>
            </a:r>
            <a:r>
              <a:rPr lang="cs-CZ" sz="2000" dirty="0" smtClean="0">
                <a:latin typeface="Calibri"/>
              </a:rPr>
              <a:t>ázev </a:t>
            </a:r>
            <a:r>
              <a:rPr lang="cs-CZ" sz="2000" dirty="0">
                <a:latin typeface="Calibri"/>
              </a:rPr>
              <a:t>neznámého prvku </a:t>
            </a:r>
            <a:r>
              <a:rPr lang="cs-CZ" sz="2000" dirty="0" smtClean="0">
                <a:latin typeface="Calibri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radon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016290" y="4135727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226</a:t>
            </a:r>
            <a:endParaRPr lang="cs-CZ" sz="1100" dirty="0" smtClean="0"/>
          </a:p>
          <a:p>
            <a:r>
              <a:rPr lang="cs-CZ" sz="1100" dirty="0" smtClean="0"/>
              <a:t>    ?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40264" y="4164755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222</a:t>
            </a:r>
            <a:endParaRPr lang="cs-CZ" sz="1100" dirty="0" smtClean="0"/>
          </a:p>
          <a:p>
            <a:r>
              <a:rPr lang="cs-CZ" sz="1100" dirty="0" smtClean="0"/>
              <a:t>   </a:t>
            </a:r>
            <a:r>
              <a:rPr lang="cs-CZ" sz="1100" dirty="0" smtClean="0"/>
              <a:t>86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7626992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Jaderná energie, test - řešení– List </a:t>
            </a:r>
            <a:r>
              <a:rPr lang="cs-CZ" sz="2000" b="1" u="sng" dirty="0" smtClean="0">
                <a:solidFill>
                  <a:srgbClr val="FF0000"/>
                </a:solidFill>
              </a:rPr>
              <a:t>5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B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>
                <a:latin typeface="Calibri"/>
              </a:rPr>
              <a:t>Jádro </a:t>
            </a:r>
            <a:r>
              <a:rPr lang="cs-CZ" sz="2000" dirty="0" smtClean="0">
                <a:latin typeface="Calibri"/>
              </a:rPr>
              <a:t>atomu thoria </a:t>
            </a:r>
            <a:r>
              <a:rPr lang="cs-CZ" sz="2000" dirty="0">
                <a:latin typeface="Calibri"/>
              </a:rPr>
              <a:t>vysílá při radioaktivní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přeměně záření </a:t>
            </a:r>
            <a:r>
              <a:rPr lang="cs-CZ" sz="2000" dirty="0" smtClean="0">
                <a:latin typeface="Calibri"/>
              </a:rPr>
              <a:t>alfa.                     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a) </a:t>
            </a:r>
            <a:r>
              <a:rPr lang="cs-CZ" sz="2000" dirty="0">
                <a:latin typeface="Calibri"/>
              </a:rPr>
              <a:t>Napiš, jakými částicemi je toto záření tvořeno</a:t>
            </a:r>
            <a:r>
              <a:rPr lang="cs-CZ" sz="2000" dirty="0" smtClean="0">
                <a:latin typeface="Calibri"/>
              </a:rPr>
              <a:t>.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Jádry atomu helia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He</a:t>
            </a:r>
            <a:r>
              <a:rPr lang="cs-CZ" sz="2000" dirty="0" smtClean="0">
                <a:latin typeface="Calibri"/>
              </a:rPr>
              <a:t>                    </a:t>
            </a:r>
            <a:r>
              <a:rPr lang="cs-CZ" sz="2000" b="1" dirty="0" smtClean="0">
                <a:latin typeface="Calibri"/>
              </a:rPr>
              <a:t>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b="1" dirty="0">
                <a:latin typeface="Calibri"/>
              </a:rPr>
              <a:t>) </a:t>
            </a:r>
            <a:r>
              <a:rPr lang="cs-CZ" sz="2000" dirty="0">
                <a:latin typeface="Calibri"/>
              </a:rPr>
              <a:t>Čím může být toto záření odstíněno ?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Například listem papíru nebo tenkou vrstvou vzduchu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</a:t>
            </a:r>
            <a:r>
              <a:rPr lang="cs-CZ" sz="1800" dirty="0" smtClean="0">
                <a:solidFill>
                  <a:srgbClr val="FF0000"/>
                </a:solidFill>
                <a:latin typeface="Calibri"/>
              </a:rPr>
              <a:t>                                </a:t>
            </a:r>
            <a:endParaRPr lang="cs-CZ" sz="18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c)  </a:t>
            </a:r>
            <a:r>
              <a:rPr lang="cs-CZ" sz="2000" dirty="0">
                <a:latin typeface="Calibri"/>
              </a:rPr>
              <a:t>Srovnej pronikavost záření </a:t>
            </a:r>
            <a:r>
              <a:rPr lang="cs-CZ" sz="2000" dirty="0" smtClean="0">
                <a:latin typeface="Calibri"/>
              </a:rPr>
              <a:t>alfa a beta.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Záření beta je pronikavější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----------------------------------------------------------------------------------------------------</a:t>
            </a:r>
            <a:endParaRPr lang="cs-CZ" sz="2000" dirty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5. </a:t>
            </a:r>
            <a:r>
              <a:rPr lang="cs-CZ" sz="2000" b="1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Kolik </a:t>
            </a:r>
            <a:r>
              <a:rPr lang="cs-CZ" sz="2000" dirty="0">
                <a:latin typeface="Calibri"/>
              </a:rPr>
              <a:t>zbude ze dvou gramů radonu 222 za 7,6 dne, je-li jeho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poločas přeměny 3,8 dne </a:t>
            </a:r>
            <a:r>
              <a:rPr lang="cs-CZ" sz="2000" dirty="0" smtClean="0">
                <a:latin typeface="Calibri"/>
              </a:rPr>
              <a:t>?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0,5 g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  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6.     </a:t>
            </a:r>
            <a:r>
              <a:rPr lang="cs-CZ" sz="2000" dirty="0">
                <a:latin typeface="Calibri"/>
              </a:rPr>
              <a:t>Uveď alespoň tři příklady využití jaderného záření.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Určování stáří organických látek, léčba a diagnostika nemocí, kontrola                                                                  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kvality výrobků (defektoskopie), sterilizace materiálů (nástroje, rukavice )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8188600" y="1700808"/>
            <a:ext cx="3321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>
                <a:solidFill>
                  <a:srgbClr val="FF0000"/>
                </a:solidFill>
              </a:rPr>
              <a:t>4</a:t>
            </a:r>
            <a:endParaRPr lang="cs-CZ" sz="1100" dirty="0" smtClean="0">
              <a:solidFill>
                <a:srgbClr val="FF0000"/>
              </a:solidFill>
            </a:endParaRPr>
          </a:p>
          <a:p>
            <a:r>
              <a:rPr lang="cs-CZ" sz="1100" dirty="0" smtClean="0">
                <a:solidFill>
                  <a:srgbClr val="FF0000"/>
                </a:solidFill>
              </a:rPr>
              <a:t>2</a:t>
            </a:r>
            <a:endParaRPr lang="cs-CZ" sz="11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9307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1830</TotalTime>
  <Words>1256</Words>
  <Application>Microsoft Office PowerPoint</Application>
  <PresentationFormat>Předvádění na obrazovce (4:3)</PresentationFormat>
  <Paragraphs>224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Jaderná energie, test – List 1  A</vt:lpstr>
      <vt:lpstr>Jaderná energie, test – List 2  A</vt:lpstr>
      <vt:lpstr>Jaderná energie, test – List 3  A</vt:lpstr>
      <vt:lpstr>Jaderná energie, test - řešení– List 4  A</vt:lpstr>
      <vt:lpstr>Jaderná energie, test - řešení– List 5  A</vt:lpstr>
      <vt:lpstr>Jaderná energie, test – List 1  B</vt:lpstr>
      <vt:lpstr>Jaderná energie, test – List 2  B</vt:lpstr>
      <vt:lpstr>Jaderná energie, test – List 3  B</vt:lpstr>
      <vt:lpstr>Jaderná energie, test - řešení– List 4  B</vt:lpstr>
      <vt:lpstr>Jaderná energie, test - řešení– List 5  B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174</cp:revision>
  <dcterms:created xsi:type="dcterms:W3CDTF">2012-06-01T22:10:47Z</dcterms:created>
  <dcterms:modified xsi:type="dcterms:W3CDTF">2013-06-12T16:04:40Z</dcterms:modified>
</cp:coreProperties>
</file>