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handoutMasterIdLst>
    <p:handoutMasterId r:id="rId12"/>
  </p:handout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10080625" cy="7559675"/>
  <p:notesSz cx="7559675" cy="10691813"/>
  <p:defaultTextStyle>
    <a:defPPr>
      <a:defRPr lang="cs-CZ"/>
    </a:defPPr>
    <a:lvl1pPr marL="0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2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05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57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10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63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16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68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21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38" d="100"/>
          <a:sy n="38" d="100"/>
        </p:scale>
        <p:origin x="-1302" y="-11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6D0D7EE2-BE2F-4C6E-AC51-9A776AFE1457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0773339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6488" y="812800"/>
            <a:ext cx="5345112" cy="400843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36C5372E-E0E8-417C-B13D-64271F99122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313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78" marR="0" indent="-215978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152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05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457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610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763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916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068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221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940182" y="0"/>
            <a:ext cx="7140443" cy="7559675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839655" y="3779838"/>
            <a:ext cx="7559675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711738" y="587975"/>
            <a:ext cx="5628349" cy="3161624"/>
          </a:xfrm>
        </p:spPr>
        <p:txBody>
          <a:bodyPr lIns="50397" tIns="0" rIns="50397">
            <a:noAutofit/>
          </a:bodyPr>
          <a:lstStyle>
            <a:lvl1pPr algn="r">
              <a:defRPr sz="46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698039" y="3902045"/>
            <a:ext cx="5638688" cy="1213922"/>
          </a:xfrm>
        </p:spPr>
        <p:txBody>
          <a:bodyPr lIns="50397" tIns="0" rIns="50397" bIns="0"/>
          <a:lstStyle>
            <a:lvl1pPr marL="0" indent="0" algn="r">
              <a:buNone/>
              <a:defRPr sz="2400">
                <a:solidFill>
                  <a:srgbClr val="FFFFFF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6472616" y="7228921"/>
            <a:ext cx="2207578" cy="250117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108193" y="7228921"/>
            <a:ext cx="3227610" cy="251989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688127" y="7227049"/>
            <a:ext cx="648600" cy="251989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 lvl="0"/>
            <a:fld id="{AD156530-CA47-4BE6-9578-DBA1EB0232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D8A66898-BDB8-4A68-879D-535C6EBE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073" y="3110554"/>
            <a:ext cx="6896241" cy="1501435"/>
          </a:xfrm>
        </p:spPr>
        <p:txBody>
          <a:bodyPr tIns="0" anchor="t"/>
          <a:lstStyle>
            <a:lvl1pPr algn="r">
              <a:buNone/>
              <a:defRPr sz="46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76073" y="2099910"/>
            <a:ext cx="6896241" cy="819579"/>
          </a:xfrm>
        </p:spPr>
        <p:txBody>
          <a:bodyPr anchor="b"/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5208144" y="7227669"/>
            <a:ext cx="2207578" cy="250117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13112" y="7227669"/>
            <a:ext cx="3192198" cy="251989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423714" y="7225797"/>
            <a:ext cx="648600" cy="251989"/>
          </a:xfrm>
        </p:spPr>
        <p:txBody>
          <a:bodyPr/>
          <a:lstStyle>
            <a:extLst/>
          </a:lstStyle>
          <a:p>
            <a:pPr lvl="0"/>
            <a:fld id="{589EC1DE-3B24-4AA4-94E7-857C94FA317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52785"/>
            <a:ext cx="7983855" cy="1259946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3881041" cy="4989036"/>
          </a:xfrm>
        </p:spPr>
        <p:txBody>
          <a:bodyPr anchor="t"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06845" y="1763925"/>
            <a:ext cx="3881041" cy="4989036"/>
          </a:xfrm>
        </p:spPr>
        <p:txBody>
          <a:bodyPr anchor="t"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11C3999D-3AE6-496F-B852-2E45C77388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52785"/>
            <a:ext cx="7983855" cy="1259946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467722"/>
            <a:ext cx="3881041" cy="503978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2000" b="1">
                <a:solidFill>
                  <a:schemeClr val="tx2"/>
                </a:solidFill>
                <a:effectLst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06845" y="6467722"/>
            <a:ext cx="3881041" cy="503978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2000" b="1">
                <a:solidFill>
                  <a:schemeClr val="tx2"/>
                </a:solidFill>
                <a:effectLst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886987"/>
            <a:ext cx="3881041" cy="4535805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06845" y="1886987"/>
            <a:ext cx="3881041" cy="4535805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5444B3EB-2CC7-4D0C-8054-EF2F415D3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52785"/>
            <a:ext cx="7983855" cy="1259946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A00BD958-4C52-4A2C-8A1E-5C389CBD9F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5A7BF532-05A8-4E84-BD98-3F81C1BE34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251989"/>
            <a:ext cx="6502003" cy="1293544"/>
          </a:xfrm>
        </p:spPr>
        <p:txBody>
          <a:bodyPr wrap="square" anchor="b"/>
          <a:lstStyle>
            <a:lvl1pPr algn="l">
              <a:buNone/>
              <a:defRPr lang="en-US" sz="26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1650624"/>
            <a:ext cx="6502003" cy="664158"/>
          </a:xfrm>
        </p:spPr>
        <p:txBody>
          <a:bodyPr rot="0" spcFirstLastPara="0" vertOverflow="overflow" horzOverflow="overflow" vert="horz" wrap="square" lIns="50397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351899"/>
            <a:ext cx="7980495" cy="4819047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87CB0C43-9AE3-43B1-904A-6DCA43E6AE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659219" y="1107461"/>
            <a:ext cx="4761979" cy="475381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657827" y="1101010"/>
            <a:ext cx="4761979" cy="475381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1106" y="1259946"/>
            <a:ext cx="3780234" cy="2267903"/>
          </a:xfrm>
        </p:spPr>
        <p:txBody>
          <a:bodyPr vert="horz" anchor="b"/>
          <a:lstStyle>
            <a:lvl1pPr algn="l">
              <a:buNone/>
              <a:defRPr sz="33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41106" y="3619598"/>
            <a:ext cx="3780234" cy="2116709"/>
          </a:xfrm>
        </p:spPr>
        <p:txBody>
          <a:bodyPr rot="0" spcFirstLastPara="0" vertOverflow="overflow" horzOverflow="overflow" vert="horz" wrap="square" lIns="90715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500" baseline="0">
                <a:solidFill>
                  <a:schemeClr val="tx1"/>
                </a:solidFill>
              </a:defRPr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CC59388E-C415-4B65-A743-31F71375118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731663" y="1147512"/>
            <a:ext cx="4637088" cy="4636601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5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7F9769DD-6B00-4CC7-8A77-8D5860204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224448" y="303087"/>
            <a:ext cx="1680104" cy="6450223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42"/>
            <a:ext cx="6636411" cy="6450223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677410" y="7228921"/>
            <a:ext cx="2207578" cy="250117"/>
          </a:xfrm>
        </p:spPr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04031" y="7227049"/>
            <a:ext cx="4032250" cy="251989"/>
          </a:xfrm>
        </p:spPr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895147" y="7223690"/>
            <a:ext cx="648600" cy="251989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fld id="{5E00EDF4-88FD-4FC8-99DA-0C16A2C590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988557" y="0"/>
            <a:ext cx="1092068" cy="7559675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504031" y="352785"/>
            <a:ext cx="7980495" cy="1259946"/>
          </a:xfrm>
          <a:prstGeom prst="rect">
            <a:avLst/>
          </a:prstGeom>
        </p:spPr>
        <p:txBody>
          <a:bodyPr vert="horz" lIns="50397" tIns="0" rIns="50397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504031" y="1774083"/>
            <a:ext cx="7980495" cy="5342170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680849" y="7228921"/>
            <a:ext cx="2207578" cy="250117"/>
          </a:xfrm>
          <a:prstGeom prst="rect">
            <a:avLst/>
          </a:prstGeom>
        </p:spPr>
        <p:txBody>
          <a:bodyPr vert="horz" lIns="100794" tIns="0" rIns="100794" bIns="0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504031" y="7228921"/>
            <a:ext cx="4032250" cy="251989"/>
          </a:xfrm>
          <a:prstGeom prst="rect">
            <a:avLst/>
          </a:prstGeom>
        </p:spPr>
        <p:txBody>
          <a:bodyPr vert="horz" lIns="100794" tIns="0" rIns="100794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891787" y="7227049"/>
            <a:ext cx="648600" cy="251989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 lvl="0"/>
            <a:fld id="{052DE8AB-D284-4CBC-90EC-19FC957600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2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302383" indent="-302383" algn="l" rtl="0" eaLnBrk="1" latinLnBrk="0" hangingPunct="1">
        <a:spcBef>
          <a:spcPts val="661"/>
        </a:spcBef>
        <a:buClr>
          <a:schemeClr val="tx2"/>
        </a:buClr>
        <a:buSzPct val="73000"/>
        <a:buFont typeface="Wingdings 2"/>
        <a:buChar char=""/>
        <a:defRPr kumimoji="0" sz="29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74528" indent="-251986" algn="l" rtl="0" eaLnBrk="1" latinLnBrk="0" hangingPunct="1">
        <a:spcBef>
          <a:spcPts val="551"/>
        </a:spcBef>
        <a:buClr>
          <a:schemeClr val="accent4"/>
        </a:buClr>
        <a:buSzPct val="80000"/>
        <a:buFont typeface="Wingdings 2"/>
        <a:buChar char=""/>
        <a:defRPr kumimoji="0" sz="25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836593" indent="-251986" algn="l" rtl="0" eaLnBrk="1" latinLnBrk="0" hangingPunct="1">
        <a:spcBef>
          <a:spcPts val="441"/>
        </a:spcBef>
        <a:buClr>
          <a:schemeClr val="accent4"/>
        </a:buClr>
        <a:buSzPct val="60000"/>
        <a:buFont typeface="Wingdings"/>
        <a:buChar char="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08737" indent="-251986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2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411120" indent="-251986" algn="l" rtl="0" eaLnBrk="1" latinLnBrk="0" hangingPunct="1">
        <a:spcBef>
          <a:spcPts val="441"/>
        </a:spcBef>
        <a:buClr>
          <a:schemeClr val="accent4"/>
        </a:buClr>
        <a:buSzPct val="70000"/>
        <a:buFont typeface="Wingdings"/>
        <a:buChar char="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2788" indent="-201589" algn="l" rtl="0" eaLnBrk="1" latinLnBrk="0" hangingPunct="1">
        <a:spcBef>
          <a:spcPts val="441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844536" indent="-201589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036045" indent="-201589" algn="l" rtl="0" eaLnBrk="1" latinLnBrk="0" hangingPunct="1">
        <a:spcBef>
          <a:spcPts val="331"/>
        </a:spcBef>
        <a:buClr>
          <a:schemeClr val="accent4"/>
        </a:buClr>
        <a:buSzPct val="100000"/>
        <a:buChar char="•"/>
        <a:defRPr kumimoji="0" sz="18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267872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5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4067818"/>
              </p:ext>
            </p:extLst>
          </p:nvPr>
        </p:nvGraphicFramePr>
        <p:xfrm>
          <a:off x="503808" y="4969937"/>
          <a:ext cx="9289032" cy="251413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289032"/>
              </a:tblGrid>
              <a:tr h="740876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Základní škola a Mateřská škola generála Pattona Dýšina,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AUTOR:      Mgr. Marcela</a:t>
                      </a:r>
                      <a:r>
                        <a:rPr lang="cs-CZ" sz="2100" baseline="0" dirty="0" smtClean="0"/>
                        <a:t> Šašková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NÁZEV</a:t>
                      </a:r>
                      <a:r>
                        <a:rPr lang="cs-CZ" sz="2100" smtClean="0"/>
                        <a:t>:      VY_32_INOVACE_4C_01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TÉMA:       GEOMETRIE VI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0836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ČÍSLO PROJEKTU:  </a:t>
                      </a:r>
                      <a:r>
                        <a:rPr lang="cs-CZ" sz="2100" i="1" dirty="0" smtClean="0"/>
                        <a:t>CZ.</a:t>
                      </a:r>
                      <a:r>
                        <a:rPr lang="cs-CZ" sz="2100" i="1" baseline="0" dirty="0" smtClean="0"/>
                        <a:t> 1. 07/ 1. 4. 00/ 21. 1843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4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8" y="1749346"/>
            <a:ext cx="5100032" cy="321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44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odvozuje pomocí sítě krychle vzorec pro výpočet povrchu krychle</a:t>
            </a:r>
          </a:p>
          <a:p>
            <a:r>
              <a:rPr lang="cs-CZ" dirty="0" smtClean="0"/>
              <a:t>Součástí je i názorný výpočet pomocí vzorečku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924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Krychle - povrch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Povrch krychle je ze šesti shodných čtverců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951999" y="2592001"/>
            <a:ext cx="3456001" cy="3455999"/>
            <a:chOff x="2951999" y="2592000"/>
            <a:chExt cx="3456001" cy="3456000"/>
          </a:xfrm>
        </p:grpSpPr>
        <p:grpSp>
          <p:nvGrpSpPr>
            <p:cNvPr id="4" name="Skupina 3"/>
            <p:cNvGrpSpPr/>
            <p:nvPr/>
          </p:nvGrpSpPr>
          <p:grpSpPr>
            <a:xfrm>
              <a:off x="2951999" y="2592000"/>
              <a:ext cx="3456001" cy="3456000"/>
              <a:chOff x="2951999" y="2592000"/>
              <a:chExt cx="3456001" cy="3456000"/>
            </a:xfrm>
          </p:grpSpPr>
          <p:sp>
            <p:nvSpPr>
              <p:cNvPr id="6" name="Volný tvar 5"/>
              <p:cNvSpPr/>
              <p:nvPr/>
            </p:nvSpPr>
            <p:spPr>
              <a:xfrm>
                <a:off x="3816000" y="2592000"/>
                <a:ext cx="2592000" cy="25920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ln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vert="horz" wrap="none" lIns="90000" tIns="45000" rIns="90000" bIns="45000" anchor="ctr" anchorCtr="0" compatLnSpc="0"/>
              <a:lstStyle/>
              <a:p>
                <a:pPr hangingPunct="0"/>
                <a:endParaRPr lang="cs-CZ"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  <p:sp>
            <p:nvSpPr>
              <p:cNvPr id="5" name="Volný tvar 4"/>
              <p:cNvSpPr/>
              <p:nvPr/>
            </p:nvSpPr>
            <p:spPr>
              <a:xfrm>
                <a:off x="2951999" y="2592000"/>
                <a:ext cx="3456000" cy="3456000"/>
              </a:xfrm>
              <a:custGeom>
                <a:avLst>
                  <a:gd name="f0" fmla="val 5400"/>
                </a:avLst>
                <a:gdLst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val -2147483647"/>
                  <a:gd name="f9" fmla="val 2147483647"/>
                  <a:gd name="f10" fmla="val 21600"/>
                  <a:gd name="f11" fmla="+- 0 0 0"/>
                  <a:gd name="f12" fmla="abs f4"/>
                  <a:gd name="f13" fmla="abs f5"/>
                  <a:gd name="f14" fmla="abs f6"/>
                  <a:gd name="f15" fmla="pin 0 f0 21600"/>
                  <a:gd name="f16" fmla="*/ f11 f1 1"/>
                  <a:gd name="f17" fmla="?: f12 f4 1"/>
                  <a:gd name="f18" fmla="?: f13 f5 1"/>
                  <a:gd name="f19" fmla="?: f14 f6 1"/>
                  <a:gd name="f20" fmla="val f15"/>
                  <a:gd name="f21" fmla="*/ f16 1 f3"/>
                  <a:gd name="f22" fmla="*/ f17 1 21600"/>
                  <a:gd name="f23" fmla="*/ f18 1 21600"/>
                  <a:gd name="f24" fmla="*/ 21600 f17 1"/>
                  <a:gd name="f25" fmla="*/ 21600 f18 1"/>
                  <a:gd name="f26" fmla="+- f7 f20 0"/>
                  <a:gd name="f27" fmla="+- f21 0 f2"/>
                  <a:gd name="f28" fmla="min f23 f22"/>
                  <a:gd name="f29" fmla="*/ f24 1 f19"/>
                  <a:gd name="f30" fmla="*/ f25 1 f19"/>
                  <a:gd name="f31" fmla="+- f30 0 f20"/>
                  <a:gd name="f32" fmla="+- f29 0 f20"/>
                  <a:gd name="f33" fmla="+- f29 0 f26"/>
                  <a:gd name="f34" fmla="+- f30 0 f26"/>
                  <a:gd name="f35" fmla="val f29"/>
                  <a:gd name="f36" fmla="val f30"/>
                  <a:gd name="f37" fmla="*/ f7 f28 1"/>
                  <a:gd name="f38" fmla="*/ f15 f28 1"/>
                  <a:gd name="f39" fmla="*/ f26 f28 1"/>
                  <a:gd name="f40" fmla="*/ f30 f28 1"/>
                  <a:gd name="f41" fmla="*/ f29 f28 1"/>
                  <a:gd name="f42" fmla="*/ f33 1 2"/>
                  <a:gd name="f43" fmla="*/ f34 1 2"/>
                  <a:gd name="f44" fmla="*/ f32 f28 1"/>
                  <a:gd name="f45" fmla="*/ f36 f28 1"/>
                  <a:gd name="f46" fmla="*/ f35 f28 1"/>
                  <a:gd name="f47" fmla="*/ f31 f28 1"/>
                  <a:gd name="f48" fmla="+- f26 f42 0"/>
                  <a:gd name="f49" fmla="+- f26 f43 0"/>
                  <a:gd name="f50" fmla="*/ f42 f28 1"/>
                  <a:gd name="f51" fmla="*/ f43 f28 1"/>
                  <a:gd name="f52" fmla="*/ f48 f28 1"/>
                  <a:gd name="f53" fmla="*/ f49 f28 1"/>
                </a:gdLst>
                <a:ahLst>
                  <a:ahXY gdRefY="f0" minY="f7" maxY="f10">
                    <a:pos x="f37" y="f38"/>
                  </a:ahXY>
                </a:ahLst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7">
                    <a:pos x="f52" y="f37"/>
                  </a:cxn>
                  <a:cxn ang="f27">
                    <a:pos x="f50" y="f39"/>
                  </a:cxn>
                  <a:cxn ang="f27">
                    <a:pos x="f37" y="f53"/>
                  </a:cxn>
                  <a:cxn ang="f27">
                    <a:pos x="f50" y="f40"/>
                  </a:cxn>
                  <a:cxn ang="f27">
                    <a:pos x="f44" y="f53"/>
                  </a:cxn>
                  <a:cxn ang="f27">
                    <a:pos x="f41" y="f51"/>
                  </a:cxn>
                </a:cxnLst>
                <a:rect l="f37" t="f39" r="f44" b="f45"/>
                <a:pathLst>
                  <a:path>
                    <a:moveTo>
                      <a:pt x="f37" y="f45"/>
                    </a:moveTo>
                    <a:lnTo>
                      <a:pt x="f37" y="f39"/>
                    </a:lnTo>
                    <a:lnTo>
                      <a:pt x="f39" y="f37"/>
                    </a:lnTo>
                    <a:lnTo>
                      <a:pt x="f46" y="f37"/>
                    </a:lnTo>
                    <a:lnTo>
                      <a:pt x="f46" y="f47"/>
                    </a:lnTo>
                    <a:lnTo>
                      <a:pt x="f44" y="f45"/>
                    </a:lnTo>
                    <a:close/>
                  </a:path>
                  <a:path>
                    <a:moveTo>
                      <a:pt x="f37" y="f39"/>
                    </a:moveTo>
                    <a:lnTo>
                      <a:pt x="f39" y="f37"/>
                    </a:lnTo>
                    <a:lnTo>
                      <a:pt x="f46" y="f37"/>
                    </a:lnTo>
                    <a:lnTo>
                      <a:pt x="f44" y="f39"/>
                    </a:lnTo>
                    <a:close/>
                  </a:path>
                  <a:path>
                    <a:moveTo>
                      <a:pt x="f44" y="f45"/>
                    </a:moveTo>
                    <a:lnTo>
                      <a:pt x="f44" y="f39"/>
                    </a:lnTo>
                    <a:lnTo>
                      <a:pt x="f46" y="f37"/>
                    </a:lnTo>
                    <a:lnTo>
                      <a:pt x="f46" y="f47"/>
                    </a:lnTo>
                    <a:close/>
                  </a:path>
                </a:pathLst>
              </a:custGeom>
              <a:noFill/>
              <a:ln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vert="horz" wrap="none" lIns="90000" tIns="45000" rIns="90000" bIns="45000" anchor="ctr" anchorCtr="0" compatLnSpc="0"/>
              <a:lstStyle/>
              <a:p>
                <a:pPr hangingPunct="0"/>
                <a:endParaRPr lang="cs-CZ"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  <p:sp>
            <p:nvSpPr>
              <p:cNvPr id="7" name="Přímá spojnice 6"/>
              <p:cNvSpPr/>
              <p:nvPr/>
            </p:nvSpPr>
            <p:spPr>
              <a:xfrm flipV="1">
                <a:off x="2951999" y="5183999"/>
                <a:ext cx="864001" cy="864000"/>
              </a:xfrm>
              <a:prstGeom prst="line">
                <a:avLst/>
              </a:prstGeom>
              <a:noFill/>
              <a:ln w="28575">
                <a:solidFill>
                  <a:srgbClr val="C00000"/>
                </a:solidFill>
                <a:custDash>
                  <a:ds d="1440000" sp="1440000"/>
                  <a:ds d="1440000" sp="1440000"/>
                </a:custDash>
              </a:ln>
            </p:spPr>
            <p:txBody>
              <a:bodyPr vert="horz" wrap="none" lIns="90000" tIns="45000" rIns="90000" bIns="45000" anchor="ctr" anchorCtr="0" compatLnSpc="0"/>
              <a:lstStyle/>
              <a:p>
                <a:pPr hangingPunct="0"/>
                <a:endParaRPr lang="cs-CZ"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Tomuto „rozbalení“ se říká </a:t>
            </a:r>
            <a:r>
              <a:rPr lang="cs-CZ" b="1"/>
              <a:t>síť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l="18213" t="15349" r="49826" b="27061"/>
          <a:stretch>
            <a:fillRect/>
          </a:stretch>
        </p:blipFill>
        <p:spPr>
          <a:xfrm>
            <a:off x="1872000" y="2304000"/>
            <a:ext cx="5544000" cy="4320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" name="Skupina 3"/>
          <p:cNvGrpSpPr/>
          <p:nvPr/>
        </p:nvGrpSpPr>
        <p:grpSpPr>
          <a:xfrm>
            <a:off x="4248000" y="3887640"/>
            <a:ext cx="1728360" cy="1728360"/>
            <a:chOff x="4248000" y="3887640"/>
            <a:chExt cx="1728360" cy="1728360"/>
          </a:xfrm>
        </p:grpSpPr>
        <p:grpSp>
          <p:nvGrpSpPr>
            <p:cNvPr id="5" name="Skupina 4"/>
            <p:cNvGrpSpPr/>
            <p:nvPr/>
          </p:nvGrpSpPr>
          <p:grpSpPr>
            <a:xfrm>
              <a:off x="4248000" y="3887640"/>
              <a:ext cx="1728360" cy="1728360"/>
              <a:chOff x="4248000" y="3887640"/>
              <a:chExt cx="1728360" cy="1728360"/>
            </a:xfrm>
          </p:grpSpPr>
          <p:sp>
            <p:nvSpPr>
              <p:cNvPr id="6" name="Volný tvar 5"/>
              <p:cNvSpPr/>
              <p:nvPr/>
            </p:nvSpPr>
            <p:spPr>
              <a:xfrm>
                <a:off x="4248000" y="3887640"/>
                <a:ext cx="1728360" cy="1728360"/>
              </a:xfrm>
              <a:custGeom>
                <a:avLst>
                  <a:gd name="f0" fmla="val 5400"/>
                </a:avLst>
                <a:gdLst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val -2147483647"/>
                  <a:gd name="f9" fmla="val 2147483647"/>
                  <a:gd name="f10" fmla="val 21600"/>
                  <a:gd name="f11" fmla="+- 0 0 0"/>
                  <a:gd name="f12" fmla="abs f4"/>
                  <a:gd name="f13" fmla="abs f5"/>
                  <a:gd name="f14" fmla="abs f6"/>
                  <a:gd name="f15" fmla="pin 0 f0 21600"/>
                  <a:gd name="f16" fmla="*/ f11 f1 1"/>
                  <a:gd name="f17" fmla="?: f12 f4 1"/>
                  <a:gd name="f18" fmla="?: f13 f5 1"/>
                  <a:gd name="f19" fmla="?: f14 f6 1"/>
                  <a:gd name="f20" fmla="val f15"/>
                  <a:gd name="f21" fmla="*/ f16 1 f3"/>
                  <a:gd name="f22" fmla="*/ f17 1 21600"/>
                  <a:gd name="f23" fmla="*/ f18 1 21600"/>
                  <a:gd name="f24" fmla="*/ 21600 f17 1"/>
                  <a:gd name="f25" fmla="*/ 21600 f18 1"/>
                  <a:gd name="f26" fmla="+- f7 f20 0"/>
                  <a:gd name="f27" fmla="+- f21 0 f2"/>
                  <a:gd name="f28" fmla="min f23 f22"/>
                  <a:gd name="f29" fmla="*/ f24 1 f19"/>
                  <a:gd name="f30" fmla="*/ f25 1 f19"/>
                  <a:gd name="f31" fmla="+- f30 0 f20"/>
                  <a:gd name="f32" fmla="+- f29 0 f20"/>
                  <a:gd name="f33" fmla="+- f29 0 f26"/>
                  <a:gd name="f34" fmla="+- f30 0 f26"/>
                  <a:gd name="f35" fmla="val f29"/>
                  <a:gd name="f36" fmla="val f30"/>
                  <a:gd name="f37" fmla="*/ f7 f28 1"/>
                  <a:gd name="f38" fmla="*/ f15 f28 1"/>
                  <a:gd name="f39" fmla="*/ f26 f28 1"/>
                  <a:gd name="f40" fmla="*/ f30 f28 1"/>
                  <a:gd name="f41" fmla="*/ f29 f28 1"/>
                  <a:gd name="f42" fmla="*/ f33 1 2"/>
                  <a:gd name="f43" fmla="*/ f34 1 2"/>
                  <a:gd name="f44" fmla="*/ f32 f28 1"/>
                  <a:gd name="f45" fmla="*/ f36 f28 1"/>
                  <a:gd name="f46" fmla="*/ f35 f28 1"/>
                  <a:gd name="f47" fmla="*/ f31 f28 1"/>
                  <a:gd name="f48" fmla="+- f26 f42 0"/>
                  <a:gd name="f49" fmla="+- f26 f43 0"/>
                  <a:gd name="f50" fmla="*/ f42 f28 1"/>
                  <a:gd name="f51" fmla="*/ f43 f28 1"/>
                  <a:gd name="f52" fmla="*/ f48 f28 1"/>
                  <a:gd name="f53" fmla="*/ f49 f28 1"/>
                </a:gdLst>
                <a:ahLst>
                  <a:ahXY gdRefY="f0" minY="f7" maxY="f10">
                    <a:pos x="f37" y="f38"/>
                  </a:ahXY>
                </a:ahLst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7">
                    <a:pos x="f52" y="f37"/>
                  </a:cxn>
                  <a:cxn ang="f27">
                    <a:pos x="f50" y="f39"/>
                  </a:cxn>
                  <a:cxn ang="f27">
                    <a:pos x="f37" y="f53"/>
                  </a:cxn>
                  <a:cxn ang="f27">
                    <a:pos x="f50" y="f40"/>
                  </a:cxn>
                  <a:cxn ang="f27">
                    <a:pos x="f44" y="f53"/>
                  </a:cxn>
                  <a:cxn ang="f27">
                    <a:pos x="f41" y="f51"/>
                  </a:cxn>
                </a:cxnLst>
                <a:rect l="f37" t="f39" r="f44" b="f45"/>
                <a:pathLst>
                  <a:path>
                    <a:moveTo>
                      <a:pt x="f37" y="f45"/>
                    </a:moveTo>
                    <a:lnTo>
                      <a:pt x="f37" y="f39"/>
                    </a:lnTo>
                    <a:lnTo>
                      <a:pt x="f39" y="f37"/>
                    </a:lnTo>
                    <a:lnTo>
                      <a:pt x="f46" y="f37"/>
                    </a:lnTo>
                    <a:lnTo>
                      <a:pt x="f46" y="f47"/>
                    </a:lnTo>
                    <a:lnTo>
                      <a:pt x="f44" y="f45"/>
                    </a:lnTo>
                    <a:close/>
                  </a:path>
                  <a:path>
                    <a:moveTo>
                      <a:pt x="f37" y="f39"/>
                    </a:moveTo>
                    <a:lnTo>
                      <a:pt x="f39" y="f37"/>
                    </a:lnTo>
                    <a:lnTo>
                      <a:pt x="f46" y="f37"/>
                    </a:lnTo>
                    <a:lnTo>
                      <a:pt x="f44" y="f39"/>
                    </a:lnTo>
                    <a:close/>
                  </a:path>
                  <a:path>
                    <a:moveTo>
                      <a:pt x="f44" y="f45"/>
                    </a:moveTo>
                    <a:lnTo>
                      <a:pt x="f44" y="f39"/>
                    </a:lnTo>
                    <a:lnTo>
                      <a:pt x="f46" y="f37"/>
                    </a:lnTo>
                    <a:lnTo>
                      <a:pt x="f46" y="f47"/>
                    </a:lnTo>
                    <a:close/>
                  </a:path>
                </a:pathLst>
              </a:custGeom>
              <a:solidFill>
                <a:srgbClr val="CFE7F5"/>
              </a:solidFill>
              <a:ln w="0">
                <a:solidFill>
                  <a:srgbClr val="808080"/>
                </a:solidFill>
                <a:prstDash val="solid"/>
              </a:ln>
            </p:spPr>
            <p:txBody>
              <a:bodyPr vert="horz" wrap="none" lIns="90000" tIns="45000" rIns="90000" bIns="45000" anchor="ctr" anchorCtr="0" compatLnSpc="0"/>
              <a:lstStyle/>
              <a:p>
                <a:pPr hangingPunct="0"/>
                <a:endParaRPr lang="cs-CZ"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  <p:sp>
            <p:nvSpPr>
              <p:cNvPr id="7" name="Volný tvar 6"/>
              <p:cNvSpPr/>
              <p:nvPr/>
            </p:nvSpPr>
            <p:spPr>
              <a:xfrm>
                <a:off x="4680000" y="3887640"/>
                <a:ext cx="1296360" cy="12963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 w="0">
                <a:solidFill>
                  <a:srgbClr val="808080"/>
                </a:solidFill>
                <a:custDash>
                  <a:ds d="1440000" sp="1440000"/>
                  <a:ds d="1440000" sp="1440000"/>
                </a:custDash>
              </a:ln>
            </p:spPr>
            <p:txBody>
              <a:bodyPr vert="horz" wrap="none" lIns="90000" tIns="45000" rIns="90000" bIns="45000" anchor="ctr" anchorCtr="0" compatLnSpc="0"/>
              <a:lstStyle/>
              <a:p>
                <a:pPr hangingPunct="0"/>
                <a:endParaRPr lang="cs-CZ"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  <p:sp>
            <p:nvSpPr>
              <p:cNvPr id="8" name="Přímá spojnice 7"/>
              <p:cNvSpPr/>
              <p:nvPr/>
            </p:nvSpPr>
            <p:spPr>
              <a:xfrm flipV="1">
                <a:off x="4248000" y="5184000"/>
                <a:ext cx="432000" cy="4320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custDash>
                  <a:ds d="1440000" sp="1440000"/>
                  <a:ds d="1440000" sp="1440000"/>
                </a:custDash>
              </a:ln>
            </p:spPr>
            <p:txBody>
              <a:bodyPr vert="horz" wrap="none" lIns="90000" tIns="45000" rIns="90000" bIns="45000" anchor="ctr" anchorCtr="0" compatLnSpc="0"/>
              <a:lstStyle/>
              <a:p>
                <a:pPr hangingPunct="0"/>
                <a:endParaRPr lang="cs-CZ"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782638"/>
            <a:ext cx="9072563" cy="78105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povrch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4427538" cy="2743200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/>
              <a:t>Spočítat povrch tělesa znamená spočítat obsah všech jeho stěn.</a:t>
            </a:r>
          </a:p>
          <a:p>
            <a:pPr lvl="0">
              <a:buNone/>
            </a:pPr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0" y="5040313"/>
            <a:ext cx="9070975" cy="1714500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/>
              <a:t>U krychle tedy obsah 6 čtverců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l="19170" t="17455" r="50120" b="28045"/>
          <a:stretch>
            <a:fillRect/>
          </a:stretch>
        </p:blipFill>
        <p:spPr>
          <a:xfrm>
            <a:off x="5400000" y="2015999"/>
            <a:ext cx="3096000" cy="237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008063" y="5975350"/>
            <a:ext cx="9072562" cy="1296988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algn="ctr">
              <a:buNone/>
            </a:pPr>
            <a:r>
              <a:rPr lang="cs-CZ"/>
              <a:t>obsah čtverce S = a</a:t>
            </a:r>
            <a:r>
              <a:rPr lang="cs-CZ">
                <a:latin typeface="Arial" pitchFamily="32"/>
                <a:cs typeface="Arial" pitchFamily="32"/>
              </a:rPr>
              <a:t>²</a:t>
            </a:r>
          </a:p>
          <a:p>
            <a:pPr lvl="0" algn="ctr">
              <a:buNone/>
            </a:pPr>
            <a:r>
              <a:rPr lang="cs-CZ">
                <a:latin typeface="Arial" pitchFamily="32"/>
                <a:cs typeface="Arial" pitchFamily="32"/>
              </a:rPr>
              <a:t>povrch krychle S = 6a²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l="19170" t="17455" r="50120" b="28045"/>
          <a:stretch>
            <a:fillRect/>
          </a:stretch>
        </p:blipFill>
        <p:spPr>
          <a:xfrm>
            <a:off x="1872000" y="1930679"/>
            <a:ext cx="4896000" cy="3757321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4593600" y="4977720"/>
            <a:ext cx="458291" cy="448445"/>
          </a:xfrm>
          <a:prstGeom prst="rect">
            <a:avLst/>
          </a:prstGeom>
          <a:noFill/>
          <a:ln>
            <a:noFill/>
          </a:ln>
        </p:spPr>
        <p:txBody>
          <a:bodyPr vert="horz" wrap="none" lIns="89991" tIns="44996" rIns="89991" bIns="44996" anchorCtr="0" compatLnSpc="0">
            <a:spAutoFit/>
          </a:bodyPr>
          <a:lstStyle/>
          <a:p>
            <a:pPr hangingPunct="0"/>
            <a:r>
              <a:rPr lang="cs-CZ" sz="2400"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2400">
                <a:latin typeface="Arial" pitchFamily="34"/>
                <a:ea typeface="Arial" pitchFamily="34"/>
                <a:cs typeface="Arial" pitchFamily="34"/>
              </a:rPr>
              <a:t>²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80000" y="2448000"/>
            <a:ext cx="458291" cy="448445"/>
          </a:xfrm>
          <a:prstGeom prst="rect">
            <a:avLst/>
          </a:prstGeom>
          <a:noFill/>
          <a:ln>
            <a:noFill/>
          </a:ln>
        </p:spPr>
        <p:txBody>
          <a:bodyPr vert="horz" wrap="none" lIns="89991" tIns="44996" rIns="89991" bIns="44996" anchorCtr="0" compatLnSpc="0">
            <a:spAutoFit/>
          </a:bodyPr>
          <a:lstStyle/>
          <a:p>
            <a:pPr hangingPunct="0"/>
            <a:r>
              <a:rPr lang="cs-CZ" sz="2400"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2400">
                <a:latin typeface="Arial" pitchFamily="34"/>
                <a:ea typeface="Arial" pitchFamily="34"/>
                <a:cs typeface="Arial" pitchFamily="34"/>
              </a:rPr>
              <a:t>²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56000" y="3601800"/>
            <a:ext cx="458291" cy="448445"/>
          </a:xfrm>
          <a:prstGeom prst="rect">
            <a:avLst/>
          </a:prstGeom>
          <a:noFill/>
          <a:ln>
            <a:noFill/>
          </a:ln>
        </p:spPr>
        <p:txBody>
          <a:bodyPr vert="horz" wrap="none" lIns="89991" tIns="44996" rIns="89991" bIns="44996" anchorCtr="0" compatLnSpc="0">
            <a:spAutoFit/>
          </a:bodyPr>
          <a:lstStyle/>
          <a:p>
            <a:pPr hangingPunct="0"/>
            <a:r>
              <a:rPr lang="cs-CZ" sz="2400"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2400">
                <a:latin typeface="Arial" pitchFamily="34"/>
                <a:ea typeface="Arial" pitchFamily="34"/>
                <a:cs typeface="Arial" pitchFamily="34"/>
              </a:rPr>
              <a:t>²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80000" y="3601800"/>
            <a:ext cx="458291" cy="448445"/>
          </a:xfrm>
          <a:prstGeom prst="rect">
            <a:avLst/>
          </a:prstGeom>
          <a:noFill/>
          <a:ln>
            <a:noFill/>
          </a:ln>
        </p:spPr>
        <p:txBody>
          <a:bodyPr vert="horz" wrap="none" lIns="89991" tIns="44996" rIns="89991" bIns="44996" anchorCtr="0" compatLnSpc="0">
            <a:spAutoFit/>
          </a:bodyPr>
          <a:lstStyle/>
          <a:p>
            <a:pPr hangingPunct="0"/>
            <a:r>
              <a:rPr lang="cs-CZ" sz="2400"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2400">
                <a:latin typeface="Arial" pitchFamily="34"/>
                <a:ea typeface="Arial" pitchFamily="34"/>
                <a:cs typeface="Arial" pitchFamily="34"/>
              </a:rPr>
              <a:t>²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355840" y="3602160"/>
            <a:ext cx="458291" cy="448445"/>
          </a:xfrm>
          <a:prstGeom prst="rect">
            <a:avLst/>
          </a:prstGeom>
          <a:noFill/>
          <a:ln>
            <a:noFill/>
          </a:ln>
        </p:spPr>
        <p:txBody>
          <a:bodyPr vert="horz" wrap="none" lIns="89991" tIns="44996" rIns="89991" bIns="44996" anchorCtr="0" compatLnSpc="0">
            <a:spAutoFit/>
          </a:bodyPr>
          <a:lstStyle/>
          <a:p>
            <a:pPr hangingPunct="0"/>
            <a:r>
              <a:rPr lang="cs-CZ" sz="2400"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2400">
                <a:latin typeface="Arial" pitchFamily="34"/>
                <a:ea typeface="Arial" pitchFamily="34"/>
                <a:cs typeface="Arial" pitchFamily="34"/>
              </a:rPr>
              <a:t>²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55840" y="3602160"/>
            <a:ext cx="458291" cy="448445"/>
          </a:xfrm>
          <a:prstGeom prst="rect">
            <a:avLst/>
          </a:prstGeom>
          <a:noFill/>
          <a:ln>
            <a:noFill/>
          </a:ln>
        </p:spPr>
        <p:txBody>
          <a:bodyPr vert="horz" wrap="none" lIns="89991" tIns="44996" rIns="89991" bIns="44996" anchorCtr="0" compatLnSpc="0">
            <a:spAutoFit/>
          </a:bodyPr>
          <a:lstStyle/>
          <a:p>
            <a:pPr hangingPunct="0"/>
            <a:r>
              <a:rPr lang="cs-CZ" sz="2400"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2400">
                <a:latin typeface="Arial" pitchFamily="34"/>
                <a:ea typeface="Arial" pitchFamily="34"/>
                <a:cs typeface="Arial" pitchFamily="34"/>
              </a:rPr>
              <a:t>²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883841" y="3601800"/>
            <a:ext cx="458291" cy="448445"/>
          </a:xfrm>
          <a:prstGeom prst="rect">
            <a:avLst/>
          </a:prstGeom>
          <a:noFill/>
          <a:ln>
            <a:noFill/>
          </a:ln>
        </p:spPr>
        <p:txBody>
          <a:bodyPr vert="horz" wrap="none" lIns="89991" tIns="44996" rIns="89991" bIns="44996" anchorCtr="0" compatLnSpc="0">
            <a:spAutoFit/>
          </a:bodyPr>
          <a:lstStyle/>
          <a:p>
            <a:pPr hangingPunct="0"/>
            <a:r>
              <a:rPr lang="cs-CZ" sz="2400"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2400">
                <a:latin typeface="Arial" pitchFamily="34"/>
                <a:ea typeface="Arial" pitchFamily="34"/>
                <a:cs typeface="Arial" pitchFamily="34"/>
              </a:rPr>
              <a:t>²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355840" y="3602160"/>
            <a:ext cx="458291" cy="448445"/>
          </a:xfrm>
          <a:prstGeom prst="rect">
            <a:avLst/>
          </a:prstGeom>
          <a:noFill/>
          <a:ln>
            <a:noFill/>
          </a:ln>
        </p:spPr>
        <p:txBody>
          <a:bodyPr vert="horz" wrap="none" lIns="89991" tIns="44996" rIns="89991" bIns="44996" anchorCtr="0" compatLnSpc="0">
            <a:spAutoFit/>
          </a:bodyPr>
          <a:lstStyle/>
          <a:p>
            <a:pPr hangingPunct="0"/>
            <a:r>
              <a:rPr lang="cs-CZ" sz="2400"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2400">
                <a:latin typeface="Arial" pitchFamily="34"/>
                <a:ea typeface="Arial" pitchFamily="34"/>
                <a:cs typeface="Arial" pitchFamily="34"/>
              </a:rPr>
              <a:t>²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782638"/>
            <a:ext cx="9072563" cy="78105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příklad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1266825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Vypočítej povrch krychle o hraně 3cm</a:t>
            </a:r>
          </a:p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4824413" y="4375150"/>
            <a:ext cx="5256212" cy="237966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/>
              <a:t>a = 3cm</a:t>
            </a:r>
          </a:p>
          <a:p>
            <a:pPr lvl="0">
              <a:buNone/>
            </a:pPr>
            <a:r>
              <a:rPr lang="cs-CZ"/>
              <a:t>S = 6a</a:t>
            </a:r>
            <a:r>
              <a:rPr lang="cs-CZ">
                <a:latin typeface="Arial" pitchFamily="32"/>
                <a:cs typeface="Arial" pitchFamily="32"/>
              </a:rPr>
              <a:t>²</a:t>
            </a:r>
          </a:p>
          <a:p>
            <a:pPr lvl="0">
              <a:buNone/>
            </a:pPr>
            <a:r>
              <a:rPr lang="cs-CZ">
                <a:latin typeface="Arial" pitchFamily="32"/>
                <a:cs typeface="Arial" pitchFamily="32"/>
              </a:rPr>
              <a:t>S = 6.3.3 = 54cm²</a:t>
            </a:r>
          </a:p>
          <a:p>
            <a:pPr lvl="0">
              <a:buNone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936000" y="3168000"/>
            <a:ext cx="2376000" cy="2448000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-2147483647"/>
              <a:gd name="f9" fmla="val 2147483647"/>
              <a:gd name="f10" fmla="val 21600"/>
              <a:gd name="f11" fmla="+- 0 0 0"/>
              <a:gd name="f12" fmla="abs f4"/>
              <a:gd name="f13" fmla="abs f5"/>
              <a:gd name="f14" fmla="abs f6"/>
              <a:gd name="f15" fmla="pin 0 f0 21600"/>
              <a:gd name="f16" fmla="*/ f11 f1 1"/>
              <a:gd name="f17" fmla="?: f12 f4 1"/>
              <a:gd name="f18" fmla="?: f13 f5 1"/>
              <a:gd name="f19" fmla="?: f14 f6 1"/>
              <a:gd name="f20" fmla="val f15"/>
              <a:gd name="f21" fmla="*/ f16 1 f3"/>
              <a:gd name="f22" fmla="*/ f17 1 21600"/>
              <a:gd name="f23" fmla="*/ f18 1 21600"/>
              <a:gd name="f24" fmla="*/ 21600 f17 1"/>
              <a:gd name="f25" fmla="*/ 21600 f18 1"/>
              <a:gd name="f26" fmla="+- f7 f20 0"/>
              <a:gd name="f27" fmla="+- f21 0 f2"/>
              <a:gd name="f28" fmla="min f23 f22"/>
              <a:gd name="f29" fmla="*/ f24 1 f19"/>
              <a:gd name="f30" fmla="*/ f25 1 f19"/>
              <a:gd name="f31" fmla="+- f30 0 f20"/>
              <a:gd name="f32" fmla="+- f29 0 f20"/>
              <a:gd name="f33" fmla="+- f29 0 f26"/>
              <a:gd name="f34" fmla="+- f30 0 f26"/>
              <a:gd name="f35" fmla="val f29"/>
              <a:gd name="f36" fmla="val f30"/>
              <a:gd name="f37" fmla="*/ f7 f28 1"/>
              <a:gd name="f38" fmla="*/ f15 f28 1"/>
              <a:gd name="f39" fmla="*/ f26 f28 1"/>
              <a:gd name="f40" fmla="*/ f30 f28 1"/>
              <a:gd name="f41" fmla="*/ f29 f28 1"/>
              <a:gd name="f42" fmla="*/ f33 1 2"/>
              <a:gd name="f43" fmla="*/ f34 1 2"/>
              <a:gd name="f44" fmla="*/ f32 f28 1"/>
              <a:gd name="f45" fmla="*/ f36 f28 1"/>
              <a:gd name="f46" fmla="*/ f35 f28 1"/>
              <a:gd name="f47" fmla="*/ f31 f28 1"/>
              <a:gd name="f48" fmla="+- f26 f42 0"/>
              <a:gd name="f49" fmla="+- f26 f43 0"/>
              <a:gd name="f50" fmla="*/ f42 f28 1"/>
              <a:gd name="f51" fmla="*/ f43 f28 1"/>
              <a:gd name="f52" fmla="*/ f48 f28 1"/>
              <a:gd name="f53" fmla="*/ f49 f28 1"/>
            </a:gdLst>
            <a:ahLst>
              <a:ahXY gdRefY="f0" minY="f7" maxY="f10">
                <a:pos x="f37" y="f3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2" y="f37"/>
              </a:cxn>
              <a:cxn ang="f27">
                <a:pos x="f50" y="f39"/>
              </a:cxn>
              <a:cxn ang="f27">
                <a:pos x="f37" y="f53"/>
              </a:cxn>
              <a:cxn ang="f27">
                <a:pos x="f50" y="f40"/>
              </a:cxn>
              <a:cxn ang="f27">
                <a:pos x="f44" y="f53"/>
              </a:cxn>
              <a:cxn ang="f27">
                <a:pos x="f41" y="f51"/>
              </a:cxn>
            </a:cxnLst>
            <a:rect l="f37" t="f39" r="f44" b="f45"/>
            <a:pathLst>
              <a:path>
                <a:moveTo>
                  <a:pt x="f37" y="f45"/>
                </a:moveTo>
                <a:lnTo>
                  <a:pt x="f37" y="f39"/>
                </a:lnTo>
                <a:lnTo>
                  <a:pt x="f39" y="f37"/>
                </a:lnTo>
                <a:lnTo>
                  <a:pt x="f46" y="f37"/>
                </a:lnTo>
                <a:lnTo>
                  <a:pt x="f46" y="f47"/>
                </a:lnTo>
                <a:lnTo>
                  <a:pt x="f44" y="f45"/>
                </a:lnTo>
                <a:close/>
              </a:path>
              <a:path>
                <a:moveTo>
                  <a:pt x="f37" y="f39"/>
                </a:moveTo>
                <a:lnTo>
                  <a:pt x="f39" y="f37"/>
                </a:lnTo>
                <a:lnTo>
                  <a:pt x="f46" y="f37"/>
                </a:lnTo>
                <a:lnTo>
                  <a:pt x="f44" y="f39"/>
                </a:lnTo>
                <a:close/>
              </a:path>
              <a:path>
                <a:moveTo>
                  <a:pt x="f44" y="f45"/>
                </a:moveTo>
                <a:lnTo>
                  <a:pt x="f44" y="f39"/>
                </a:lnTo>
                <a:lnTo>
                  <a:pt x="f46" y="f37"/>
                </a:lnTo>
                <a:lnTo>
                  <a:pt x="f46" y="f47"/>
                </a:lnTo>
                <a:close/>
              </a:path>
            </a:pathLst>
          </a:custGeom>
          <a:solidFill>
            <a:srgbClr val="CFE7F5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89991" tIns="44996" rIns="89991" bIns="44996" anchor="ctr" anchorCtr="0" compatLnSpc="0"/>
          <a:lstStyle/>
          <a:p>
            <a:pPr hangingPunct="0"/>
            <a:endParaRPr lang="cs-CZ"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31799" y="3179674"/>
            <a:ext cx="9648825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</a:t>
            </a:r>
          </a:p>
          <a:p>
            <a:r>
              <a:rPr lang="cs-CZ" dirty="0" smtClean="0"/>
              <a:t>ISBN 978-80-7235-365-1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</a:t>
            </a:r>
          </a:p>
          <a:p>
            <a:r>
              <a:rPr lang="cs-CZ" dirty="0" smtClean="0"/>
              <a:t>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MALOVÁNÍ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Autorem materiálu a všech jeho částí, není-li uvedeno jinak</a:t>
            </a:r>
            <a:r>
              <a:rPr lang="cs-CZ" dirty="0" smtClean="0"/>
              <a:t>,</a:t>
            </a:r>
          </a:p>
          <a:p>
            <a:r>
              <a:rPr lang="cs-CZ" dirty="0" smtClean="0"/>
              <a:t>je </a:t>
            </a:r>
            <a:r>
              <a:rPr lang="cs-CZ" dirty="0"/>
              <a:t>Mgr. </a:t>
            </a:r>
            <a:r>
              <a:rPr lang="cs-CZ" dirty="0" smtClean="0"/>
              <a:t>Marcela Šašková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857</TotalTime>
  <Words>194</Words>
  <Application>Microsoft Office PowerPoint</Application>
  <PresentationFormat>Vlastní</PresentationFormat>
  <Paragraphs>43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</vt:lpstr>
      <vt:lpstr>Krychle - povrch</vt:lpstr>
      <vt:lpstr>Povrch krychle je ze šesti shodných čtverců</vt:lpstr>
      <vt:lpstr>Tomuto „rozbalení“ se říká síť</vt:lpstr>
      <vt:lpstr>povrch</vt:lpstr>
      <vt:lpstr>Prezentace aplikace PowerPoint</vt:lpstr>
      <vt:lpstr>příklad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11</cp:revision>
  <dcterms:created xsi:type="dcterms:W3CDTF">2012-07-02T21:36:35Z</dcterms:created>
  <dcterms:modified xsi:type="dcterms:W3CDTF">2013-05-18T12:23:33Z</dcterms:modified>
</cp:coreProperties>
</file>