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2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408" y="708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E980B487-898A-4979-9BEA-214AA80B620D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602512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6999" y="812520"/>
            <a:ext cx="5345279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19"/>
            <a:ext cx="6047639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296413F2-7B39-4BF5-8935-4CF05C30AFF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551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4031" y="251990"/>
            <a:ext cx="8568531" cy="5039782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9700" spc="-88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4031" y="5291772"/>
            <a:ext cx="7560469" cy="1007957"/>
          </a:xfrm>
        </p:spPr>
        <p:txBody>
          <a:bodyPr/>
          <a:lstStyle>
            <a:lvl1pPr marL="0" indent="0" algn="l">
              <a:buNone/>
              <a:defRPr b="0" cap="all" spc="132" baseline="0">
                <a:solidFill>
                  <a:schemeClr val="tx2"/>
                </a:solidFill>
                <a:latin typeface="+mj-lt"/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923114" y="5342170"/>
            <a:ext cx="157511" cy="221750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923114" y="0"/>
            <a:ext cx="157511" cy="534217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fld id="{E672447F-EF3E-4BCE-AF8F-311B395B68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01E5C7-48DD-47CA-BC38-5711B4E1D7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1" y="1595932"/>
            <a:ext cx="8568531" cy="476329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9700" b="0" cap="all" spc="-88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251990"/>
            <a:ext cx="8568531" cy="1175949"/>
          </a:xfrm>
        </p:spPr>
        <p:txBody>
          <a:bodyPr anchor="b"/>
          <a:lstStyle>
            <a:lvl1pPr marL="0" indent="0">
              <a:buNone/>
              <a:defRPr sz="2200" b="0" cap="all" spc="132" baseline="0">
                <a:solidFill>
                  <a:schemeClr val="tx2"/>
                </a:solidFill>
                <a:latin typeface="+mj-lt"/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8E2E446-C321-45A8-AC57-85972975C0D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7711" y="1735926"/>
            <a:ext cx="3629025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11548" y="1735926"/>
            <a:ext cx="3629025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6A27861-6AB5-44AE-A0FE-7087A1F68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94351" y="1733686"/>
            <a:ext cx="3629025" cy="705219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10" baseline="0">
                <a:solidFill>
                  <a:schemeClr val="tx1"/>
                </a:solidFill>
                <a:latin typeface="+mj-lt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94351" y="2490533"/>
            <a:ext cx="3629025" cy="4233418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14908" y="1733686"/>
            <a:ext cx="3629025" cy="705219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b="0" kern="1200" cap="all" spc="11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marL="0" lvl="0" indent="0" algn="l" defTabSz="1007943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14908" y="2490533"/>
            <a:ext cx="3629025" cy="4233418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566BC30-AF52-43A0-B276-28FBE25082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3FC452-20E9-4349-9F5A-F1C8119623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CA09BB8-9816-490B-9260-980227B24C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245" y="1763924"/>
            <a:ext cx="5635349" cy="4938988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2" y="1763924"/>
            <a:ext cx="3316456" cy="49389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80A72E8-080E-404E-B7A4-F6FA81DADFF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923114" y="5342170"/>
            <a:ext cx="157511" cy="221750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922842" cy="534217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1" y="6299729"/>
            <a:ext cx="8988557" cy="503978"/>
          </a:xfrm>
        </p:spPr>
        <p:txBody>
          <a:bodyPr/>
          <a:lstStyle>
            <a:lvl1pPr marL="0" indent="0"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fld id="{7E631B0C-8648-4A60-89E1-417C25A2A3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04031" y="5459765"/>
            <a:ext cx="8988557" cy="839964"/>
          </a:xfrm>
        </p:spPr>
        <p:txBody>
          <a:bodyPr anchor="t">
            <a:normAutofit/>
          </a:bodyPr>
          <a:lstStyle>
            <a:lvl1pPr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923114" y="0"/>
            <a:ext cx="157511" cy="534217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374608-4459-4D5F-82BE-BDC616F9A4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E59A3E0-759D-42C3-8D1F-68FDFC04F5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168343"/>
            <a:ext cx="6384396" cy="1511935"/>
          </a:xfrm>
          <a:prstGeom prst="rect">
            <a:avLst/>
          </a:prstGeom>
        </p:spPr>
        <p:txBody>
          <a:bodyPr vert="horz" lIns="100794" tIns="50397" rIns="100794" bIns="50397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931918"/>
            <a:ext cx="8400521" cy="4821043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04031" y="6803708"/>
            <a:ext cx="3780234" cy="335986"/>
          </a:xfrm>
          <a:prstGeom prst="rect">
            <a:avLst/>
          </a:prstGeom>
        </p:spPr>
        <p:txBody>
          <a:bodyPr vert="horz" lIns="100794" tIns="50397" rIns="100794" bIns="0" rtlCol="0" anchor="b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4031" y="7157193"/>
            <a:ext cx="3780234" cy="312887"/>
          </a:xfrm>
          <a:prstGeom prst="rect">
            <a:avLst/>
          </a:prstGeom>
        </p:spPr>
        <p:txBody>
          <a:bodyPr vert="horz" lIns="100794" tIns="50397" rIns="100794" bIns="50397" rtlCol="0" anchor="t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9070188" y="6487650"/>
            <a:ext cx="1450339" cy="402525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>
              <a:defRPr sz="2600" b="1">
                <a:solidFill>
                  <a:schemeClr val="tx2"/>
                </a:solidFill>
              </a:defRPr>
            </a:lvl1pPr>
          </a:lstStyle>
          <a:p>
            <a:pPr lvl="0"/>
            <a:fld id="{4BC04C93-AFCE-4B1B-80F9-25C6A2F68B6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923114" y="0"/>
            <a:ext cx="157511" cy="151193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923114" y="1511935"/>
            <a:ext cx="157511" cy="604774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007943" rtl="0" eaLnBrk="1" latinLnBrk="0" hangingPunct="1">
        <a:spcBef>
          <a:spcPct val="0"/>
        </a:spcBef>
        <a:buNone/>
        <a:defRPr sz="4000" kern="1200" cap="all" spc="-66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1007943" rtl="0" eaLnBrk="1" latinLnBrk="0" hangingPunct="1">
        <a:spcBef>
          <a:spcPct val="20000"/>
        </a:spcBef>
        <a:spcAft>
          <a:spcPts val="661"/>
        </a:spcAft>
        <a:buFont typeface="Arial" pitchFamily="34" charset="0"/>
        <a:buNone/>
        <a:defRPr sz="22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indent="-201589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929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900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872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defTabSz="1007943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369635"/>
              </p:ext>
            </p:extLst>
          </p:nvPr>
        </p:nvGraphicFramePr>
        <p:xfrm>
          <a:off x="1269581" y="4969936"/>
          <a:ext cx="7803179" cy="251413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803179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AUTOR:      Mgr. Marcela</a:t>
                      </a:r>
                      <a:r>
                        <a:rPr lang="cs-CZ" sz="2100" baseline="0" dirty="0" smtClean="0"/>
                        <a:t> Šašková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NÁZEV</a:t>
                      </a:r>
                      <a:r>
                        <a:rPr lang="cs-CZ" sz="2100" smtClean="0"/>
                        <a:t>:      VY_32_INOVACE</a:t>
                      </a:r>
                      <a:r>
                        <a:rPr lang="cs-CZ" sz="2100" baseline="0" smtClean="0"/>
                        <a:t>_4C_02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pPr marL="0" marR="0" indent="0" algn="l" defTabSz="100794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/>
                        <a:t>TÉMA</a:t>
                      </a:r>
                      <a:r>
                        <a:rPr lang="cs-CZ" sz="2100" smtClean="0"/>
                        <a:t>:        </a:t>
                      </a:r>
                      <a:r>
                        <a:rPr lang="cs-CZ" sz="2100" baseline="0" smtClean="0"/>
                        <a:t>GEOMETRIE VI</a:t>
                      </a:r>
                      <a:endParaRPr lang="cs-CZ" sz="2100" dirty="0" smtClean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/>
                        <a:t>ČÍSLO PROJEKTU:  </a:t>
                      </a:r>
                      <a:r>
                        <a:rPr lang="cs-CZ" sz="2100" i="1" dirty="0" smtClean="0"/>
                        <a:t>CZ.</a:t>
                      </a:r>
                      <a:r>
                        <a:rPr lang="cs-CZ" sz="2100" i="1" baseline="0" dirty="0" smtClean="0"/>
                        <a:t> 1. 07/ 1. 4. 00/ 21. 1843</a:t>
                      </a:r>
                      <a:endParaRPr lang="cs-CZ" sz="2100" dirty="0"/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6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odvozuje pomocí sítě kvádru vzorec pro výpočet povrchu kvádru</a:t>
            </a:r>
          </a:p>
          <a:p>
            <a:r>
              <a:rPr lang="cs-CZ" dirty="0" smtClean="0"/>
              <a:t>Součástí je i názorný výpočet pomocí vzorečku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86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Povrch kvádru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3880" y="683493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Povrch kvádru se skládá ze tří dvojic shodných stěn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720000" y="2447999"/>
            <a:ext cx="8208000" cy="3888001"/>
            <a:chOff x="720000" y="2447999"/>
            <a:chExt cx="8208000" cy="3888001"/>
          </a:xfrm>
        </p:grpSpPr>
        <p:sp>
          <p:nvSpPr>
            <p:cNvPr id="4" name="Volný tvar 3"/>
            <p:cNvSpPr/>
            <p:nvPr/>
          </p:nvSpPr>
          <p:spPr>
            <a:xfrm>
              <a:off x="720000" y="2447999"/>
              <a:ext cx="8208000" cy="3888000"/>
            </a:xfrm>
            <a:custGeom>
              <a:avLst>
                <a:gd name="f0" fmla="val 54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-2147483647"/>
                <a:gd name="f9" fmla="val 2147483647"/>
                <a:gd name="f10" fmla="val 21600"/>
                <a:gd name="f11" fmla="+- 0 0 0"/>
                <a:gd name="f12" fmla="abs f4"/>
                <a:gd name="f13" fmla="abs f5"/>
                <a:gd name="f14" fmla="abs f6"/>
                <a:gd name="f15" fmla="pin 0 f0 21600"/>
                <a:gd name="f16" fmla="*/ f11 f1 1"/>
                <a:gd name="f17" fmla="?: f12 f4 1"/>
                <a:gd name="f18" fmla="?: f13 f5 1"/>
                <a:gd name="f19" fmla="?: f14 f6 1"/>
                <a:gd name="f20" fmla="val f15"/>
                <a:gd name="f21" fmla="*/ f16 1 f3"/>
                <a:gd name="f22" fmla="*/ f17 1 21600"/>
                <a:gd name="f23" fmla="*/ f18 1 21600"/>
                <a:gd name="f24" fmla="*/ 21600 f17 1"/>
                <a:gd name="f25" fmla="*/ 21600 f18 1"/>
                <a:gd name="f26" fmla="+- f7 f20 0"/>
                <a:gd name="f27" fmla="+- f21 0 f2"/>
                <a:gd name="f28" fmla="min f23 f22"/>
                <a:gd name="f29" fmla="*/ f24 1 f19"/>
                <a:gd name="f30" fmla="*/ f25 1 f19"/>
                <a:gd name="f31" fmla="+- f30 0 f20"/>
                <a:gd name="f32" fmla="+- f29 0 f20"/>
                <a:gd name="f33" fmla="+- f29 0 f26"/>
                <a:gd name="f34" fmla="+- f30 0 f26"/>
                <a:gd name="f35" fmla="val f29"/>
                <a:gd name="f36" fmla="val f30"/>
                <a:gd name="f37" fmla="*/ f7 f28 1"/>
                <a:gd name="f38" fmla="*/ f15 f28 1"/>
                <a:gd name="f39" fmla="*/ f26 f28 1"/>
                <a:gd name="f40" fmla="*/ f30 f28 1"/>
                <a:gd name="f41" fmla="*/ f29 f28 1"/>
                <a:gd name="f42" fmla="*/ f33 1 2"/>
                <a:gd name="f43" fmla="*/ f34 1 2"/>
                <a:gd name="f44" fmla="*/ f32 f28 1"/>
                <a:gd name="f45" fmla="*/ f36 f28 1"/>
                <a:gd name="f46" fmla="*/ f35 f28 1"/>
                <a:gd name="f47" fmla="*/ f31 f28 1"/>
                <a:gd name="f48" fmla="+- f26 f42 0"/>
                <a:gd name="f49" fmla="+- f26 f43 0"/>
                <a:gd name="f50" fmla="*/ f42 f28 1"/>
                <a:gd name="f51" fmla="*/ f43 f28 1"/>
                <a:gd name="f52" fmla="*/ f48 f28 1"/>
                <a:gd name="f53" fmla="*/ f49 f28 1"/>
              </a:gdLst>
              <a:ahLst>
                <a:ahXY gdRefY="f0" minY="f7" maxY="f10">
                  <a:pos x="f37" y="f38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52" y="f37"/>
                </a:cxn>
                <a:cxn ang="f27">
                  <a:pos x="f50" y="f39"/>
                </a:cxn>
                <a:cxn ang="f27">
                  <a:pos x="f37" y="f53"/>
                </a:cxn>
                <a:cxn ang="f27">
                  <a:pos x="f50" y="f40"/>
                </a:cxn>
                <a:cxn ang="f27">
                  <a:pos x="f44" y="f53"/>
                </a:cxn>
                <a:cxn ang="f27">
                  <a:pos x="f41" y="f51"/>
                </a:cxn>
              </a:cxnLst>
              <a:rect l="f37" t="f39" r="f44" b="f45"/>
              <a:pathLst>
                <a:path>
                  <a:moveTo>
                    <a:pt x="f37" y="f45"/>
                  </a:moveTo>
                  <a:lnTo>
                    <a:pt x="f37" y="f39"/>
                  </a:lnTo>
                  <a:lnTo>
                    <a:pt x="f39" y="f37"/>
                  </a:lnTo>
                  <a:lnTo>
                    <a:pt x="f46" y="f37"/>
                  </a:lnTo>
                  <a:lnTo>
                    <a:pt x="f46" y="f47"/>
                  </a:lnTo>
                  <a:lnTo>
                    <a:pt x="f44" y="f45"/>
                  </a:lnTo>
                  <a:close/>
                </a:path>
                <a:path>
                  <a:moveTo>
                    <a:pt x="f37" y="f39"/>
                  </a:moveTo>
                  <a:lnTo>
                    <a:pt x="f39" y="f37"/>
                  </a:lnTo>
                  <a:lnTo>
                    <a:pt x="f46" y="f37"/>
                  </a:lnTo>
                  <a:lnTo>
                    <a:pt x="f44" y="f39"/>
                  </a:lnTo>
                  <a:close/>
                </a:path>
                <a:path>
                  <a:moveTo>
                    <a:pt x="f44" y="f45"/>
                  </a:moveTo>
                  <a:lnTo>
                    <a:pt x="f44" y="f39"/>
                  </a:lnTo>
                  <a:lnTo>
                    <a:pt x="f46" y="f37"/>
                  </a:lnTo>
                  <a:lnTo>
                    <a:pt x="f46" y="f47"/>
                  </a:lnTo>
                  <a:close/>
                </a:path>
              </a:pathLst>
            </a:custGeom>
            <a:solidFill>
              <a:srgbClr val="CFE7F5">
                <a:alpha val="0"/>
              </a:srgbClr>
            </a:solidFill>
            <a:ln w="0">
              <a:solidFill>
                <a:srgbClr val="808080"/>
              </a:solidFill>
              <a:prstDash val="solid"/>
            </a:ln>
          </p:spPr>
          <p:txBody>
            <a:bodyPr vert="horz" wrap="none" lIns="90000" tIns="45000" rIns="90000" bIns="45000" anchor="ctr" anchorCtr="0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1727999" y="2447999"/>
              <a:ext cx="7200000" cy="2951999"/>
            </a:xfrm>
            <a:prstGeom prst="rect">
              <a:avLst/>
            </a:prstGeom>
            <a:solidFill>
              <a:srgbClr val="CFE7F5">
                <a:alpha val="0"/>
              </a:srgbClr>
            </a:solidFill>
            <a:ln w="0">
              <a:solidFill>
                <a:srgbClr val="808080"/>
              </a:solidFill>
              <a:custDash>
                <a:ds d="1440000" sp="1440000"/>
                <a:ds d="1440000" sp="1440000"/>
              </a:custDash>
            </a:ln>
          </p:spPr>
          <p:txBody>
            <a:bodyPr vert="horz" wrap="none" lIns="90000" tIns="45000" rIns="90000" bIns="45000" anchor="ctr" anchorCtr="0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6" name="Přímá spojnice 5"/>
            <p:cNvSpPr/>
            <p:nvPr/>
          </p:nvSpPr>
          <p:spPr>
            <a:xfrm flipH="1">
              <a:off x="720000" y="5400000"/>
              <a:ext cx="1007999" cy="936000"/>
            </a:xfrm>
            <a:prstGeom prst="line">
              <a:avLst/>
            </a:prstGeom>
            <a:noFill/>
            <a:ln w="0">
              <a:solidFill>
                <a:srgbClr val="000000"/>
              </a:solidFill>
              <a:custDash>
                <a:ds d="1440000" sp="1440000"/>
                <a:ds d="1440000" sp="1440000"/>
              </a:custDash>
            </a:ln>
          </p:spPr>
          <p:txBody>
            <a:bodyPr vert="horz" wrap="none" lIns="90000" tIns="45000" rIns="90000" bIns="45000" anchor="ctr" anchorCtr="0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6352" y="539477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Shodné jsou vždy protější stěny</a:t>
            </a:r>
          </a:p>
        </p:txBody>
      </p:sp>
      <p:sp>
        <p:nvSpPr>
          <p:cNvPr id="3" name="Volný tvar 2"/>
          <p:cNvSpPr/>
          <p:nvPr/>
        </p:nvSpPr>
        <p:spPr>
          <a:xfrm>
            <a:off x="792000" y="2087999"/>
            <a:ext cx="3384000" cy="1727999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-2147483647"/>
              <a:gd name="f9" fmla="val 2147483647"/>
              <a:gd name="f10" fmla="val 21600"/>
              <a:gd name="f11" fmla="+- 0 0 0"/>
              <a:gd name="f12" fmla="abs f4"/>
              <a:gd name="f13" fmla="abs f5"/>
              <a:gd name="f14" fmla="abs f6"/>
              <a:gd name="f15" fmla="pin 0 f0 21600"/>
              <a:gd name="f16" fmla="*/ f11 f1 1"/>
              <a:gd name="f17" fmla="?: f12 f4 1"/>
              <a:gd name="f18" fmla="?: f13 f5 1"/>
              <a:gd name="f19" fmla="?: f14 f6 1"/>
              <a:gd name="f20" fmla="val f15"/>
              <a:gd name="f21" fmla="*/ f16 1 f3"/>
              <a:gd name="f22" fmla="*/ f17 1 21600"/>
              <a:gd name="f23" fmla="*/ f18 1 21600"/>
              <a:gd name="f24" fmla="*/ 21600 f17 1"/>
              <a:gd name="f25" fmla="*/ 21600 f18 1"/>
              <a:gd name="f26" fmla="+- f7 f20 0"/>
              <a:gd name="f27" fmla="+- f21 0 f2"/>
              <a:gd name="f28" fmla="min f23 f22"/>
              <a:gd name="f29" fmla="*/ f24 1 f19"/>
              <a:gd name="f30" fmla="*/ f25 1 f19"/>
              <a:gd name="f31" fmla="+- f30 0 f20"/>
              <a:gd name="f32" fmla="+- f29 0 f20"/>
              <a:gd name="f33" fmla="+- f29 0 f26"/>
              <a:gd name="f34" fmla="+- f30 0 f26"/>
              <a:gd name="f35" fmla="val f29"/>
              <a:gd name="f36" fmla="val f30"/>
              <a:gd name="f37" fmla="*/ f7 f28 1"/>
              <a:gd name="f38" fmla="*/ f15 f28 1"/>
              <a:gd name="f39" fmla="*/ f26 f28 1"/>
              <a:gd name="f40" fmla="*/ f30 f28 1"/>
              <a:gd name="f41" fmla="*/ f29 f28 1"/>
              <a:gd name="f42" fmla="*/ f33 1 2"/>
              <a:gd name="f43" fmla="*/ f34 1 2"/>
              <a:gd name="f44" fmla="*/ f32 f28 1"/>
              <a:gd name="f45" fmla="*/ f36 f28 1"/>
              <a:gd name="f46" fmla="*/ f35 f28 1"/>
              <a:gd name="f47" fmla="*/ f31 f28 1"/>
              <a:gd name="f48" fmla="+- f26 f42 0"/>
              <a:gd name="f49" fmla="+- f26 f43 0"/>
              <a:gd name="f50" fmla="*/ f42 f28 1"/>
              <a:gd name="f51" fmla="*/ f43 f28 1"/>
              <a:gd name="f52" fmla="*/ f48 f28 1"/>
              <a:gd name="f53" fmla="*/ f49 f28 1"/>
            </a:gdLst>
            <a:ahLst>
              <a:ahXY gdRefY="f0" minY="f7" maxY="f10">
                <a:pos x="f37" y="f3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2" y="f37"/>
              </a:cxn>
              <a:cxn ang="f27">
                <a:pos x="f50" y="f39"/>
              </a:cxn>
              <a:cxn ang="f27">
                <a:pos x="f37" y="f53"/>
              </a:cxn>
              <a:cxn ang="f27">
                <a:pos x="f50" y="f40"/>
              </a:cxn>
              <a:cxn ang="f27">
                <a:pos x="f44" y="f53"/>
              </a:cxn>
              <a:cxn ang="f27">
                <a:pos x="f41" y="f51"/>
              </a:cxn>
            </a:cxnLst>
            <a:rect l="f37" t="f39" r="f44" b="f45"/>
            <a:pathLst>
              <a:path>
                <a:moveTo>
                  <a:pt x="f37" y="f45"/>
                </a:moveTo>
                <a:lnTo>
                  <a:pt x="f37" y="f39"/>
                </a:lnTo>
                <a:lnTo>
                  <a:pt x="f39" y="f37"/>
                </a:lnTo>
                <a:lnTo>
                  <a:pt x="f46" y="f37"/>
                </a:lnTo>
                <a:lnTo>
                  <a:pt x="f46" y="f47"/>
                </a:lnTo>
                <a:lnTo>
                  <a:pt x="f44" y="f45"/>
                </a:lnTo>
                <a:close/>
              </a:path>
              <a:path>
                <a:moveTo>
                  <a:pt x="f37" y="f39"/>
                </a:moveTo>
                <a:lnTo>
                  <a:pt x="f39" y="f37"/>
                </a:lnTo>
                <a:lnTo>
                  <a:pt x="f46" y="f37"/>
                </a:lnTo>
                <a:lnTo>
                  <a:pt x="f44" y="f39"/>
                </a:lnTo>
                <a:close/>
              </a:path>
              <a:path>
                <a:moveTo>
                  <a:pt x="f44" y="f45"/>
                </a:moveTo>
                <a:lnTo>
                  <a:pt x="f44" y="f39"/>
                </a:lnTo>
                <a:lnTo>
                  <a:pt x="f46" y="f37"/>
                </a:lnTo>
                <a:lnTo>
                  <a:pt x="f46" y="f47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23999" y="2087999"/>
            <a:ext cx="2951999" cy="1296000"/>
          </a:xfrm>
          <a:prstGeom prst="rect">
            <a:avLst/>
          </a:prstGeom>
          <a:solidFill>
            <a:srgbClr val="00DCFF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92000" y="2520000"/>
            <a:ext cx="2951999" cy="1296000"/>
          </a:xfrm>
          <a:prstGeom prst="rect">
            <a:avLst/>
          </a:prstGeom>
          <a:solidFill>
            <a:srgbClr val="00DCFF">
              <a:alpha val="5000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5"/>
          <p:cNvSpPr/>
          <p:nvPr/>
        </p:nvSpPr>
        <p:spPr>
          <a:xfrm flipV="1">
            <a:off x="3744000" y="2087999"/>
            <a:ext cx="431999" cy="432001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římá spojnice 6"/>
          <p:cNvSpPr/>
          <p:nvPr/>
        </p:nvSpPr>
        <p:spPr>
          <a:xfrm flipV="1">
            <a:off x="792000" y="3384000"/>
            <a:ext cx="431999" cy="431999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328000" y="2087999"/>
            <a:ext cx="3384000" cy="1727999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-2147483647"/>
              <a:gd name="f9" fmla="val 2147483647"/>
              <a:gd name="f10" fmla="val 21600"/>
              <a:gd name="f11" fmla="+- 0 0 0"/>
              <a:gd name="f12" fmla="abs f4"/>
              <a:gd name="f13" fmla="abs f5"/>
              <a:gd name="f14" fmla="abs f6"/>
              <a:gd name="f15" fmla="pin 0 f0 21600"/>
              <a:gd name="f16" fmla="*/ f11 f1 1"/>
              <a:gd name="f17" fmla="?: f12 f4 1"/>
              <a:gd name="f18" fmla="?: f13 f5 1"/>
              <a:gd name="f19" fmla="?: f14 f6 1"/>
              <a:gd name="f20" fmla="val f15"/>
              <a:gd name="f21" fmla="*/ f16 1 f3"/>
              <a:gd name="f22" fmla="*/ f17 1 21600"/>
              <a:gd name="f23" fmla="*/ f18 1 21600"/>
              <a:gd name="f24" fmla="*/ 21600 f17 1"/>
              <a:gd name="f25" fmla="*/ 21600 f18 1"/>
              <a:gd name="f26" fmla="+- f7 f20 0"/>
              <a:gd name="f27" fmla="+- f21 0 f2"/>
              <a:gd name="f28" fmla="min f23 f22"/>
              <a:gd name="f29" fmla="*/ f24 1 f19"/>
              <a:gd name="f30" fmla="*/ f25 1 f19"/>
              <a:gd name="f31" fmla="+- f30 0 f20"/>
              <a:gd name="f32" fmla="+- f29 0 f20"/>
              <a:gd name="f33" fmla="+- f29 0 f26"/>
              <a:gd name="f34" fmla="+- f30 0 f26"/>
              <a:gd name="f35" fmla="val f29"/>
              <a:gd name="f36" fmla="val f30"/>
              <a:gd name="f37" fmla="*/ f7 f28 1"/>
              <a:gd name="f38" fmla="*/ f15 f28 1"/>
              <a:gd name="f39" fmla="*/ f26 f28 1"/>
              <a:gd name="f40" fmla="*/ f30 f28 1"/>
              <a:gd name="f41" fmla="*/ f29 f28 1"/>
              <a:gd name="f42" fmla="*/ f33 1 2"/>
              <a:gd name="f43" fmla="*/ f34 1 2"/>
              <a:gd name="f44" fmla="*/ f32 f28 1"/>
              <a:gd name="f45" fmla="*/ f36 f28 1"/>
              <a:gd name="f46" fmla="*/ f35 f28 1"/>
              <a:gd name="f47" fmla="*/ f31 f28 1"/>
              <a:gd name="f48" fmla="+- f26 f42 0"/>
              <a:gd name="f49" fmla="+- f26 f43 0"/>
              <a:gd name="f50" fmla="*/ f42 f28 1"/>
              <a:gd name="f51" fmla="*/ f43 f28 1"/>
              <a:gd name="f52" fmla="*/ f48 f28 1"/>
              <a:gd name="f53" fmla="*/ f49 f28 1"/>
            </a:gdLst>
            <a:ahLst>
              <a:ahXY gdRefY="f0" minY="f7" maxY="f10">
                <a:pos x="f37" y="f3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2" y="f37"/>
              </a:cxn>
              <a:cxn ang="f27">
                <a:pos x="f50" y="f39"/>
              </a:cxn>
              <a:cxn ang="f27">
                <a:pos x="f37" y="f53"/>
              </a:cxn>
              <a:cxn ang="f27">
                <a:pos x="f50" y="f40"/>
              </a:cxn>
              <a:cxn ang="f27">
                <a:pos x="f44" y="f53"/>
              </a:cxn>
              <a:cxn ang="f27">
                <a:pos x="f41" y="f51"/>
              </a:cxn>
            </a:cxnLst>
            <a:rect l="f37" t="f39" r="f44" b="f45"/>
            <a:pathLst>
              <a:path>
                <a:moveTo>
                  <a:pt x="f37" y="f45"/>
                </a:moveTo>
                <a:lnTo>
                  <a:pt x="f37" y="f39"/>
                </a:lnTo>
                <a:lnTo>
                  <a:pt x="f39" y="f37"/>
                </a:lnTo>
                <a:lnTo>
                  <a:pt x="f46" y="f37"/>
                </a:lnTo>
                <a:lnTo>
                  <a:pt x="f46" y="f47"/>
                </a:lnTo>
                <a:lnTo>
                  <a:pt x="f44" y="f45"/>
                </a:lnTo>
                <a:close/>
              </a:path>
              <a:path>
                <a:moveTo>
                  <a:pt x="f37" y="f39"/>
                </a:moveTo>
                <a:lnTo>
                  <a:pt x="f39" y="f37"/>
                </a:lnTo>
                <a:lnTo>
                  <a:pt x="f46" y="f37"/>
                </a:lnTo>
                <a:lnTo>
                  <a:pt x="f44" y="f39"/>
                </a:lnTo>
                <a:close/>
              </a:path>
              <a:path>
                <a:moveTo>
                  <a:pt x="f44" y="f45"/>
                </a:moveTo>
                <a:lnTo>
                  <a:pt x="f44" y="f39"/>
                </a:lnTo>
                <a:lnTo>
                  <a:pt x="f46" y="f37"/>
                </a:lnTo>
                <a:lnTo>
                  <a:pt x="f46" y="f47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60000" y="2087999"/>
            <a:ext cx="2951999" cy="1296000"/>
          </a:xfrm>
          <a:prstGeom prst="rect">
            <a:avLst/>
          </a:prstGeom>
          <a:solidFill>
            <a:srgbClr val="00DCFF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28000" y="2520000"/>
            <a:ext cx="2951999" cy="1296000"/>
          </a:xfrm>
          <a:prstGeom prst="rect">
            <a:avLst/>
          </a:prstGeom>
          <a:solidFill>
            <a:srgbClr val="00DCFF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10"/>
          <p:cNvSpPr/>
          <p:nvPr/>
        </p:nvSpPr>
        <p:spPr>
          <a:xfrm flipV="1">
            <a:off x="8280000" y="2087999"/>
            <a:ext cx="431999" cy="432001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Přímá spojnice 11"/>
          <p:cNvSpPr/>
          <p:nvPr/>
        </p:nvSpPr>
        <p:spPr>
          <a:xfrm flipV="1">
            <a:off x="5328000" y="3384000"/>
            <a:ext cx="432000" cy="43199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5328000" y="2087999"/>
            <a:ext cx="3384000" cy="431999"/>
          </a:xfrm>
          <a:custGeom>
            <a:avLst>
              <a:gd name="f0" fmla="val 2759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val 21600"/>
              <a:gd name="f8" fmla="*/ 21600 10800 1"/>
              <a:gd name="f9" fmla="val -2147483647"/>
              <a:gd name="f10" fmla="val 2147483647"/>
              <a:gd name="f11" fmla="+- 0 0 0"/>
              <a:gd name="f12" fmla="*/ f4 1 21600"/>
              <a:gd name="f13" fmla="*/ f5 1 21600"/>
              <a:gd name="f14" fmla="pin 0 f0 21600"/>
              <a:gd name="f15" fmla="*/ f11 f1 1"/>
              <a:gd name="f16" fmla="val f14"/>
              <a:gd name="f17" fmla="+- 21600 0 f14"/>
              <a:gd name="f18" fmla="*/ f14 10 1"/>
              <a:gd name="f19" fmla="*/ f14 f12 1"/>
              <a:gd name="f20" fmla="*/ f6 f13 1"/>
              <a:gd name="f21" fmla="*/ 0 f13 1"/>
              <a:gd name="f22" fmla="*/ f15 1 f3"/>
              <a:gd name="f23" fmla="*/ 10800 f12 1"/>
              <a:gd name="f24" fmla="*/ 10800 f13 1"/>
              <a:gd name="f25" fmla="*/ 21600 f13 1"/>
              <a:gd name="f26" fmla="*/ f18 1 24"/>
              <a:gd name="f27" fmla="*/ f16 1 2"/>
              <a:gd name="f28" fmla="+- f16 0 10800"/>
              <a:gd name="f29" fmla="*/ f8 1 f16"/>
              <a:gd name="f30" fmla="+- f22 0 f2"/>
              <a:gd name="f31" fmla="+- f26 1750 0"/>
              <a:gd name="f32" fmla="+- 10800 f27 0"/>
              <a:gd name="f33" fmla="+- 10800 0 f27"/>
              <a:gd name="f34" fmla="?: f28 f29 21600"/>
              <a:gd name="f35" fmla="+- 21600 0 f27"/>
              <a:gd name="f36" fmla="+- 21600 0 f29"/>
              <a:gd name="f37" fmla="*/ f27 f12 1"/>
              <a:gd name="f38" fmla="+- 21600 0 f31"/>
              <a:gd name="f39" fmla="?: f28 f36 0"/>
              <a:gd name="f40" fmla="*/ f31 f12 1"/>
              <a:gd name="f41" fmla="*/ f31 f13 1"/>
              <a:gd name="f42" fmla="*/ f32 f12 1"/>
              <a:gd name="f43" fmla="*/ f35 f12 1"/>
              <a:gd name="f44" fmla="*/ f33 f12 1"/>
              <a:gd name="f45" fmla="*/ f34 f13 1"/>
              <a:gd name="f46" fmla="*/ f38 f12 1"/>
              <a:gd name="f47" fmla="*/ f38 f13 1"/>
              <a:gd name="f48" fmla="*/ f39 f13 1"/>
            </a:gdLst>
            <a:ahLst>
              <a:ahXY gdRefX="f0" minX="f6" maxX="f7">
                <a:pos x="f19" y="f20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42" y="f21"/>
              </a:cxn>
              <a:cxn ang="f30">
                <a:pos x="f23" y="f48"/>
              </a:cxn>
              <a:cxn ang="f30">
                <a:pos x="f43" y="f24"/>
              </a:cxn>
              <a:cxn ang="f30">
                <a:pos x="f44" y="f25"/>
              </a:cxn>
              <a:cxn ang="f30">
                <a:pos x="f23" y="f45"/>
              </a:cxn>
              <a:cxn ang="f30">
                <a:pos x="f37" y="f24"/>
              </a:cxn>
            </a:cxnLst>
            <a:rect l="f40" t="f41" r="f46" b="f47"/>
            <a:pathLst>
              <a:path w="21600" h="21600">
                <a:moveTo>
                  <a:pt x="f16" y="f6"/>
                </a:moveTo>
                <a:lnTo>
                  <a:pt x="f7" y="f6"/>
                </a:lnTo>
                <a:lnTo>
                  <a:pt x="f17" y="f7"/>
                </a:lnTo>
                <a:lnTo>
                  <a:pt x="f6" y="f7"/>
                </a:lnTo>
                <a:close/>
              </a:path>
            </a:pathLst>
          </a:custGeom>
          <a:solidFill>
            <a:srgbClr val="23FF23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5328000" y="3384000"/>
            <a:ext cx="3384000" cy="431999"/>
          </a:xfrm>
          <a:custGeom>
            <a:avLst>
              <a:gd name="f0" fmla="val 2759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val 21600"/>
              <a:gd name="f8" fmla="*/ 21600 10800 1"/>
              <a:gd name="f9" fmla="val -2147483647"/>
              <a:gd name="f10" fmla="val 2147483647"/>
              <a:gd name="f11" fmla="+- 0 0 0"/>
              <a:gd name="f12" fmla="*/ f4 1 21600"/>
              <a:gd name="f13" fmla="*/ f5 1 21600"/>
              <a:gd name="f14" fmla="pin 0 f0 21600"/>
              <a:gd name="f15" fmla="*/ f11 f1 1"/>
              <a:gd name="f16" fmla="val f14"/>
              <a:gd name="f17" fmla="+- 21600 0 f14"/>
              <a:gd name="f18" fmla="*/ f14 10 1"/>
              <a:gd name="f19" fmla="*/ f14 f12 1"/>
              <a:gd name="f20" fmla="*/ f6 f13 1"/>
              <a:gd name="f21" fmla="*/ 0 f13 1"/>
              <a:gd name="f22" fmla="*/ f15 1 f3"/>
              <a:gd name="f23" fmla="*/ 10800 f12 1"/>
              <a:gd name="f24" fmla="*/ 10800 f13 1"/>
              <a:gd name="f25" fmla="*/ 21600 f13 1"/>
              <a:gd name="f26" fmla="*/ f18 1 24"/>
              <a:gd name="f27" fmla="*/ f16 1 2"/>
              <a:gd name="f28" fmla="+- f16 0 10800"/>
              <a:gd name="f29" fmla="*/ f8 1 f16"/>
              <a:gd name="f30" fmla="+- f22 0 f2"/>
              <a:gd name="f31" fmla="+- f26 1750 0"/>
              <a:gd name="f32" fmla="+- 10800 f27 0"/>
              <a:gd name="f33" fmla="+- 10800 0 f27"/>
              <a:gd name="f34" fmla="?: f28 f29 21600"/>
              <a:gd name="f35" fmla="+- 21600 0 f27"/>
              <a:gd name="f36" fmla="+- 21600 0 f29"/>
              <a:gd name="f37" fmla="*/ f27 f12 1"/>
              <a:gd name="f38" fmla="+- 21600 0 f31"/>
              <a:gd name="f39" fmla="?: f28 f36 0"/>
              <a:gd name="f40" fmla="*/ f31 f12 1"/>
              <a:gd name="f41" fmla="*/ f31 f13 1"/>
              <a:gd name="f42" fmla="*/ f32 f12 1"/>
              <a:gd name="f43" fmla="*/ f35 f12 1"/>
              <a:gd name="f44" fmla="*/ f33 f12 1"/>
              <a:gd name="f45" fmla="*/ f34 f13 1"/>
              <a:gd name="f46" fmla="*/ f38 f12 1"/>
              <a:gd name="f47" fmla="*/ f38 f13 1"/>
              <a:gd name="f48" fmla="*/ f39 f13 1"/>
            </a:gdLst>
            <a:ahLst>
              <a:ahXY gdRefX="f0" minX="f6" maxX="f7">
                <a:pos x="f19" y="f20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42" y="f21"/>
              </a:cxn>
              <a:cxn ang="f30">
                <a:pos x="f23" y="f48"/>
              </a:cxn>
              <a:cxn ang="f30">
                <a:pos x="f43" y="f24"/>
              </a:cxn>
              <a:cxn ang="f30">
                <a:pos x="f44" y="f25"/>
              </a:cxn>
              <a:cxn ang="f30">
                <a:pos x="f23" y="f45"/>
              </a:cxn>
              <a:cxn ang="f30">
                <a:pos x="f37" y="f24"/>
              </a:cxn>
            </a:cxnLst>
            <a:rect l="f40" t="f41" r="f46" b="f47"/>
            <a:pathLst>
              <a:path w="21600" h="21600">
                <a:moveTo>
                  <a:pt x="f16" y="f6"/>
                </a:moveTo>
                <a:lnTo>
                  <a:pt x="f7" y="f6"/>
                </a:lnTo>
                <a:lnTo>
                  <a:pt x="f17" y="f7"/>
                </a:lnTo>
                <a:lnTo>
                  <a:pt x="f6" y="f7"/>
                </a:lnTo>
                <a:close/>
              </a:path>
            </a:pathLst>
          </a:custGeom>
          <a:solidFill>
            <a:srgbClr val="23FF23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Přímá spojnice 14"/>
          <p:cNvSpPr/>
          <p:nvPr/>
        </p:nvSpPr>
        <p:spPr>
          <a:xfrm>
            <a:off x="8280000" y="2520000"/>
            <a:ext cx="0" cy="1295999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Přímá spojnice 15"/>
          <p:cNvSpPr/>
          <p:nvPr/>
        </p:nvSpPr>
        <p:spPr>
          <a:xfrm flipV="1">
            <a:off x="5760000" y="2087999"/>
            <a:ext cx="0" cy="1296001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Obdélník 16"/>
          <p:cNvSpPr/>
          <p:nvPr/>
        </p:nvSpPr>
        <p:spPr>
          <a:xfrm rot="10789800">
            <a:off x="2654885" y="5557022"/>
            <a:ext cx="2951999" cy="1296000"/>
          </a:xfrm>
          <a:prstGeom prst="rect">
            <a:avLst/>
          </a:prstGeom>
          <a:solidFill>
            <a:srgbClr val="00DCFF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8" name="Obdélník 17"/>
          <p:cNvSpPr/>
          <p:nvPr/>
        </p:nvSpPr>
        <p:spPr>
          <a:xfrm rot="10789800">
            <a:off x="3088324" y="5126102"/>
            <a:ext cx="2951999" cy="1296000"/>
          </a:xfrm>
          <a:prstGeom prst="rect">
            <a:avLst/>
          </a:prstGeom>
          <a:solidFill>
            <a:srgbClr val="00DCFF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9" name="Přímá spojnice 18"/>
          <p:cNvSpPr/>
          <p:nvPr/>
        </p:nvSpPr>
        <p:spPr>
          <a:xfrm flipH="1">
            <a:off x="2656799" y="6409080"/>
            <a:ext cx="433440" cy="430559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0" name="Přímá spojnice 19"/>
          <p:cNvSpPr/>
          <p:nvPr/>
        </p:nvSpPr>
        <p:spPr>
          <a:xfrm flipH="1">
            <a:off x="5612759" y="5121719"/>
            <a:ext cx="433440" cy="430561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1" name="Volný tvar 20"/>
          <p:cNvSpPr/>
          <p:nvPr/>
        </p:nvSpPr>
        <p:spPr>
          <a:xfrm rot="16199400" flipH="1">
            <a:off x="4959028" y="5765543"/>
            <a:ext cx="1737359" cy="430920"/>
          </a:xfrm>
          <a:custGeom>
            <a:avLst>
              <a:gd name="f0" fmla="val 575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val 21600"/>
              <a:gd name="f8" fmla="*/ 21600 10800 1"/>
              <a:gd name="f9" fmla="val -2147483647"/>
              <a:gd name="f10" fmla="val 2147483647"/>
              <a:gd name="f11" fmla="+- 0 0 0"/>
              <a:gd name="f12" fmla="*/ f4 1 21600"/>
              <a:gd name="f13" fmla="*/ f5 1 21600"/>
              <a:gd name="f14" fmla="pin 0 f0 21600"/>
              <a:gd name="f15" fmla="*/ f11 f1 1"/>
              <a:gd name="f16" fmla="val f14"/>
              <a:gd name="f17" fmla="+- 21600 0 f14"/>
              <a:gd name="f18" fmla="*/ f14 10 1"/>
              <a:gd name="f19" fmla="*/ f14 f12 1"/>
              <a:gd name="f20" fmla="*/ f6 f13 1"/>
              <a:gd name="f21" fmla="*/ 0 f13 1"/>
              <a:gd name="f22" fmla="*/ f15 1 f3"/>
              <a:gd name="f23" fmla="*/ 10800 f12 1"/>
              <a:gd name="f24" fmla="*/ 10800 f13 1"/>
              <a:gd name="f25" fmla="*/ 21600 f13 1"/>
              <a:gd name="f26" fmla="*/ f18 1 24"/>
              <a:gd name="f27" fmla="*/ f16 1 2"/>
              <a:gd name="f28" fmla="+- f16 0 10800"/>
              <a:gd name="f29" fmla="*/ f8 1 f16"/>
              <a:gd name="f30" fmla="+- f22 0 f2"/>
              <a:gd name="f31" fmla="+- f26 1750 0"/>
              <a:gd name="f32" fmla="+- 10800 f27 0"/>
              <a:gd name="f33" fmla="+- 10800 0 f27"/>
              <a:gd name="f34" fmla="?: f28 f29 21600"/>
              <a:gd name="f35" fmla="+- 21600 0 f27"/>
              <a:gd name="f36" fmla="+- 21600 0 f29"/>
              <a:gd name="f37" fmla="*/ f27 f12 1"/>
              <a:gd name="f38" fmla="+- 21600 0 f31"/>
              <a:gd name="f39" fmla="?: f28 f36 0"/>
              <a:gd name="f40" fmla="*/ f31 f12 1"/>
              <a:gd name="f41" fmla="*/ f31 f13 1"/>
              <a:gd name="f42" fmla="*/ f32 f12 1"/>
              <a:gd name="f43" fmla="*/ f35 f12 1"/>
              <a:gd name="f44" fmla="*/ f33 f12 1"/>
              <a:gd name="f45" fmla="*/ f34 f13 1"/>
              <a:gd name="f46" fmla="*/ f38 f12 1"/>
              <a:gd name="f47" fmla="*/ f38 f13 1"/>
              <a:gd name="f48" fmla="*/ f39 f13 1"/>
            </a:gdLst>
            <a:ahLst>
              <a:ahXY gdRefX="f0" minX="f6" maxX="f7">
                <a:pos x="f19" y="f20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42" y="f21"/>
              </a:cxn>
              <a:cxn ang="f30">
                <a:pos x="f23" y="f48"/>
              </a:cxn>
              <a:cxn ang="f30">
                <a:pos x="f43" y="f24"/>
              </a:cxn>
              <a:cxn ang="f30">
                <a:pos x="f44" y="f25"/>
              </a:cxn>
              <a:cxn ang="f30">
                <a:pos x="f23" y="f45"/>
              </a:cxn>
              <a:cxn ang="f30">
                <a:pos x="f37" y="f24"/>
              </a:cxn>
            </a:cxnLst>
            <a:rect l="f40" t="f41" r="f46" b="f47"/>
            <a:pathLst>
              <a:path w="21600" h="21600">
                <a:moveTo>
                  <a:pt x="f16" y="f6"/>
                </a:moveTo>
                <a:lnTo>
                  <a:pt x="f7" y="f6"/>
                </a:lnTo>
                <a:lnTo>
                  <a:pt x="f17" y="f7"/>
                </a:lnTo>
                <a:lnTo>
                  <a:pt x="f6" y="f7"/>
                </a:lnTo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791639" y="2087640"/>
            <a:ext cx="3384000" cy="1727999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-2147483647"/>
              <a:gd name="f9" fmla="val 2147483647"/>
              <a:gd name="f10" fmla="val 21600"/>
              <a:gd name="f11" fmla="+- 0 0 0"/>
              <a:gd name="f12" fmla="abs f4"/>
              <a:gd name="f13" fmla="abs f5"/>
              <a:gd name="f14" fmla="abs f6"/>
              <a:gd name="f15" fmla="pin 0 f0 21600"/>
              <a:gd name="f16" fmla="*/ f11 f1 1"/>
              <a:gd name="f17" fmla="?: f12 f4 1"/>
              <a:gd name="f18" fmla="?: f13 f5 1"/>
              <a:gd name="f19" fmla="?: f14 f6 1"/>
              <a:gd name="f20" fmla="val f15"/>
              <a:gd name="f21" fmla="*/ f16 1 f3"/>
              <a:gd name="f22" fmla="*/ f17 1 21600"/>
              <a:gd name="f23" fmla="*/ f18 1 21600"/>
              <a:gd name="f24" fmla="*/ 21600 f17 1"/>
              <a:gd name="f25" fmla="*/ 21600 f18 1"/>
              <a:gd name="f26" fmla="+- f7 f20 0"/>
              <a:gd name="f27" fmla="+- f21 0 f2"/>
              <a:gd name="f28" fmla="min f23 f22"/>
              <a:gd name="f29" fmla="*/ f24 1 f19"/>
              <a:gd name="f30" fmla="*/ f25 1 f19"/>
              <a:gd name="f31" fmla="+- f30 0 f20"/>
              <a:gd name="f32" fmla="+- f29 0 f20"/>
              <a:gd name="f33" fmla="+- f29 0 f26"/>
              <a:gd name="f34" fmla="+- f30 0 f26"/>
              <a:gd name="f35" fmla="val f29"/>
              <a:gd name="f36" fmla="val f30"/>
              <a:gd name="f37" fmla="*/ f7 f28 1"/>
              <a:gd name="f38" fmla="*/ f15 f28 1"/>
              <a:gd name="f39" fmla="*/ f26 f28 1"/>
              <a:gd name="f40" fmla="*/ f30 f28 1"/>
              <a:gd name="f41" fmla="*/ f29 f28 1"/>
              <a:gd name="f42" fmla="*/ f33 1 2"/>
              <a:gd name="f43" fmla="*/ f34 1 2"/>
              <a:gd name="f44" fmla="*/ f32 f28 1"/>
              <a:gd name="f45" fmla="*/ f36 f28 1"/>
              <a:gd name="f46" fmla="*/ f35 f28 1"/>
              <a:gd name="f47" fmla="*/ f31 f28 1"/>
              <a:gd name="f48" fmla="+- f26 f42 0"/>
              <a:gd name="f49" fmla="+- f26 f43 0"/>
              <a:gd name="f50" fmla="*/ f42 f28 1"/>
              <a:gd name="f51" fmla="*/ f43 f28 1"/>
              <a:gd name="f52" fmla="*/ f48 f28 1"/>
              <a:gd name="f53" fmla="*/ f49 f28 1"/>
            </a:gdLst>
            <a:ahLst>
              <a:ahXY gdRefY="f0" minY="f7" maxY="f10">
                <a:pos x="f37" y="f3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2" y="f37"/>
              </a:cxn>
              <a:cxn ang="f27">
                <a:pos x="f50" y="f39"/>
              </a:cxn>
              <a:cxn ang="f27">
                <a:pos x="f37" y="f53"/>
              </a:cxn>
              <a:cxn ang="f27">
                <a:pos x="f50" y="f40"/>
              </a:cxn>
              <a:cxn ang="f27">
                <a:pos x="f44" y="f53"/>
              </a:cxn>
              <a:cxn ang="f27">
                <a:pos x="f41" y="f51"/>
              </a:cxn>
            </a:cxnLst>
            <a:rect l="f37" t="f39" r="f44" b="f45"/>
            <a:pathLst>
              <a:path>
                <a:moveTo>
                  <a:pt x="f37" y="f45"/>
                </a:moveTo>
                <a:lnTo>
                  <a:pt x="f37" y="f39"/>
                </a:lnTo>
                <a:lnTo>
                  <a:pt x="f39" y="f37"/>
                </a:lnTo>
                <a:lnTo>
                  <a:pt x="f46" y="f37"/>
                </a:lnTo>
                <a:lnTo>
                  <a:pt x="f46" y="f47"/>
                </a:lnTo>
                <a:lnTo>
                  <a:pt x="f44" y="f45"/>
                </a:lnTo>
                <a:close/>
              </a:path>
              <a:path>
                <a:moveTo>
                  <a:pt x="f37" y="f39"/>
                </a:moveTo>
                <a:lnTo>
                  <a:pt x="f39" y="f37"/>
                </a:lnTo>
                <a:lnTo>
                  <a:pt x="f46" y="f37"/>
                </a:lnTo>
                <a:lnTo>
                  <a:pt x="f44" y="f39"/>
                </a:lnTo>
                <a:close/>
              </a:path>
              <a:path>
                <a:moveTo>
                  <a:pt x="f44" y="f45"/>
                </a:moveTo>
                <a:lnTo>
                  <a:pt x="f44" y="f39"/>
                </a:lnTo>
                <a:lnTo>
                  <a:pt x="f46" y="f37"/>
                </a:lnTo>
                <a:lnTo>
                  <a:pt x="f46" y="f47"/>
                </a:lnTo>
                <a:close/>
              </a:path>
            </a:pathLst>
          </a:custGeom>
          <a:solidFill>
            <a:srgbClr val="CFE7F5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223639" y="2087640"/>
            <a:ext cx="2951999" cy="1296000"/>
          </a:xfrm>
          <a:prstGeom prst="rect">
            <a:avLst/>
          </a:prstGeom>
          <a:solidFill>
            <a:srgbClr val="00DCFF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91639" y="2519640"/>
            <a:ext cx="2951999" cy="1296000"/>
          </a:xfrm>
          <a:prstGeom prst="rect">
            <a:avLst/>
          </a:prstGeom>
          <a:solidFill>
            <a:srgbClr val="00DCFF">
              <a:alpha val="5000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5" name="Přímá spojnice 24"/>
          <p:cNvSpPr/>
          <p:nvPr/>
        </p:nvSpPr>
        <p:spPr>
          <a:xfrm flipV="1">
            <a:off x="3743640" y="2087640"/>
            <a:ext cx="432000" cy="432000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6" name="Přímá spojnice 25"/>
          <p:cNvSpPr/>
          <p:nvPr/>
        </p:nvSpPr>
        <p:spPr>
          <a:xfrm flipV="1">
            <a:off x="791639" y="3383640"/>
            <a:ext cx="432000" cy="432000"/>
          </a:xfrm>
          <a:prstGeom prst="line">
            <a:avLst/>
          </a:prstGeom>
          <a:noFill/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7" name="Volný tvar 26"/>
          <p:cNvSpPr/>
          <p:nvPr/>
        </p:nvSpPr>
        <p:spPr>
          <a:xfrm rot="16199400" flipH="1">
            <a:off x="2013944" y="5766988"/>
            <a:ext cx="1717840" cy="427388"/>
          </a:xfrm>
          <a:custGeom>
            <a:avLst>
              <a:gd name="f0" fmla="val 5463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val 21600"/>
              <a:gd name="f8" fmla="*/ 21600 10800 1"/>
              <a:gd name="f9" fmla="val -2147483647"/>
              <a:gd name="f10" fmla="val 2147483647"/>
              <a:gd name="f11" fmla="+- 0 0 0"/>
              <a:gd name="f12" fmla="*/ f4 1 21600"/>
              <a:gd name="f13" fmla="*/ f5 1 21600"/>
              <a:gd name="f14" fmla="pin 0 f0 21600"/>
              <a:gd name="f15" fmla="*/ f11 f1 1"/>
              <a:gd name="f16" fmla="val f14"/>
              <a:gd name="f17" fmla="+- 21600 0 f14"/>
              <a:gd name="f18" fmla="*/ f14 10 1"/>
              <a:gd name="f19" fmla="*/ f14 f12 1"/>
              <a:gd name="f20" fmla="*/ f6 f13 1"/>
              <a:gd name="f21" fmla="*/ 0 f13 1"/>
              <a:gd name="f22" fmla="*/ f15 1 f3"/>
              <a:gd name="f23" fmla="*/ 10800 f12 1"/>
              <a:gd name="f24" fmla="*/ 10800 f13 1"/>
              <a:gd name="f25" fmla="*/ 21600 f13 1"/>
              <a:gd name="f26" fmla="*/ f18 1 24"/>
              <a:gd name="f27" fmla="*/ f16 1 2"/>
              <a:gd name="f28" fmla="+- f16 0 10800"/>
              <a:gd name="f29" fmla="*/ f8 1 f16"/>
              <a:gd name="f30" fmla="+- f22 0 f2"/>
              <a:gd name="f31" fmla="+- f26 1750 0"/>
              <a:gd name="f32" fmla="+- 10800 f27 0"/>
              <a:gd name="f33" fmla="+- 10800 0 f27"/>
              <a:gd name="f34" fmla="?: f28 f29 21600"/>
              <a:gd name="f35" fmla="+- 21600 0 f27"/>
              <a:gd name="f36" fmla="+- 21600 0 f29"/>
              <a:gd name="f37" fmla="*/ f27 f12 1"/>
              <a:gd name="f38" fmla="+- 21600 0 f31"/>
              <a:gd name="f39" fmla="?: f28 f36 0"/>
              <a:gd name="f40" fmla="*/ f31 f12 1"/>
              <a:gd name="f41" fmla="*/ f31 f13 1"/>
              <a:gd name="f42" fmla="*/ f32 f12 1"/>
              <a:gd name="f43" fmla="*/ f35 f12 1"/>
              <a:gd name="f44" fmla="*/ f33 f12 1"/>
              <a:gd name="f45" fmla="*/ f34 f13 1"/>
              <a:gd name="f46" fmla="*/ f38 f12 1"/>
              <a:gd name="f47" fmla="*/ f38 f13 1"/>
              <a:gd name="f48" fmla="*/ f39 f13 1"/>
            </a:gdLst>
            <a:ahLst>
              <a:ahXY gdRefX="f0" minX="f6" maxX="f7">
                <a:pos x="f19" y="f20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42" y="f21"/>
              </a:cxn>
              <a:cxn ang="f30">
                <a:pos x="f23" y="f48"/>
              </a:cxn>
              <a:cxn ang="f30">
                <a:pos x="f43" y="f24"/>
              </a:cxn>
              <a:cxn ang="f30">
                <a:pos x="f44" y="f25"/>
              </a:cxn>
              <a:cxn ang="f30">
                <a:pos x="f23" y="f45"/>
              </a:cxn>
              <a:cxn ang="f30">
                <a:pos x="f37" y="f24"/>
              </a:cxn>
            </a:cxnLst>
            <a:rect l="f40" t="f41" r="f46" b="f47"/>
            <a:pathLst>
              <a:path w="21600" h="21600">
                <a:moveTo>
                  <a:pt x="f16" y="f6"/>
                </a:moveTo>
                <a:lnTo>
                  <a:pt x="f7" y="f6"/>
                </a:lnTo>
                <a:lnTo>
                  <a:pt x="f17" y="f7"/>
                </a:lnTo>
                <a:lnTo>
                  <a:pt x="f6" y="f7"/>
                </a:lnTo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9904" r="49384"/>
          <a:stretch>
            <a:fillRect/>
          </a:stretch>
        </p:blipFill>
        <p:spPr>
          <a:xfrm>
            <a:off x="2232000" y="1243079"/>
            <a:ext cx="5471999" cy="581292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Síť kvádru</a:t>
            </a:r>
          </a:p>
        </p:txBody>
      </p:sp>
      <p:sp>
        <p:nvSpPr>
          <p:cNvPr id="4" name="Volný tvar 3"/>
          <p:cNvSpPr/>
          <p:nvPr/>
        </p:nvSpPr>
        <p:spPr>
          <a:xfrm>
            <a:off x="3670919" y="2880000"/>
            <a:ext cx="1369079" cy="2807999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-2147483647"/>
              <a:gd name="f9" fmla="val 2147483647"/>
              <a:gd name="f10" fmla="val 21600"/>
              <a:gd name="f11" fmla="+- 0 0 0"/>
              <a:gd name="f12" fmla="abs f4"/>
              <a:gd name="f13" fmla="abs f5"/>
              <a:gd name="f14" fmla="abs f6"/>
              <a:gd name="f15" fmla="pin 0 f0 21600"/>
              <a:gd name="f16" fmla="*/ f11 f1 1"/>
              <a:gd name="f17" fmla="?: f12 f4 1"/>
              <a:gd name="f18" fmla="?: f13 f5 1"/>
              <a:gd name="f19" fmla="?: f14 f6 1"/>
              <a:gd name="f20" fmla="val f15"/>
              <a:gd name="f21" fmla="*/ f16 1 f3"/>
              <a:gd name="f22" fmla="*/ f17 1 21600"/>
              <a:gd name="f23" fmla="*/ f18 1 21600"/>
              <a:gd name="f24" fmla="*/ 21600 f17 1"/>
              <a:gd name="f25" fmla="*/ 21600 f18 1"/>
              <a:gd name="f26" fmla="+- f7 f20 0"/>
              <a:gd name="f27" fmla="+- f21 0 f2"/>
              <a:gd name="f28" fmla="min f23 f22"/>
              <a:gd name="f29" fmla="*/ f24 1 f19"/>
              <a:gd name="f30" fmla="*/ f25 1 f19"/>
              <a:gd name="f31" fmla="+- f30 0 f20"/>
              <a:gd name="f32" fmla="+- f29 0 f20"/>
              <a:gd name="f33" fmla="+- f29 0 f26"/>
              <a:gd name="f34" fmla="+- f30 0 f26"/>
              <a:gd name="f35" fmla="val f29"/>
              <a:gd name="f36" fmla="val f30"/>
              <a:gd name="f37" fmla="*/ f7 f28 1"/>
              <a:gd name="f38" fmla="*/ f15 f28 1"/>
              <a:gd name="f39" fmla="*/ f26 f28 1"/>
              <a:gd name="f40" fmla="*/ f30 f28 1"/>
              <a:gd name="f41" fmla="*/ f29 f28 1"/>
              <a:gd name="f42" fmla="*/ f33 1 2"/>
              <a:gd name="f43" fmla="*/ f34 1 2"/>
              <a:gd name="f44" fmla="*/ f32 f28 1"/>
              <a:gd name="f45" fmla="*/ f36 f28 1"/>
              <a:gd name="f46" fmla="*/ f35 f28 1"/>
              <a:gd name="f47" fmla="*/ f31 f28 1"/>
              <a:gd name="f48" fmla="+- f26 f42 0"/>
              <a:gd name="f49" fmla="+- f26 f43 0"/>
              <a:gd name="f50" fmla="*/ f42 f28 1"/>
              <a:gd name="f51" fmla="*/ f43 f28 1"/>
              <a:gd name="f52" fmla="*/ f48 f28 1"/>
              <a:gd name="f53" fmla="*/ f49 f28 1"/>
            </a:gdLst>
            <a:ahLst>
              <a:ahXY gdRefY="f0" minY="f7" maxY="f10">
                <a:pos x="f37" y="f3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2" y="f37"/>
              </a:cxn>
              <a:cxn ang="f27">
                <a:pos x="f50" y="f39"/>
              </a:cxn>
              <a:cxn ang="f27">
                <a:pos x="f37" y="f53"/>
              </a:cxn>
              <a:cxn ang="f27">
                <a:pos x="f50" y="f40"/>
              </a:cxn>
              <a:cxn ang="f27">
                <a:pos x="f44" y="f53"/>
              </a:cxn>
              <a:cxn ang="f27">
                <a:pos x="f41" y="f51"/>
              </a:cxn>
            </a:cxnLst>
            <a:rect l="f37" t="f39" r="f44" b="f45"/>
            <a:pathLst>
              <a:path>
                <a:moveTo>
                  <a:pt x="f37" y="f45"/>
                </a:moveTo>
                <a:lnTo>
                  <a:pt x="f37" y="f39"/>
                </a:lnTo>
                <a:lnTo>
                  <a:pt x="f39" y="f37"/>
                </a:lnTo>
                <a:lnTo>
                  <a:pt x="f46" y="f37"/>
                </a:lnTo>
                <a:lnTo>
                  <a:pt x="f46" y="f47"/>
                </a:lnTo>
                <a:lnTo>
                  <a:pt x="f44" y="f45"/>
                </a:lnTo>
                <a:close/>
              </a:path>
              <a:path>
                <a:moveTo>
                  <a:pt x="f37" y="f39"/>
                </a:moveTo>
                <a:lnTo>
                  <a:pt x="f39" y="f37"/>
                </a:lnTo>
                <a:lnTo>
                  <a:pt x="f46" y="f37"/>
                </a:lnTo>
                <a:lnTo>
                  <a:pt x="f44" y="f39"/>
                </a:lnTo>
                <a:close/>
              </a:path>
              <a:path>
                <a:moveTo>
                  <a:pt x="f44" y="f45"/>
                </a:moveTo>
                <a:lnTo>
                  <a:pt x="f44" y="f39"/>
                </a:lnTo>
                <a:lnTo>
                  <a:pt x="f46" y="f37"/>
                </a:lnTo>
                <a:lnTo>
                  <a:pt x="f46" y="f47"/>
                </a:lnTo>
                <a:close/>
              </a:path>
            </a:pathLst>
          </a:custGeom>
          <a:solidFill>
            <a:srgbClr val="CFE7F5">
              <a:alpha val="5000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11333" t="1634" r="50099" b="2576"/>
          <a:stretch>
            <a:fillRect/>
          </a:stretch>
        </p:blipFill>
        <p:spPr>
          <a:xfrm>
            <a:off x="1296000" y="4248000"/>
            <a:ext cx="3311999" cy="2735999"/>
          </a:xfrm>
          <a:prstGeom prst="rect">
            <a:avLst/>
          </a:prstGeom>
          <a:solidFill>
            <a:srgbClr val="808000"/>
          </a:solidFill>
          <a:ln>
            <a:noFill/>
          </a:ln>
        </p:spPr>
      </p:pic>
      <p:sp>
        <p:nvSpPr>
          <p:cNvPr id="3" name="Nadpis 2"/>
          <p:cNvSpPr txBox="1">
            <a:spLocks noGrp="1"/>
          </p:cNvSpPr>
          <p:nvPr>
            <p:ph type="title" idx="4294967295"/>
          </p:nvPr>
        </p:nvSpPr>
        <p:spPr>
          <a:xfrm>
            <a:off x="0" y="827509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Povrch kvádru spočítáme jako součet obsahů všech jeho stěn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1907629"/>
            <a:ext cx="9072563" cy="4850359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 dirty="0"/>
              <a:t>Tedy součet obsahů obdélníků</a:t>
            </a:r>
            <a:br>
              <a:rPr lang="cs-CZ" dirty="0"/>
            </a:br>
            <a:r>
              <a:rPr lang="cs-CZ" dirty="0"/>
              <a:t>S = 2S</a:t>
            </a:r>
            <a:r>
              <a:rPr lang="cs-CZ" sz="2000" dirty="0"/>
              <a:t>1</a:t>
            </a:r>
            <a:r>
              <a:rPr lang="cs-CZ" dirty="0"/>
              <a:t> + 2S</a:t>
            </a:r>
            <a:r>
              <a:rPr lang="cs-CZ" sz="2000" dirty="0"/>
              <a:t>2</a:t>
            </a:r>
            <a:r>
              <a:rPr lang="cs-CZ" dirty="0"/>
              <a:t> + 2S</a:t>
            </a:r>
            <a:r>
              <a:rPr lang="cs-CZ" sz="2000" dirty="0"/>
              <a:t>3</a:t>
            </a:r>
          </a:p>
          <a:p>
            <a:pPr lvl="0">
              <a:buNone/>
            </a:pPr>
            <a:r>
              <a:rPr lang="cs-CZ" dirty="0"/>
              <a:t>neboli</a:t>
            </a:r>
          </a:p>
          <a:p>
            <a:pPr lvl="0">
              <a:buNone/>
            </a:pPr>
            <a:r>
              <a:rPr lang="cs-CZ" dirty="0"/>
              <a:t>S = 2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a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b + 2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b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c + 2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a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c</a:t>
            </a:r>
          </a:p>
          <a:p>
            <a:pPr lvl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 l="11333" t="1634" r="50099" b="2576"/>
          <a:stretch>
            <a:fillRect/>
          </a:stretch>
        </p:blipFill>
        <p:spPr>
          <a:xfrm>
            <a:off x="5256336" y="3023999"/>
            <a:ext cx="3888000" cy="4175999"/>
          </a:xfrm>
          <a:prstGeom prst="rect">
            <a:avLst/>
          </a:prstGeom>
          <a:solidFill>
            <a:srgbClr val="808000"/>
          </a:solidFill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615999" y="4895999"/>
            <a:ext cx="1024199" cy="45323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00FFFF"/>
                </a:solidFill>
              </a:defRPr>
            </a:pPr>
            <a:r>
              <a:rPr lang="cs-CZ">
                <a:solidFill>
                  <a:srgbClr val="00FFFF"/>
                </a:solidFill>
              </a:rPr>
              <a:t>S</a:t>
            </a:r>
            <a:r>
              <a:rPr lang="cs-CZ" sz="2000">
                <a:solidFill>
                  <a:srgbClr val="00FFFF"/>
                </a:solidFill>
              </a:rPr>
              <a:t>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499520" y="4895999"/>
            <a:ext cx="1024199" cy="45323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00FFFF"/>
                </a:solidFill>
              </a:defRPr>
            </a:pPr>
            <a:r>
              <a:rPr lang="cs-CZ">
                <a:solidFill>
                  <a:srgbClr val="00FFFF"/>
                </a:solidFill>
              </a:rPr>
              <a:t>S</a:t>
            </a:r>
            <a:r>
              <a:rPr lang="cs-CZ" sz="2000">
                <a:solidFill>
                  <a:srgbClr val="00FFFF"/>
                </a:solidFill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80000" y="3455999"/>
            <a:ext cx="1024199" cy="45323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FFFF00"/>
                </a:solidFill>
              </a:defRPr>
            </a:pPr>
            <a:r>
              <a:rPr lang="cs-CZ">
                <a:solidFill>
                  <a:srgbClr val="FFFF00"/>
                </a:solidFill>
              </a:rPr>
              <a:t>S</a:t>
            </a:r>
            <a:r>
              <a:rPr lang="cs-CZ" sz="200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10959" y="6396479"/>
            <a:ext cx="905039" cy="45323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FFFF00"/>
                </a:solidFill>
              </a:defRPr>
            </a:pPr>
            <a:r>
              <a:rPr lang="cs-CZ">
                <a:solidFill>
                  <a:srgbClr val="FFFF00"/>
                </a:solidFill>
              </a:rPr>
              <a:t>S</a:t>
            </a:r>
            <a:r>
              <a:rPr lang="cs-CZ" sz="200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51999" y="4895999"/>
            <a:ext cx="1024199" cy="45323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00FF00"/>
                </a:solidFill>
              </a:defRPr>
            </a:pPr>
            <a:r>
              <a:rPr lang="cs-CZ" dirty="0">
                <a:solidFill>
                  <a:srgbClr val="00FF00"/>
                </a:solidFill>
              </a:rPr>
              <a:t>S</a:t>
            </a:r>
            <a:r>
              <a:rPr lang="cs-CZ" sz="2000" dirty="0">
                <a:solidFill>
                  <a:srgbClr val="00FF00"/>
                </a:solidFill>
              </a:rPr>
              <a:t>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423999" y="4895999"/>
            <a:ext cx="1024199" cy="45323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00FF00"/>
                </a:solidFill>
              </a:defRPr>
            </a:pPr>
            <a:r>
              <a:rPr lang="cs-CZ">
                <a:solidFill>
                  <a:srgbClr val="00FF00"/>
                </a:solidFill>
              </a:rPr>
              <a:t>S</a:t>
            </a:r>
            <a:r>
              <a:rPr lang="cs-CZ" sz="2000">
                <a:solidFill>
                  <a:srgbClr val="00FF00"/>
                </a:solidFill>
              </a:rPr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367999" y="4680000"/>
            <a:ext cx="766440" cy="360000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666666"/>
                </a:solidFill>
              </a:defRPr>
            </a:pPr>
            <a:r>
              <a:rPr lang="cs-CZ" sz="2200">
                <a:solidFill>
                  <a:srgbClr val="666666"/>
                </a:solidFill>
              </a:rPr>
              <a:t>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296000" y="5645278"/>
            <a:ext cx="431999" cy="576000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808080"/>
                </a:solidFill>
              </a:defRPr>
            </a:pPr>
            <a:r>
              <a:rPr lang="cs-CZ" sz="2200">
                <a:solidFill>
                  <a:srgbClr val="808080"/>
                </a:solidFill>
              </a:rPr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376016" y="4895999"/>
            <a:ext cx="694440" cy="369360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787878"/>
            </a:outerShdw>
          </a:effectLst>
        </p:spPr>
        <p:txBody>
          <a:bodyPr lIns="0" tIns="0" rIns="0" bIns="0"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 rtl="0" hangingPunct="0">
              <a:buNone/>
              <a:tabLst/>
              <a:defRPr>
                <a:solidFill>
                  <a:srgbClr val="808080"/>
                </a:solidFill>
              </a:defRPr>
            </a:pPr>
            <a:r>
              <a:rPr lang="cs-CZ" sz="2600" dirty="0">
                <a:solidFill>
                  <a:srgbClr val="808080"/>
                </a:solidFill>
              </a:rPr>
              <a:t>c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Příklad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4427538" cy="2379663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 dirty="0"/>
              <a:t>Spočítej povrch kvádru o hraně</a:t>
            </a:r>
          </a:p>
          <a:p>
            <a:pPr lvl="0">
              <a:buNone/>
            </a:pPr>
            <a:r>
              <a:rPr lang="cs-CZ" dirty="0"/>
              <a:t>3cm, 5cm a 7cm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597275" y="3600450"/>
            <a:ext cx="6483350" cy="3671888"/>
          </a:xfrm>
        </p:spPr>
        <p:txBody>
          <a:bodyPr>
            <a:sp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r>
              <a:rPr lang="cs-CZ" dirty="0"/>
              <a:t>S = 2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a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b + 2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b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c + 2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a</a:t>
            </a:r>
            <a:r>
              <a:rPr lang="cs-CZ" dirty="0">
                <a:latin typeface="Arial" pitchFamily="32"/>
                <a:cs typeface="Arial" pitchFamily="32"/>
              </a:rPr>
              <a:t>•</a:t>
            </a:r>
            <a:r>
              <a:rPr lang="cs-CZ" dirty="0"/>
              <a:t>c</a:t>
            </a:r>
          </a:p>
          <a:p>
            <a:pPr lvl="0">
              <a:buNone/>
            </a:pPr>
            <a:r>
              <a:rPr lang="cs-CZ" dirty="0"/>
              <a:t>S = 2.3.5+2.5.7+2.3.7</a:t>
            </a:r>
          </a:p>
          <a:p>
            <a:pPr lvl="0">
              <a:buNone/>
            </a:pPr>
            <a:r>
              <a:rPr lang="cs-CZ" dirty="0"/>
              <a:t>S = 30+70+42</a:t>
            </a:r>
          </a:p>
          <a:p>
            <a:pPr lvl="0">
              <a:buNone/>
            </a:pPr>
            <a:r>
              <a:rPr lang="cs-CZ" dirty="0"/>
              <a:t>S = 142cm</a:t>
            </a:r>
            <a:r>
              <a:rPr lang="cs-CZ" dirty="0">
                <a:latin typeface="Arial" pitchFamily="32"/>
                <a:cs typeface="Arial" pitchFamily="32"/>
              </a:rPr>
              <a:t>²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4104208" y="1348250"/>
            <a:ext cx="3168352" cy="1780951"/>
          </a:xfrm>
        </p:spPr>
        <p:txBody>
          <a:bodyPr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1999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3999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2" rtl="0" hangingPunct="0">
              <a:buNone/>
            </a:pPr>
            <a:r>
              <a:rPr lang="cs-CZ" dirty="0" smtClean="0"/>
              <a:t>   a=3cm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b=5cm</a:t>
            </a:r>
            <a:br>
              <a:rPr lang="cs-CZ" dirty="0"/>
            </a:br>
            <a:r>
              <a:rPr lang="cs-CZ" dirty="0"/>
              <a:t>c=7cm</a:t>
            </a:r>
          </a:p>
        </p:txBody>
      </p:sp>
      <p:sp>
        <p:nvSpPr>
          <p:cNvPr id="5" name="Volný tvar 4"/>
          <p:cNvSpPr/>
          <p:nvPr/>
        </p:nvSpPr>
        <p:spPr>
          <a:xfrm rot="40200">
            <a:off x="6745048" y="1390384"/>
            <a:ext cx="2248713" cy="1208812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val -2147483647"/>
              <a:gd name="f9" fmla="val 2147483647"/>
              <a:gd name="f10" fmla="val 21600"/>
              <a:gd name="f11" fmla="+- 0 0 0"/>
              <a:gd name="f12" fmla="abs f4"/>
              <a:gd name="f13" fmla="abs f5"/>
              <a:gd name="f14" fmla="abs f6"/>
              <a:gd name="f15" fmla="pin 0 f0 21600"/>
              <a:gd name="f16" fmla="*/ f11 f1 1"/>
              <a:gd name="f17" fmla="?: f12 f4 1"/>
              <a:gd name="f18" fmla="?: f13 f5 1"/>
              <a:gd name="f19" fmla="?: f14 f6 1"/>
              <a:gd name="f20" fmla="val f15"/>
              <a:gd name="f21" fmla="*/ f16 1 f3"/>
              <a:gd name="f22" fmla="*/ f17 1 21600"/>
              <a:gd name="f23" fmla="*/ f18 1 21600"/>
              <a:gd name="f24" fmla="*/ 21600 f17 1"/>
              <a:gd name="f25" fmla="*/ 21600 f18 1"/>
              <a:gd name="f26" fmla="+- f7 f20 0"/>
              <a:gd name="f27" fmla="+- f21 0 f2"/>
              <a:gd name="f28" fmla="min f23 f22"/>
              <a:gd name="f29" fmla="*/ f24 1 f19"/>
              <a:gd name="f30" fmla="*/ f25 1 f19"/>
              <a:gd name="f31" fmla="+- f30 0 f20"/>
              <a:gd name="f32" fmla="+- f29 0 f20"/>
              <a:gd name="f33" fmla="+- f29 0 f26"/>
              <a:gd name="f34" fmla="+- f30 0 f26"/>
              <a:gd name="f35" fmla="val f29"/>
              <a:gd name="f36" fmla="val f30"/>
              <a:gd name="f37" fmla="*/ f7 f28 1"/>
              <a:gd name="f38" fmla="*/ f15 f28 1"/>
              <a:gd name="f39" fmla="*/ f26 f28 1"/>
              <a:gd name="f40" fmla="*/ f30 f28 1"/>
              <a:gd name="f41" fmla="*/ f29 f28 1"/>
              <a:gd name="f42" fmla="*/ f33 1 2"/>
              <a:gd name="f43" fmla="*/ f34 1 2"/>
              <a:gd name="f44" fmla="*/ f32 f28 1"/>
              <a:gd name="f45" fmla="*/ f36 f28 1"/>
              <a:gd name="f46" fmla="*/ f35 f28 1"/>
              <a:gd name="f47" fmla="*/ f31 f28 1"/>
              <a:gd name="f48" fmla="+- f26 f42 0"/>
              <a:gd name="f49" fmla="+- f26 f43 0"/>
              <a:gd name="f50" fmla="*/ f42 f28 1"/>
              <a:gd name="f51" fmla="*/ f43 f28 1"/>
              <a:gd name="f52" fmla="*/ f48 f28 1"/>
              <a:gd name="f53" fmla="*/ f49 f28 1"/>
            </a:gdLst>
            <a:ahLst>
              <a:ahXY gdRefY="f0" minY="f7" maxY="f10">
                <a:pos x="f37" y="f38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7">
                <a:pos x="f52" y="f37"/>
              </a:cxn>
              <a:cxn ang="f27">
                <a:pos x="f50" y="f39"/>
              </a:cxn>
              <a:cxn ang="f27">
                <a:pos x="f37" y="f53"/>
              </a:cxn>
              <a:cxn ang="f27">
                <a:pos x="f50" y="f40"/>
              </a:cxn>
              <a:cxn ang="f27">
                <a:pos x="f44" y="f53"/>
              </a:cxn>
              <a:cxn ang="f27">
                <a:pos x="f41" y="f51"/>
              </a:cxn>
            </a:cxnLst>
            <a:rect l="f37" t="f39" r="f44" b="f45"/>
            <a:pathLst>
              <a:path>
                <a:moveTo>
                  <a:pt x="f37" y="f45"/>
                </a:moveTo>
                <a:lnTo>
                  <a:pt x="f37" y="f39"/>
                </a:lnTo>
                <a:lnTo>
                  <a:pt x="f39" y="f37"/>
                </a:lnTo>
                <a:lnTo>
                  <a:pt x="f46" y="f37"/>
                </a:lnTo>
                <a:lnTo>
                  <a:pt x="f46" y="f47"/>
                </a:lnTo>
                <a:lnTo>
                  <a:pt x="f44" y="f45"/>
                </a:lnTo>
                <a:close/>
              </a:path>
              <a:path>
                <a:moveTo>
                  <a:pt x="f37" y="f39"/>
                </a:moveTo>
                <a:lnTo>
                  <a:pt x="f39" y="f37"/>
                </a:lnTo>
                <a:lnTo>
                  <a:pt x="f46" y="f37"/>
                </a:lnTo>
                <a:lnTo>
                  <a:pt x="f44" y="f39"/>
                </a:lnTo>
                <a:close/>
              </a:path>
              <a:path>
                <a:moveTo>
                  <a:pt x="f44" y="f45"/>
                </a:moveTo>
                <a:lnTo>
                  <a:pt x="f44" y="f39"/>
                </a:lnTo>
                <a:lnTo>
                  <a:pt x="f46" y="f37"/>
                </a:lnTo>
                <a:lnTo>
                  <a:pt x="f46" y="f47"/>
                </a:lnTo>
                <a:close/>
              </a:path>
            </a:pathLst>
          </a:custGeom>
          <a:solidFill>
            <a:srgbClr val="CFE7F5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" y="3179674"/>
            <a:ext cx="1008062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</a:t>
            </a:r>
          </a:p>
          <a:p>
            <a:r>
              <a:rPr lang="cs-CZ" dirty="0" smtClean="0"/>
              <a:t>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r>
              <a:rPr lang="cs-CZ" dirty="0" smtClean="0"/>
              <a:t>Obrázky vytvořeny pomocí programu GEOGEBRA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Autorem materiálu a všech jeho částí, není-li uvedeno jinak, je Mgr. Marcela Šašková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90052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28</TotalTime>
  <Words>193</Words>
  <Application>Microsoft Office PowerPoint</Application>
  <PresentationFormat>Vlastní</PresentationFormat>
  <Paragraphs>42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Prezentace aplikace PowerPoint</vt:lpstr>
      <vt:lpstr>anotace</vt:lpstr>
      <vt:lpstr>Povrch kvádru</vt:lpstr>
      <vt:lpstr>Povrch kvádru se skládá ze tří dvojic shodných stěn</vt:lpstr>
      <vt:lpstr>Shodné jsou vždy protější stěny</vt:lpstr>
      <vt:lpstr>Síť kvádru</vt:lpstr>
      <vt:lpstr>Povrch kvádru spočítáme jako součet obsahů všech jeho stěn</vt:lpstr>
      <vt:lpstr>Příklad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kvádru</dc:title>
  <dc:creator>marcela</dc:creator>
  <cp:lastModifiedBy>jitka</cp:lastModifiedBy>
  <cp:revision>11</cp:revision>
  <dcterms:created xsi:type="dcterms:W3CDTF">2012-07-05T13:20:49Z</dcterms:created>
  <dcterms:modified xsi:type="dcterms:W3CDTF">2013-05-18T12:23:54Z</dcterms:modified>
</cp:coreProperties>
</file>