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4"/>
  </p:notesMasterIdLst>
  <p:sldIdLst>
    <p:sldId id="269" r:id="rId2"/>
    <p:sldId id="270" r:id="rId3"/>
    <p:sldId id="256" r:id="rId4"/>
    <p:sldId id="257" r:id="rId5"/>
    <p:sldId id="258" r:id="rId6"/>
    <p:sldId id="260" r:id="rId7"/>
    <p:sldId id="261" r:id="rId8"/>
    <p:sldId id="263" r:id="rId9"/>
    <p:sldId id="264" r:id="rId10"/>
    <p:sldId id="265" r:id="rId11"/>
    <p:sldId id="266" r:id="rId12"/>
    <p:sldId id="268" r:id="rId13"/>
  </p:sldIdLst>
  <p:sldSz cx="9144000" cy="5143500" type="screen16x9"/>
  <p:notesSz cx="6858000" cy="9144000"/>
  <p:defaultTextStyle>
    <a:lvl1pPr marL="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Světlý styl 2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42" autoAdjust="0"/>
    <p:restoredTop sz="87567" autoAdjust="0"/>
  </p:normalViewPr>
  <p:slideViewPr>
    <p:cSldViewPr>
      <p:cViewPr varScale="1">
        <p:scale>
          <a:sx n="55" d="100"/>
          <a:sy n="55" d="100"/>
        </p:scale>
        <p:origin x="-822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AEC72A-68E1-4565-A16A-C99D337CA4E2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3852A94-AE80-4007-B41A-A969D037F3B5}">
      <dgm:prSet phldrT="[Text]"/>
      <dgm:spPr/>
      <dgm:t>
        <a:bodyPr/>
        <a:lstStyle/>
        <a:p>
          <a:r>
            <a:rPr lang="cs-CZ" dirty="0" smtClean="0">
              <a:solidFill>
                <a:srgbClr val="FF0000"/>
              </a:solidFill>
            </a:rPr>
            <a:t>rovnoramenný</a:t>
          </a:r>
          <a:endParaRPr lang="cs-CZ" dirty="0">
            <a:solidFill>
              <a:srgbClr val="FF0000"/>
            </a:solidFill>
          </a:endParaRPr>
        </a:p>
      </dgm:t>
    </dgm:pt>
    <dgm:pt modelId="{8240329F-F099-4FE2-8FBF-2542B4C7E5E9}" type="parTrans" cxnId="{41A28255-74AE-4F61-8EAA-68B678E3AFBC}">
      <dgm:prSet/>
      <dgm:spPr/>
      <dgm:t>
        <a:bodyPr/>
        <a:lstStyle/>
        <a:p>
          <a:endParaRPr lang="cs-CZ"/>
        </a:p>
      </dgm:t>
    </dgm:pt>
    <dgm:pt modelId="{6F2B9E98-3B61-4734-B857-CA06FD17E469}" type="sibTrans" cxnId="{41A28255-74AE-4F61-8EAA-68B678E3AFBC}">
      <dgm:prSet/>
      <dgm:spPr/>
      <dgm:t>
        <a:bodyPr/>
        <a:lstStyle/>
        <a:p>
          <a:endParaRPr lang="cs-CZ"/>
        </a:p>
      </dgm:t>
    </dgm:pt>
    <dgm:pt modelId="{975E4CC0-C0FA-47E5-A7A9-82F88D684A4F}">
      <dgm:prSet phldrT="[Text]"/>
      <dgm:spPr/>
      <dgm:t>
        <a:bodyPr/>
        <a:lstStyle/>
        <a:p>
          <a:r>
            <a:rPr lang="cs-CZ" dirty="0" smtClean="0"/>
            <a:t>Ramena – dvě stejně dlouhé strany</a:t>
          </a:r>
          <a:endParaRPr lang="cs-CZ" dirty="0"/>
        </a:p>
      </dgm:t>
    </dgm:pt>
    <dgm:pt modelId="{00E2C5CA-442F-4EA8-A264-EDC31B56036F}" type="parTrans" cxnId="{8E4D00BE-ADAD-4FB6-A247-72D1C6784FD8}">
      <dgm:prSet/>
      <dgm:spPr/>
      <dgm:t>
        <a:bodyPr/>
        <a:lstStyle/>
        <a:p>
          <a:endParaRPr lang="cs-CZ"/>
        </a:p>
      </dgm:t>
    </dgm:pt>
    <dgm:pt modelId="{CE688CF2-6F1E-427A-8E4D-8135BF0F3261}" type="sibTrans" cxnId="{8E4D00BE-ADAD-4FB6-A247-72D1C6784FD8}">
      <dgm:prSet/>
      <dgm:spPr/>
      <dgm:t>
        <a:bodyPr/>
        <a:lstStyle/>
        <a:p>
          <a:endParaRPr lang="cs-CZ"/>
        </a:p>
      </dgm:t>
    </dgm:pt>
    <dgm:pt modelId="{D6AD823F-E5F3-4424-969B-AC04161F518E}">
      <dgm:prSet phldrT="[Text]"/>
      <dgm:spPr/>
      <dgm:t>
        <a:bodyPr/>
        <a:lstStyle/>
        <a:p>
          <a:r>
            <a:rPr lang="cs-CZ" dirty="0" smtClean="0"/>
            <a:t>Vnitřní úhly při základně jsou shodné</a:t>
          </a:r>
          <a:endParaRPr lang="cs-CZ" dirty="0"/>
        </a:p>
      </dgm:t>
    </dgm:pt>
    <dgm:pt modelId="{FD6E6E19-E214-436A-A034-8B59357CC9A1}" type="parTrans" cxnId="{00E73D39-09FD-44E6-9F8A-37B1DC72C082}">
      <dgm:prSet/>
      <dgm:spPr/>
      <dgm:t>
        <a:bodyPr/>
        <a:lstStyle/>
        <a:p>
          <a:endParaRPr lang="cs-CZ"/>
        </a:p>
      </dgm:t>
    </dgm:pt>
    <dgm:pt modelId="{64FEF8CA-6B2A-4DAB-BD79-4960FB734050}" type="sibTrans" cxnId="{00E73D39-09FD-44E6-9F8A-37B1DC72C082}">
      <dgm:prSet/>
      <dgm:spPr/>
      <dgm:t>
        <a:bodyPr/>
        <a:lstStyle/>
        <a:p>
          <a:endParaRPr lang="cs-CZ"/>
        </a:p>
      </dgm:t>
    </dgm:pt>
    <dgm:pt modelId="{6AEA6B00-6FCE-4EE3-8F4D-1885FBF45AA2}">
      <dgm:prSet phldrT="[Text]"/>
      <dgm:spPr/>
      <dgm:t>
        <a:bodyPr/>
        <a:lstStyle/>
        <a:p>
          <a:r>
            <a:rPr lang="cs-CZ" dirty="0" smtClean="0">
              <a:solidFill>
                <a:srgbClr val="FF0000"/>
              </a:solidFill>
            </a:rPr>
            <a:t>rovnostranný</a:t>
          </a:r>
          <a:endParaRPr lang="cs-CZ" dirty="0">
            <a:solidFill>
              <a:srgbClr val="FF0000"/>
            </a:solidFill>
          </a:endParaRPr>
        </a:p>
      </dgm:t>
    </dgm:pt>
    <dgm:pt modelId="{5AAE58CD-FAFB-415B-9484-04CDD668FA3F}" type="parTrans" cxnId="{4AC9B46C-15E2-43AF-B04E-0A96FA853153}">
      <dgm:prSet/>
      <dgm:spPr/>
      <dgm:t>
        <a:bodyPr/>
        <a:lstStyle/>
        <a:p>
          <a:endParaRPr lang="cs-CZ"/>
        </a:p>
      </dgm:t>
    </dgm:pt>
    <dgm:pt modelId="{473219EA-3FD6-4740-9301-95C0800D89AF}" type="sibTrans" cxnId="{4AC9B46C-15E2-43AF-B04E-0A96FA853153}">
      <dgm:prSet/>
      <dgm:spPr/>
      <dgm:t>
        <a:bodyPr/>
        <a:lstStyle/>
        <a:p>
          <a:endParaRPr lang="cs-CZ"/>
        </a:p>
      </dgm:t>
    </dgm:pt>
    <dgm:pt modelId="{93F165B2-9322-471A-87B7-8224D5D25EA0}">
      <dgm:prSet phldrT="[Text]"/>
      <dgm:spPr/>
      <dgm:t>
        <a:bodyPr/>
        <a:lstStyle/>
        <a:p>
          <a:r>
            <a:rPr lang="cs-CZ" dirty="0" smtClean="0"/>
            <a:t>Všechny strany stejně dlouhé</a:t>
          </a:r>
          <a:endParaRPr lang="cs-CZ" dirty="0"/>
        </a:p>
      </dgm:t>
    </dgm:pt>
    <dgm:pt modelId="{6AFEACF2-E90A-419E-90B2-714545493144}" type="parTrans" cxnId="{5970DD1B-48D2-4360-81EE-4F10D65AC59F}">
      <dgm:prSet/>
      <dgm:spPr/>
      <dgm:t>
        <a:bodyPr/>
        <a:lstStyle/>
        <a:p>
          <a:endParaRPr lang="cs-CZ"/>
        </a:p>
      </dgm:t>
    </dgm:pt>
    <dgm:pt modelId="{8866DC21-0079-4FA8-B7CC-88B27F3B3343}" type="sibTrans" cxnId="{5970DD1B-48D2-4360-81EE-4F10D65AC59F}">
      <dgm:prSet/>
      <dgm:spPr/>
      <dgm:t>
        <a:bodyPr/>
        <a:lstStyle/>
        <a:p>
          <a:endParaRPr lang="cs-CZ"/>
        </a:p>
      </dgm:t>
    </dgm:pt>
    <dgm:pt modelId="{CFE15B59-84A0-49D6-9F31-C72E76908192}">
      <dgm:prSet phldrT="[Text]"/>
      <dgm:spPr/>
      <dgm:t>
        <a:bodyPr/>
        <a:lstStyle/>
        <a:p>
          <a:r>
            <a:rPr lang="cs-CZ" dirty="0" smtClean="0"/>
            <a:t>Všechny úhly stejně velké</a:t>
          </a:r>
          <a:endParaRPr lang="cs-CZ" dirty="0"/>
        </a:p>
      </dgm:t>
    </dgm:pt>
    <dgm:pt modelId="{6B4F73C4-E0AE-4F78-BF5D-A7D7DE3AAD16}" type="parTrans" cxnId="{F37E447B-4794-4F09-9670-2C47FA41C577}">
      <dgm:prSet/>
      <dgm:spPr/>
      <dgm:t>
        <a:bodyPr/>
        <a:lstStyle/>
        <a:p>
          <a:endParaRPr lang="cs-CZ"/>
        </a:p>
      </dgm:t>
    </dgm:pt>
    <dgm:pt modelId="{CF06B268-34DF-447D-BC91-04E13C31E259}" type="sibTrans" cxnId="{F37E447B-4794-4F09-9670-2C47FA41C577}">
      <dgm:prSet/>
      <dgm:spPr/>
      <dgm:t>
        <a:bodyPr/>
        <a:lstStyle/>
        <a:p>
          <a:endParaRPr lang="cs-CZ"/>
        </a:p>
      </dgm:t>
    </dgm:pt>
    <dgm:pt modelId="{FF6CEE40-5003-4A80-B8D6-999B426997EC}">
      <dgm:prSet phldrT="[Text]"/>
      <dgm:spPr/>
      <dgm:t>
        <a:bodyPr/>
        <a:lstStyle/>
        <a:p>
          <a:r>
            <a:rPr lang="cs-CZ" dirty="0" smtClean="0">
              <a:solidFill>
                <a:srgbClr val="FF0000"/>
              </a:solidFill>
            </a:rPr>
            <a:t>obecný</a:t>
          </a:r>
          <a:endParaRPr lang="cs-CZ" dirty="0">
            <a:solidFill>
              <a:srgbClr val="FF0000"/>
            </a:solidFill>
          </a:endParaRPr>
        </a:p>
      </dgm:t>
    </dgm:pt>
    <dgm:pt modelId="{0D30D2F8-D8EC-4B32-9293-EF0A4CFEB498}" type="parTrans" cxnId="{5D2CC60C-2D8C-4427-BE97-796601B5EDBF}">
      <dgm:prSet/>
      <dgm:spPr/>
      <dgm:t>
        <a:bodyPr/>
        <a:lstStyle/>
        <a:p>
          <a:endParaRPr lang="cs-CZ"/>
        </a:p>
      </dgm:t>
    </dgm:pt>
    <dgm:pt modelId="{E7E39C9C-D4B1-4D80-BD83-4B64A435CD6D}" type="sibTrans" cxnId="{5D2CC60C-2D8C-4427-BE97-796601B5EDBF}">
      <dgm:prSet/>
      <dgm:spPr/>
      <dgm:t>
        <a:bodyPr/>
        <a:lstStyle/>
        <a:p>
          <a:endParaRPr lang="cs-CZ"/>
        </a:p>
      </dgm:t>
    </dgm:pt>
    <dgm:pt modelId="{9BF61205-E688-4A08-B56B-42E784C8D79A}">
      <dgm:prSet phldrT="[Text]"/>
      <dgm:spPr/>
      <dgm:t>
        <a:bodyPr/>
        <a:lstStyle/>
        <a:p>
          <a:r>
            <a:rPr lang="cs-CZ" dirty="0" smtClean="0"/>
            <a:t>Všechny strany i úhly různě</a:t>
          </a:r>
          <a:endParaRPr lang="cs-CZ" dirty="0"/>
        </a:p>
      </dgm:t>
    </dgm:pt>
    <dgm:pt modelId="{4C492B92-DD44-4B7E-83A7-44A9BEACF54C}" type="parTrans" cxnId="{EFA4A687-25B6-48FC-8912-6DF710B6E516}">
      <dgm:prSet/>
      <dgm:spPr/>
      <dgm:t>
        <a:bodyPr/>
        <a:lstStyle/>
        <a:p>
          <a:endParaRPr lang="cs-CZ"/>
        </a:p>
      </dgm:t>
    </dgm:pt>
    <dgm:pt modelId="{69DFE711-8376-4B22-B8B5-3200BA0E4D22}" type="sibTrans" cxnId="{EFA4A687-25B6-48FC-8912-6DF710B6E516}">
      <dgm:prSet/>
      <dgm:spPr/>
      <dgm:t>
        <a:bodyPr/>
        <a:lstStyle/>
        <a:p>
          <a:endParaRPr lang="cs-CZ"/>
        </a:p>
      </dgm:t>
    </dgm:pt>
    <dgm:pt modelId="{C58DC3E9-16DB-4352-918A-5F3E23E07E34}">
      <dgm:prSet phldrT="[Text]" phldr="1"/>
      <dgm:spPr/>
      <dgm:t>
        <a:bodyPr/>
        <a:lstStyle/>
        <a:p>
          <a:endParaRPr lang="cs-CZ" dirty="0"/>
        </a:p>
      </dgm:t>
    </dgm:pt>
    <dgm:pt modelId="{B72AECD9-4A89-4036-8516-B9DE96415F2C}" type="parTrans" cxnId="{78E18333-B0AC-4526-912A-E683544DAD8F}">
      <dgm:prSet/>
      <dgm:spPr/>
      <dgm:t>
        <a:bodyPr/>
        <a:lstStyle/>
        <a:p>
          <a:endParaRPr lang="cs-CZ"/>
        </a:p>
      </dgm:t>
    </dgm:pt>
    <dgm:pt modelId="{724E6A12-6B43-48AC-A0B3-8568A89AFF1D}" type="sibTrans" cxnId="{78E18333-B0AC-4526-912A-E683544DAD8F}">
      <dgm:prSet/>
      <dgm:spPr/>
      <dgm:t>
        <a:bodyPr/>
        <a:lstStyle/>
        <a:p>
          <a:endParaRPr lang="cs-CZ"/>
        </a:p>
      </dgm:t>
    </dgm:pt>
    <dgm:pt modelId="{2F43A072-0B4D-4BF3-85CF-6292AFD1585B}">
      <dgm:prSet phldrT="[Text]"/>
      <dgm:spPr/>
      <dgm:t>
        <a:bodyPr/>
        <a:lstStyle/>
        <a:p>
          <a:r>
            <a:rPr lang="cs-CZ" dirty="0" smtClean="0"/>
            <a:t>Základna – třetí strana</a:t>
          </a:r>
          <a:endParaRPr lang="cs-CZ" dirty="0"/>
        </a:p>
      </dgm:t>
    </dgm:pt>
    <dgm:pt modelId="{15347FB9-9648-49EF-822B-2C1EECBAEBA9}" type="parTrans" cxnId="{88D105EA-32A1-4B0A-B01B-DEC1665C26CB}">
      <dgm:prSet/>
      <dgm:spPr/>
      <dgm:t>
        <a:bodyPr/>
        <a:lstStyle/>
        <a:p>
          <a:endParaRPr lang="cs-CZ"/>
        </a:p>
      </dgm:t>
    </dgm:pt>
    <dgm:pt modelId="{FBDAFCEE-CED5-4C45-8BDE-5392A7D6B8EB}" type="sibTrans" cxnId="{88D105EA-32A1-4B0A-B01B-DEC1665C26CB}">
      <dgm:prSet/>
      <dgm:spPr/>
      <dgm:t>
        <a:bodyPr/>
        <a:lstStyle/>
        <a:p>
          <a:endParaRPr lang="cs-CZ"/>
        </a:p>
      </dgm:t>
    </dgm:pt>
    <dgm:pt modelId="{784EA123-F7EC-4CE6-BFFF-307DFDFB8FB1}" type="pres">
      <dgm:prSet presAssocID="{67AEC72A-68E1-4565-A16A-C99D337CA4E2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6AF25BF-C25E-4776-BEE9-140A4F776389}" type="pres">
      <dgm:prSet presAssocID="{53852A94-AE80-4007-B41A-A969D037F3B5}" presName="comp" presStyleCnt="0"/>
      <dgm:spPr/>
    </dgm:pt>
    <dgm:pt modelId="{BE8E971D-16D7-4B21-91B2-821F868C2688}" type="pres">
      <dgm:prSet presAssocID="{53852A94-AE80-4007-B41A-A969D037F3B5}" presName="box" presStyleLbl="node1" presStyleIdx="0" presStyleCnt="3"/>
      <dgm:spPr/>
      <dgm:t>
        <a:bodyPr/>
        <a:lstStyle/>
        <a:p>
          <a:endParaRPr lang="cs-CZ"/>
        </a:p>
      </dgm:t>
    </dgm:pt>
    <dgm:pt modelId="{C9639830-277F-4E46-92D0-C9FDDD35D724}" type="pres">
      <dgm:prSet presAssocID="{53852A94-AE80-4007-B41A-A969D037F3B5}" presName="img" presStyleLbl="fgImgPlace1" presStyleIdx="0" presStyleCnt="3"/>
      <dgm:spPr/>
    </dgm:pt>
    <dgm:pt modelId="{E8C12BEB-9920-4BBA-82F8-833AD371FEBC}" type="pres">
      <dgm:prSet presAssocID="{53852A94-AE80-4007-B41A-A969D037F3B5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4EE506A-24C8-4E45-961E-049DA062BACC}" type="pres">
      <dgm:prSet presAssocID="{6F2B9E98-3B61-4734-B857-CA06FD17E469}" presName="spacer" presStyleCnt="0"/>
      <dgm:spPr/>
    </dgm:pt>
    <dgm:pt modelId="{FDCC0A8C-2BAB-49FA-AAAF-1B3D3C28865B}" type="pres">
      <dgm:prSet presAssocID="{6AEA6B00-6FCE-4EE3-8F4D-1885FBF45AA2}" presName="comp" presStyleCnt="0"/>
      <dgm:spPr/>
    </dgm:pt>
    <dgm:pt modelId="{5ECF3AA6-565D-49D2-B89D-CCF21CC3DD33}" type="pres">
      <dgm:prSet presAssocID="{6AEA6B00-6FCE-4EE3-8F4D-1885FBF45AA2}" presName="box" presStyleLbl="node1" presStyleIdx="1" presStyleCnt="3"/>
      <dgm:spPr/>
      <dgm:t>
        <a:bodyPr/>
        <a:lstStyle/>
        <a:p>
          <a:endParaRPr lang="cs-CZ"/>
        </a:p>
      </dgm:t>
    </dgm:pt>
    <dgm:pt modelId="{D97DFE35-00F6-47EB-AF8F-155355EDAE80}" type="pres">
      <dgm:prSet presAssocID="{6AEA6B00-6FCE-4EE3-8F4D-1885FBF45AA2}" presName="img" presStyleLbl="fgImgPlace1" presStyleIdx="1" presStyleCnt="3"/>
      <dgm:spPr/>
    </dgm:pt>
    <dgm:pt modelId="{D41F0F69-AF46-4987-B6C0-3E1548C985F2}" type="pres">
      <dgm:prSet presAssocID="{6AEA6B00-6FCE-4EE3-8F4D-1885FBF45AA2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F02B55B-827C-4C0C-9097-D397F26D5717}" type="pres">
      <dgm:prSet presAssocID="{473219EA-3FD6-4740-9301-95C0800D89AF}" presName="spacer" presStyleCnt="0"/>
      <dgm:spPr/>
    </dgm:pt>
    <dgm:pt modelId="{88765436-DD66-484F-8208-322E51B0FB42}" type="pres">
      <dgm:prSet presAssocID="{FF6CEE40-5003-4A80-B8D6-999B426997EC}" presName="comp" presStyleCnt="0"/>
      <dgm:spPr/>
    </dgm:pt>
    <dgm:pt modelId="{1484A334-1434-4ACF-ABB8-1C1BA362BEAB}" type="pres">
      <dgm:prSet presAssocID="{FF6CEE40-5003-4A80-B8D6-999B426997EC}" presName="box" presStyleLbl="node1" presStyleIdx="2" presStyleCnt="3"/>
      <dgm:spPr/>
      <dgm:t>
        <a:bodyPr/>
        <a:lstStyle/>
        <a:p>
          <a:endParaRPr lang="cs-CZ"/>
        </a:p>
      </dgm:t>
    </dgm:pt>
    <dgm:pt modelId="{189B1920-8469-4AE0-88EE-A304B679754E}" type="pres">
      <dgm:prSet presAssocID="{FF6CEE40-5003-4A80-B8D6-999B426997EC}" presName="img" presStyleLbl="fgImgPlace1" presStyleIdx="2" presStyleCnt="3"/>
      <dgm:spPr/>
    </dgm:pt>
    <dgm:pt modelId="{E815A664-17B8-4E1A-9747-3680E25F6854}" type="pres">
      <dgm:prSet presAssocID="{FF6CEE40-5003-4A80-B8D6-999B426997EC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2783DE5-F77B-4277-A8BD-AB77345D6504}" type="presOf" srcId="{CFE15B59-84A0-49D6-9F31-C72E76908192}" destId="{D41F0F69-AF46-4987-B6C0-3E1548C985F2}" srcOrd="1" destOrd="2" presId="urn:microsoft.com/office/officeart/2005/8/layout/vList4"/>
    <dgm:cxn modelId="{BBA346D9-1CDB-4969-BB62-9572D78F734E}" type="presOf" srcId="{975E4CC0-C0FA-47E5-A7A9-82F88D684A4F}" destId="{E8C12BEB-9920-4BBA-82F8-833AD371FEBC}" srcOrd="1" destOrd="1" presId="urn:microsoft.com/office/officeart/2005/8/layout/vList4"/>
    <dgm:cxn modelId="{88D105EA-32A1-4B0A-B01B-DEC1665C26CB}" srcId="{53852A94-AE80-4007-B41A-A969D037F3B5}" destId="{2F43A072-0B4D-4BF3-85CF-6292AFD1585B}" srcOrd="1" destOrd="0" parTransId="{15347FB9-9648-49EF-822B-2C1EECBAEBA9}" sibTransId="{FBDAFCEE-CED5-4C45-8BDE-5392A7D6B8EB}"/>
    <dgm:cxn modelId="{8CEA9DD0-2D36-42B8-91E2-47277B50363F}" type="presOf" srcId="{C58DC3E9-16DB-4352-918A-5F3E23E07E34}" destId="{1484A334-1434-4ACF-ABB8-1C1BA362BEAB}" srcOrd="0" destOrd="2" presId="urn:microsoft.com/office/officeart/2005/8/layout/vList4"/>
    <dgm:cxn modelId="{1CE3E598-2C22-4E5E-9A09-1C8FD14D3BC6}" type="presOf" srcId="{9BF61205-E688-4A08-B56B-42E784C8D79A}" destId="{E815A664-17B8-4E1A-9747-3680E25F6854}" srcOrd="1" destOrd="1" presId="urn:microsoft.com/office/officeart/2005/8/layout/vList4"/>
    <dgm:cxn modelId="{9DA28B07-B8EF-4E2A-94CD-801A341F5FA6}" type="presOf" srcId="{53852A94-AE80-4007-B41A-A969D037F3B5}" destId="{E8C12BEB-9920-4BBA-82F8-833AD371FEBC}" srcOrd="1" destOrd="0" presId="urn:microsoft.com/office/officeart/2005/8/layout/vList4"/>
    <dgm:cxn modelId="{5EAC89F2-E45D-4673-B50A-741DA3C555D6}" type="presOf" srcId="{CFE15B59-84A0-49D6-9F31-C72E76908192}" destId="{5ECF3AA6-565D-49D2-B89D-CCF21CC3DD33}" srcOrd="0" destOrd="2" presId="urn:microsoft.com/office/officeart/2005/8/layout/vList4"/>
    <dgm:cxn modelId="{4AC9B46C-15E2-43AF-B04E-0A96FA853153}" srcId="{67AEC72A-68E1-4565-A16A-C99D337CA4E2}" destId="{6AEA6B00-6FCE-4EE3-8F4D-1885FBF45AA2}" srcOrd="1" destOrd="0" parTransId="{5AAE58CD-FAFB-415B-9484-04CDD668FA3F}" sibTransId="{473219EA-3FD6-4740-9301-95C0800D89AF}"/>
    <dgm:cxn modelId="{6328B633-BC24-4EDE-B720-1CB346F0AAA4}" type="presOf" srcId="{67AEC72A-68E1-4565-A16A-C99D337CA4E2}" destId="{784EA123-F7EC-4CE6-BFFF-307DFDFB8FB1}" srcOrd="0" destOrd="0" presId="urn:microsoft.com/office/officeart/2005/8/layout/vList4"/>
    <dgm:cxn modelId="{00E73D39-09FD-44E6-9F8A-37B1DC72C082}" srcId="{53852A94-AE80-4007-B41A-A969D037F3B5}" destId="{D6AD823F-E5F3-4424-969B-AC04161F518E}" srcOrd="2" destOrd="0" parTransId="{FD6E6E19-E214-436A-A034-8B59357CC9A1}" sibTransId="{64FEF8CA-6B2A-4DAB-BD79-4960FB734050}"/>
    <dgm:cxn modelId="{EB01D7E9-1713-41A8-87C8-5FF5533F077F}" type="presOf" srcId="{D6AD823F-E5F3-4424-969B-AC04161F518E}" destId="{E8C12BEB-9920-4BBA-82F8-833AD371FEBC}" srcOrd="1" destOrd="3" presId="urn:microsoft.com/office/officeart/2005/8/layout/vList4"/>
    <dgm:cxn modelId="{732B89C8-407A-4D00-A435-1C07EBE5CD24}" type="presOf" srcId="{53852A94-AE80-4007-B41A-A969D037F3B5}" destId="{BE8E971D-16D7-4B21-91B2-821F868C2688}" srcOrd="0" destOrd="0" presId="urn:microsoft.com/office/officeart/2005/8/layout/vList4"/>
    <dgm:cxn modelId="{78E18333-B0AC-4526-912A-E683544DAD8F}" srcId="{FF6CEE40-5003-4A80-B8D6-999B426997EC}" destId="{C58DC3E9-16DB-4352-918A-5F3E23E07E34}" srcOrd="1" destOrd="0" parTransId="{B72AECD9-4A89-4036-8516-B9DE96415F2C}" sibTransId="{724E6A12-6B43-48AC-A0B3-8568A89AFF1D}"/>
    <dgm:cxn modelId="{EFA4A687-25B6-48FC-8912-6DF710B6E516}" srcId="{FF6CEE40-5003-4A80-B8D6-999B426997EC}" destId="{9BF61205-E688-4A08-B56B-42E784C8D79A}" srcOrd="0" destOrd="0" parTransId="{4C492B92-DD44-4B7E-83A7-44A9BEACF54C}" sibTransId="{69DFE711-8376-4B22-B8B5-3200BA0E4D22}"/>
    <dgm:cxn modelId="{5FD263E1-AD63-4FDB-950A-09A9D38C51C4}" type="presOf" srcId="{C58DC3E9-16DB-4352-918A-5F3E23E07E34}" destId="{E815A664-17B8-4E1A-9747-3680E25F6854}" srcOrd="1" destOrd="2" presId="urn:microsoft.com/office/officeart/2005/8/layout/vList4"/>
    <dgm:cxn modelId="{20E0B257-471A-40E8-A3F1-2EF014C081C6}" type="presOf" srcId="{D6AD823F-E5F3-4424-969B-AC04161F518E}" destId="{BE8E971D-16D7-4B21-91B2-821F868C2688}" srcOrd="0" destOrd="3" presId="urn:microsoft.com/office/officeart/2005/8/layout/vList4"/>
    <dgm:cxn modelId="{5970DD1B-48D2-4360-81EE-4F10D65AC59F}" srcId="{6AEA6B00-6FCE-4EE3-8F4D-1885FBF45AA2}" destId="{93F165B2-9322-471A-87B7-8224D5D25EA0}" srcOrd="0" destOrd="0" parTransId="{6AFEACF2-E90A-419E-90B2-714545493144}" sibTransId="{8866DC21-0079-4FA8-B7CC-88B27F3B3343}"/>
    <dgm:cxn modelId="{574B7528-C4EB-4D51-9720-2E11DF62FE18}" type="presOf" srcId="{93F165B2-9322-471A-87B7-8224D5D25EA0}" destId="{D41F0F69-AF46-4987-B6C0-3E1548C985F2}" srcOrd="1" destOrd="1" presId="urn:microsoft.com/office/officeart/2005/8/layout/vList4"/>
    <dgm:cxn modelId="{2B1C3867-E23E-4E12-80F5-0FDE695D4062}" type="presOf" srcId="{9BF61205-E688-4A08-B56B-42E784C8D79A}" destId="{1484A334-1434-4ACF-ABB8-1C1BA362BEAB}" srcOrd="0" destOrd="1" presId="urn:microsoft.com/office/officeart/2005/8/layout/vList4"/>
    <dgm:cxn modelId="{F37E447B-4794-4F09-9670-2C47FA41C577}" srcId="{6AEA6B00-6FCE-4EE3-8F4D-1885FBF45AA2}" destId="{CFE15B59-84A0-49D6-9F31-C72E76908192}" srcOrd="1" destOrd="0" parTransId="{6B4F73C4-E0AE-4F78-BF5D-A7D7DE3AAD16}" sibTransId="{CF06B268-34DF-447D-BC91-04E13C31E259}"/>
    <dgm:cxn modelId="{4349D236-D792-4F4C-82C7-B3CCFA2A90FA}" type="presOf" srcId="{FF6CEE40-5003-4A80-B8D6-999B426997EC}" destId="{E815A664-17B8-4E1A-9747-3680E25F6854}" srcOrd="1" destOrd="0" presId="urn:microsoft.com/office/officeart/2005/8/layout/vList4"/>
    <dgm:cxn modelId="{38E84D2F-826B-4A63-8E4A-5C06912B2094}" type="presOf" srcId="{6AEA6B00-6FCE-4EE3-8F4D-1885FBF45AA2}" destId="{5ECF3AA6-565D-49D2-B89D-CCF21CC3DD33}" srcOrd="0" destOrd="0" presId="urn:microsoft.com/office/officeart/2005/8/layout/vList4"/>
    <dgm:cxn modelId="{0B944657-4827-4D55-B5A1-460C4740BF37}" type="presOf" srcId="{6AEA6B00-6FCE-4EE3-8F4D-1885FBF45AA2}" destId="{D41F0F69-AF46-4987-B6C0-3E1548C985F2}" srcOrd="1" destOrd="0" presId="urn:microsoft.com/office/officeart/2005/8/layout/vList4"/>
    <dgm:cxn modelId="{41A28255-74AE-4F61-8EAA-68B678E3AFBC}" srcId="{67AEC72A-68E1-4565-A16A-C99D337CA4E2}" destId="{53852A94-AE80-4007-B41A-A969D037F3B5}" srcOrd="0" destOrd="0" parTransId="{8240329F-F099-4FE2-8FBF-2542B4C7E5E9}" sibTransId="{6F2B9E98-3B61-4734-B857-CA06FD17E469}"/>
    <dgm:cxn modelId="{1DC6796D-4D27-4FAB-B3B0-FF0DD3B4A781}" type="presOf" srcId="{FF6CEE40-5003-4A80-B8D6-999B426997EC}" destId="{1484A334-1434-4ACF-ABB8-1C1BA362BEAB}" srcOrd="0" destOrd="0" presId="urn:microsoft.com/office/officeart/2005/8/layout/vList4"/>
    <dgm:cxn modelId="{7EA5DBEF-F276-4B52-97AC-1285F49970CA}" type="presOf" srcId="{975E4CC0-C0FA-47E5-A7A9-82F88D684A4F}" destId="{BE8E971D-16D7-4B21-91B2-821F868C2688}" srcOrd="0" destOrd="1" presId="urn:microsoft.com/office/officeart/2005/8/layout/vList4"/>
    <dgm:cxn modelId="{5D2CC60C-2D8C-4427-BE97-796601B5EDBF}" srcId="{67AEC72A-68E1-4565-A16A-C99D337CA4E2}" destId="{FF6CEE40-5003-4A80-B8D6-999B426997EC}" srcOrd="2" destOrd="0" parTransId="{0D30D2F8-D8EC-4B32-9293-EF0A4CFEB498}" sibTransId="{E7E39C9C-D4B1-4D80-BD83-4B64A435CD6D}"/>
    <dgm:cxn modelId="{8E4D00BE-ADAD-4FB6-A247-72D1C6784FD8}" srcId="{53852A94-AE80-4007-B41A-A969D037F3B5}" destId="{975E4CC0-C0FA-47E5-A7A9-82F88D684A4F}" srcOrd="0" destOrd="0" parTransId="{00E2C5CA-442F-4EA8-A264-EDC31B56036F}" sibTransId="{CE688CF2-6F1E-427A-8E4D-8135BF0F3261}"/>
    <dgm:cxn modelId="{21D0E688-6FED-418A-8EAD-00B114A0F395}" type="presOf" srcId="{2F43A072-0B4D-4BF3-85CF-6292AFD1585B}" destId="{E8C12BEB-9920-4BBA-82F8-833AD371FEBC}" srcOrd="1" destOrd="2" presId="urn:microsoft.com/office/officeart/2005/8/layout/vList4"/>
    <dgm:cxn modelId="{1329AC6F-3A6C-464C-82D8-1154DCD9835B}" type="presOf" srcId="{93F165B2-9322-471A-87B7-8224D5D25EA0}" destId="{5ECF3AA6-565D-49D2-B89D-CCF21CC3DD33}" srcOrd="0" destOrd="1" presId="urn:microsoft.com/office/officeart/2005/8/layout/vList4"/>
    <dgm:cxn modelId="{976AE13F-5766-42F1-990A-61251CBEC56B}" type="presOf" srcId="{2F43A072-0B4D-4BF3-85CF-6292AFD1585B}" destId="{BE8E971D-16D7-4B21-91B2-821F868C2688}" srcOrd="0" destOrd="2" presId="urn:microsoft.com/office/officeart/2005/8/layout/vList4"/>
    <dgm:cxn modelId="{5FD96600-CCAC-4C6E-A263-0141F995DBDB}" type="presParOf" srcId="{784EA123-F7EC-4CE6-BFFF-307DFDFB8FB1}" destId="{16AF25BF-C25E-4776-BEE9-140A4F776389}" srcOrd="0" destOrd="0" presId="urn:microsoft.com/office/officeart/2005/8/layout/vList4"/>
    <dgm:cxn modelId="{E3FE8BBB-2DB4-442C-99AD-E7E4740799D9}" type="presParOf" srcId="{16AF25BF-C25E-4776-BEE9-140A4F776389}" destId="{BE8E971D-16D7-4B21-91B2-821F868C2688}" srcOrd="0" destOrd="0" presId="urn:microsoft.com/office/officeart/2005/8/layout/vList4"/>
    <dgm:cxn modelId="{261F8A97-7BA8-4491-B270-6CF76E83F70E}" type="presParOf" srcId="{16AF25BF-C25E-4776-BEE9-140A4F776389}" destId="{C9639830-277F-4E46-92D0-C9FDDD35D724}" srcOrd="1" destOrd="0" presId="urn:microsoft.com/office/officeart/2005/8/layout/vList4"/>
    <dgm:cxn modelId="{6A98C603-21FD-4596-B5DB-59B894F9E759}" type="presParOf" srcId="{16AF25BF-C25E-4776-BEE9-140A4F776389}" destId="{E8C12BEB-9920-4BBA-82F8-833AD371FEBC}" srcOrd="2" destOrd="0" presId="urn:microsoft.com/office/officeart/2005/8/layout/vList4"/>
    <dgm:cxn modelId="{BB841CFF-81B5-4625-9AF3-4D5CAFEFF0B1}" type="presParOf" srcId="{784EA123-F7EC-4CE6-BFFF-307DFDFB8FB1}" destId="{64EE506A-24C8-4E45-961E-049DA062BACC}" srcOrd="1" destOrd="0" presId="urn:microsoft.com/office/officeart/2005/8/layout/vList4"/>
    <dgm:cxn modelId="{3196CE88-FFC7-4264-A8C2-80A73972E671}" type="presParOf" srcId="{784EA123-F7EC-4CE6-BFFF-307DFDFB8FB1}" destId="{FDCC0A8C-2BAB-49FA-AAAF-1B3D3C28865B}" srcOrd="2" destOrd="0" presId="urn:microsoft.com/office/officeart/2005/8/layout/vList4"/>
    <dgm:cxn modelId="{90333ED7-6628-41AB-9FD3-1DA9304DF674}" type="presParOf" srcId="{FDCC0A8C-2BAB-49FA-AAAF-1B3D3C28865B}" destId="{5ECF3AA6-565D-49D2-B89D-CCF21CC3DD33}" srcOrd="0" destOrd="0" presId="urn:microsoft.com/office/officeart/2005/8/layout/vList4"/>
    <dgm:cxn modelId="{4AEB4562-8F9F-4364-AE42-D71BE3479100}" type="presParOf" srcId="{FDCC0A8C-2BAB-49FA-AAAF-1B3D3C28865B}" destId="{D97DFE35-00F6-47EB-AF8F-155355EDAE80}" srcOrd="1" destOrd="0" presId="urn:microsoft.com/office/officeart/2005/8/layout/vList4"/>
    <dgm:cxn modelId="{22591F1A-D5ED-4F3F-A79A-B8F920C4409B}" type="presParOf" srcId="{FDCC0A8C-2BAB-49FA-AAAF-1B3D3C28865B}" destId="{D41F0F69-AF46-4987-B6C0-3E1548C985F2}" srcOrd="2" destOrd="0" presId="urn:microsoft.com/office/officeart/2005/8/layout/vList4"/>
    <dgm:cxn modelId="{C33131E2-B86A-4EDA-8DFE-56CE5897B68A}" type="presParOf" srcId="{784EA123-F7EC-4CE6-BFFF-307DFDFB8FB1}" destId="{DF02B55B-827C-4C0C-9097-D397F26D5717}" srcOrd="3" destOrd="0" presId="urn:microsoft.com/office/officeart/2005/8/layout/vList4"/>
    <dgm:cxn modelId="{0F1C33F9-ADA2-459F-BE75-2E0BFDB726E8}" type="presParOf" srcId="{784EA123-F7EC-4CE6-BFFF-307DFDFB8FB1}" destId="{88765436-DD66-484F-8208-322E51B0FB42}" srcOrd="4" destOrd="0" presId="urn:microsoft.com/office/officeart/2005/8/layout/vList4"/>
    <dgm:cxn modelId="{1C3C6F9E-0007-4A74-847F-CDB1D4B69906}" type="presParOf" srcId="{88765436-DD66-484F-8208-322E51B0FB42}" destId="{1484A334-1434-4ACF-ABB8-1C1BA362BEAB}" srcOrd="0" destOrd="0" presId="urn:microsoft.com/office/officeart/2005/8/layout/vList4"/>
    <dgm:cxn modelId="{CDD90560-33CC-4EB8-B225-27A2E672CAD2}" type="presParOf" srcId="{88765436-DD66-484F-8208-322E51B0FB42}" destId="{189B1920-8469-4AE0-88EE-A304B679754E}" srcOrd="1" destOrd="0" presId="urn:microsoft.com/office/officeart/2005/8/layout/vList4"/>
    <dgm:cxn modelId="{57107DB5-CEBC-45D2-8029-32AE6C2EBA6B}" type="presParOf" srcId="{88765436-DD66-484F-8208-322E51B0FB42}" destId="{E815A664-17B8-4E1A-9747-3680E25F6854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8E971D-16D7-4B21-91B2-821F868C2688}">
      <dsp:nvSpPr>
        <dsp:cNvPr id="0" name=""/>
        <dsp:cNvSpPr/>
      </dsp:nvSpPr>
      <dsp:spPr>
        <a:xfrm>
          <a:off x="0" y="0"/>
          <a:ext cx="8153400" cy="10239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>
              <a:solidFill>
                <a:srgbClr val="FF0000"/>
              </a:solidFill>
            </a:rPr>
            <a:t>rovnoramenný</a:t>
          </a:r>
          <a:endParaRPr lang="cs-CZ" sz="1700" kern="1200" dirty="0">
            <a:solidFill>
              <a:srgbClr val="FF0000"/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kern="1200" dirty="0" smtClean="0"/>
            <a:t>Ramena – dvě stejně dlouhé strany</a:t>
          </a:r>
          <a:endParaRPr lang="cs-CZ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kern="1200" dirty="0" smtClean="0"/>
            <a:t>Základna – třetí strana</a:t>
          </a:r>
          <a:endParaRPr lang="cs-CZ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kern="1200" dirty="0" smtClean="0"/>
            <a:t>Vnitřní úhly při základně jsou shodné</a:t>
          </a:r>
          <a:endParaRPr lang="cs-CZ" sz="1300" kern="1200" dirty="0"/>
        </a:p>
      </dsp:txBody>
      <dsp:txXfrm>
        <a:off x="1733073" y="0"/>
        <a:ext cx="6420326" cy="1023937"/>
      </dsp:txXfrm>
    </dsp:sp>
    <dsp:sp modelId="{C9639830-277F-4E46-92D0-C9FDDD35D724}">
      <dsp:nvSpPr>
        <dsp:cNvPr id="0" name=""/>
        <dsp:cNvSpPr/>
      </dsp:nvSpPr>
      <dsp:spPr>
        <a:xfrm>
          <a:off x="102393" y="102393"/>
          <a:ext cx="1630680" cy="819149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CF3AA6-565D-49D2-B89D-CCF21CC3DD33}">
      <dsp:nvSpPr>
        <dsp:cNvPr id="0" name=""/>
        <dsp:cNvSpPr/>
      </dsp:nvSpPr>
      <dsp:spPr>
        <a:xfrm>
          <a:off x="0" y="1126331"/>
          <a:ext cx="8153400" cy="10239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>
              <a:solidFill>
                <a:srgbClr val="FF0000"/>
              </a:solidFill>
            </a:rPr>
            <a:t>rovnostranný</a:t>
          </a:r>
          <a:endParaRPr lang="cs-CZ" sz="1700" kern="1200" dirty="0">
            <a:solidFill>
              <a:srgbClr val="FF0000"/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kern="1200" dirty="0" smtClean="0"/>
            <a:t>Všechny strany stejně dlouhé</a:t>
          </a:r>
          <a:endParaRPr lang="cs-CZ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kern="1200" dirty="0" smtClean="0"/>
            <a:t>Všechny úhly stejně velké</a:t>
          </a:r>
          <a:endParaRPr lang="cs-CZ" sz="1300" kern="1200" dirty="0"/>
        </a:p>
      </dsp:txBody>
      <dsp:txXfrm>
        <a:off x="1733073" y="1126331"/>
        <a:ext cx="6420326" cy="1023937"/>
      </dsp:txXfrm>
    </dsp:sp>
    <dsp:sp modelId="{D97DFE35-00F6-47EB-AF8F-155355EDAE80}">
      <dsp:nvSpPr>
        <dsp:cNvPr id="0" name=""/>
        <dsp:cNvSpPr/>
      </dsp:nvSpPr>
      <dsp:spPr>
        <a:xfrm>
          <a:off x="102393" y="1228724"/>
          <a:ext cx="1630680" cy="819149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84A334-1434-4ACF-ABB8-1C1BA362BEAB}">
      <dsp:nvSpPr>
        <dsp:cNvPr id="0" name=""/>
        <dsp:cNvSpPr/>
      </dsp:nvSpPr>
      <dsp:spPr>
        <a:xfrm>
          <a:off x="0" y="2252662"/>
          <a:ext cx="8153400" cy="10239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>
              <a:solidFill>
                <a:srgbClr val="FF0000"/>
              </a:solidFill>
            </a:rPr>
            <a:t>obecný</a:t>
          </a:r>
          <a:endParaRPr lang="cs-CZ" sz="1700" kern="1200" dirty="0">
            <a:solidFill>
              <a:srgbClr val="FF0000"/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300" kern="1200" dirty="0" smtClean="0"/>
            <a:t>Všechny strany i úhly různě</a:t>
          </a:r>
          <a:endParaRPr lang="cs-CZ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1300" kern="1200" dirty="0"/>
        </a:p>
      </dsp:txBody>
      <dsp:txXfrm>
        <a:off x="1733073" y="2252662"/>
        <a:ext cx="6420326" cy="1023937"/>
      </dsp:txXfrm>
    </dsp:sp>
    <dsp:sp modelId="{189B1920-8469-4AE0-88EE-A304B679754E}">
      <dsp:nvSpPr>
        <dsp:cNvPr id="0" name=""/>
        <dsp:cNvSpPr/>
      </dsp:nvSpPr>
      <dsp:spPr>
        <a:xfrm>
          <a:off x="102393" y="2355056"/>
          <a:ext cx="1630680" cy="819149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4" Type="http://schemas.openxmlformats.org/officeDocument/2006/relationships/image" Target="../media/image1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cs-CZ" sz="1200"/>
            </a:lvl1pPr>
            <a:extLst/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cs-CZ" sz="1200"/>
            </a:lvl1pPr>
            <a:extLst/>
          </a:lstStyle>
          <a:p>
            <a:fld id="{A8ADFD5B-A66C-449C-B6E8-FB716D07777D}" type="datetimeFigureOut">
              <a:pPr/>
              <a:t>6/30/2006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cs-CZ" sz="1200"/>
            </a:lvl1pPr>
            <a:extLst/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cs-CZ" sz="1200"/>
            </a:lvl1pPr>
            <a:extLst/>
          </a:lstStyle>
          <a:p>
            <a:fld id="{CA5D3BF3-D352-46FC-8343-31F56E6730EA}" type="slidenum"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1541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r>
              <a:rPr lang="cs-CZ" dirty="0" smtClean="0"/>
              <a:t>Kliknutím na obrázek se zvýrazní trojúhelník</a:t>
            </a:r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Kliknutím na</a:t>
            </a:r>
            <a:r>
              <a:rPr lang="cs-CZ" baseline="0" dirty="0" smtClean="0"/>
              <a:t> odpověď se objeví </a:t>
            </a:r>
            <a:r>
              <a:rPr lang="cs-CZ" baseline="0" dirty="0" err="1" smtClean="0"/>
              <a:t>smajlík</a:t>
            </a:r>
            <a:r>
              <a:rPr lang="cs-CZ" baseline="0" dirty="0" smtClean="0"/>
              <a:t>, se správným i řešení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50224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Kliknutím na</a:t>
            </a:r>
            <a:r>
              <a:rPr lang="cs-CZ" baseline="0" dirty="0" smtClean="0"/>
              <a:t> odpověď se objeví </a:t>
            </a:r>
            <a:r>
              <a:rPr lang="cs-CZ" baseline="0" dirty="0" err="1" smtClean="0"/>
              <a:t>smajlík</a:t>
            </a:r>
            <a:r>
              <a:rPr lang="cs-CZ" baseline="0" dirty="0" smtClean="0"/>
              <a:t>, se správným i řešení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69989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Postupným klikáním se objevuje obrázek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58057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4612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478274"/>
            <a:ext cx="9144000" cy="66522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10" name="Rectangle 9"/>
          <p:cNvSpPr/>
          <p:nvPr/>
        </p:nvSpPr>
        <p:spPr>
          <a:xfrm>
            <a:off x="-9144" y="4539996"/>
            <a:ext cx="2249424" cy="53492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11" name="Rectangle 10"/>
          <p:cNvSpPr/>
          <p:nvPr/>
        </p:nvSpPr>
        <p:spPr>
          <a:xfrm>
            <a:off x="2359152" y="4533138"/>
            <a:ext cx="6784848" cy="534924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4537528"/>
            <a:ext cx="6515100" cy="514350"/>
          </a:xfrm>
        </p:spPr>
        <p:txBody>
          <a:bodyPr anchor="ctr"/>
          <a:lstStyle>
            <a:lvl1pPr marL="0" indent="0" algn="l" eaLnBrk="1" latinLnBrk="0" hangingPunct="1">
              <a:buNone/>
              <a:defRPr kumimoji="0" lang="cs-CZ" sz="2800">
                <a:solidFill>
                  <a:srgbClr val="FFFFFF"/>
                </a:solidFill>
              </a:defRPr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pPr eaLnBrk="1" latinLnBrk="0" hangingPunct="1"/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4551524"/>
            <a:ext cx="2057400" cy="514350"/>
          </a:xfrm>
        </p:spPr>
        <p:txBody>
          <a:bodyPr>
            <a:noAutofit/>
          </a:bodyPr>
          <a:lstStyle>
            <a:lvl1pPr algn="ctr" eaLnBrk="1" latinLnBrk="0" hangingPunct="1">
              <a:defRPr kumimoji="0" lang="cs-CZ" sz="2000">
                <a:solidFill>
                  <a:srgbClr val="FFFFFF"/>
                </a:solidFill>
              </a:defRPr>
            </a:lvl1pPr>
            <a:extLst/>
          </a:lstStyle>
          <a:p>
            <a:pPr algn="ctr"/>
            <a:fld id="{047E157E-8DCB-4F70-A0AF-5EB586A91DD4}" type="datetime1">
              <a:rPr kumimoji="0" lang="cs-CZ">
                <a:solidFill>
                  <a:srgbClr val="FFFFFF"/>
                </a:solidFill>
              </a:rPr>
              <a:pPr algn="ctr"/>
              <a:t>18.5.2013</a:t>
            </a:fld>
            <a:endParaRPr kumimoji="0" lang="cs-CZ" sz="2000">
              <a:solidFill>
                <a:srgbClr val="FFFFFF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177405"/>
            <a:ext cx="5867400" cy="273844"/>
          </a:xfrm>
        </p:spPr>
        <p:txBody>
          <a:bodyPr/>
          <a:lstStyle>
            <a:lvl1pPr algn="r" eaLnBrk="1" latinLnBrk="0" hangingPunct="1">
              <a:defRPr kumimoji="0" lang="cs-CZ">
                <a:solidFill>
                  <a:schemeClr val="tx2"/>
                </a:solidFill>
              </a:defRPr>
            </a:lvl1pPr>
            <a:extLst/>
          </a:lstStyle>
          <a:p>
            <a:pPr algn="r"/>
            <a:endParaRPr kumimoji="0" lang="cs-CZ">
              <a:solidFill>
                <a:schemeClr val="tx2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171450"/>
            <a:ext cx="838200" cy="285750"/>
          </a:xfrm>
        </p:spPr>
        <p:txBody>
          <a:bodyPr/>
          <a:lstStyle>
            <a:lvl1pPr eaLnBrk="1" latinLnBrk="0" hangingPunct="1">
              <a:defRPr kumimoji="0" lang="cs-CZ">
                <a:solidFill>
                  <a:schemeClr val="tx2"/>
                </a:solidFill>
              </a:defRPr>
            </a:lvl1pPr>
            <a:extLst/>
          </a:lstStyle>
          <a:p>
            <a:fld id="{8F82E0A0-C266-4798-8C8F-B9F91E9DA37E}" type="slidenum">
              <a:rPr kumimoji="0" lang="cs-CZ">
                <a:solidFill>
                  <a:schemeClr val="tx2"/>
                </a:solidFill>
              </a:rPr>
              <a:pPr/>
              <a:t>‹#›</a:t>
            </a:fld>
            <a:endParaRPr kumimoji="0" lang="cs-CZ">
              <a:solidFill>
                <a:schemeClr val="tx2"/>
              </a:solidFill>
            </a:endParaRPr>
          </a:p>
        </p:txBody>
      </p:sp>
      <p:sp>
        <p:nvSpPr>
          <p:cNvPr id="12" name="Rectangle 11"/>
          <p:cNvSpPr>
            <a:spLocks noGrp="1"/>
          </p:cNvSpPr>
          <p:nvPr>
            <p:ph type="title"/>
          </p:nvPr>
        </p:nvSpPr>
        <p:spPr>
          <a:xfrm>
            <a:off x="2362200" y="2343150"/>
            <a:ext cx="6477000" cy="2038350"/>
          </a:xfrm>
        </p:spPr>
        <p:txBody>
          <a:bodyPr rtlCol="0" anchor="b"/>
          <a:lstStyle>
            <a:lvl1pPr eaLnBrk="1" latinLnBrk="0" hangingPunct="1">
              <a:defRPr kumimoji="0" lang="cs-CZ" cap="all" baseline="0"/>
            </a:lvl1pPr>
            <a:extLst/>
          </a:lstStyle>
          <a:p>
            <a:pPr eaLnBrk="1" latinLnBrk="0" hangingPunct="1"/>
            <a:r>
              <a:rPr lang="cs-CZ" smtClean="0"/>
              <a:t>Kliknutím lze upravit styl.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606EA6-EFEA-4C30-9264-4F9291A5780D}" type="datetime1">
              <a:pPr/>
              <a:t>6/30/2006</a:t>
            </a:fld>
            <a:endParaRPr kumimoji="0" lang="cs-CZ"/>
          </a:p>
        </p:txBody>
      </p:sp>
      <p:sp>
        <p:nvSpPr>
          <p:cNvPr id="4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algn="ctr"/>
            <a:fld id="{8F82E0A0-C266-4798-8C8F-B9F91E9DA37E}" type="slidenum">
              <a:rPr kumimoji="0" lang="cs-CZ" sz="1400" b="1">
                <a:solidFill>
                  <a:srgbClr val="FFFFFF"/>
                </a:solidFill>
              </a:rPr>
              <a:pPr algn="ctr"/>
              <a:t>‹#›</a:t>
            </a:fld>
            <a:endParaRPr kumimoji="0" lang="cs-CZ"/>
          </a:p>
        </p:txBody>
      </p:sp>
      <p:sp>
        <p:nvSpPr>
          <p:cNvPr id="7" name="Rectangle 6"/>
          <p:cNvSpPr>
            <a:spLocks noGrp="1"/>
          </p:cNvSpPr>
          <p:nvPr>
            <p:ph sz="quarter" idx="13"/>
          </p:nvPr>
        </p:nvSpPr>
        <p:spPr>
          <a:xfrm>
            <a:off x="609600" y="1352550"/>
            <a:ext cx="8153400" cy="327660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2" y="2057401"/>
            <a:ext cx="7123113" cy="1254919"/>
          </a:xfrm>
        </p:spPr>
        <p:txBody>
          <a:bodyPr anchor="t"/>
          <a:lstStyle>
            <a:lvl1pPr eaLnBrk="1" latinLnBrk="0" hangingPunct="1">
              <a:buNone/>
              <a:defRPr kumimoji="0" lang="cs-CZ" sz="2800">
                <a:solidFill>
                  <a:schemeClr val="tx2"/>
                </a:solidFill>
              </a:defRPr>
            </a:lvl1pPr>
            <a:lvl2pPr eaLnBrk="1" latinLnBrk="0" hangingPunct="1">
              <a:buNone/>
              <a:defRPr kumimoji="0" lang="cs-CZ" sz="1800">
                <a:solidFill>
                  <a:schemeClr val="tx1">
                    <a:tint val="75000"/>
                  </a:schemeClr>
                </a:solidFill>
              </a:defRPr>
            </a:lvl2pPr>
            <a:lvl3pPr eaLnBrk="1" latinLnBrk="0" hangingPunct="1">
              <a:buNone/>
              <a:defRPr kumimoji="0" lang="cs-CZ" sz="1600">
                <a:solidFill>
                  <a:schemeClr val="tx1">
                    <a:tint val="75000"/>
                  </a:schemeClr>
                </a:solidFill>
              </a:defRPr>
            </a:lvl3pPr>
            <a:lvl4pPr eaLnBrk="1" latinLnBrk="0" hangingPunct="1">
              <a:buNone/>
              <a:defRPr kumimoji="0" lang="cs-CZ" sz="1400">
                <a:solidFill>
                  <a:schemeClr val="tx1">
                    <a:tint val="75000"/>
                  </a:schemeClr>
                </a:solidFill>
              </a:defRPr>
            </a:lvl4pPr>
            <a:lvl5pPr eaLnBrk="1" latinLnBrk="0" hangingPunct="1">
              <a:buNone/>
              <a:defRPr kumimoji="0" lang="cs-CZ"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1143000"/>
            <a:ext cx="9144000" cy="8572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8" name="Rectangle 7"/>
          <p:cNvSpPr/>
          <p:nvPr/>
        </p:nvSpPr>
        <p:spPr>
          <a:xfrm>
            <a:off x="0" y="1200150"/>
            <a:ext cx="1295400" cy="7429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9" name="Rectangle 8"/>
          <p:cNvSpPr/>
          <p:nvPr/>
        </p:nvSpPr>
        <p:spPr>
          <a:xfrm>
            <a:off x="1371600" y="1200150"/>
            <a:ext cx="7772400" cy="7429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71600" y="1200150"/>
            <a:ext cx="7620000" cy="742950"/>
          </a:xfrm>
        </p:spPr>
        <p:txBody>
          <a:bodyPr/>
          <a:lstStyle>
            <a:lvl1pPr algn="l" eaLnBrk="1" latinLnBrk="0" hangingPunct="1">
              <a:buNone/>
              <a:defRPr kumimoji="0" lang="cs-CZ" sz="4400" b="0" cap="none">
                <a:solidFill>
                  <a:srgbClr val="FFFFFF"/>
                </a:solidFill>
              </a:defRPr>
            </a:lvl1pPr>
            <a:extLst/>
          </a:lstStyle>
          <a:p>
            <a:r>
              <a:rPr kumimoji="0" lang="cs-CZ"/>
              <a:t>Kliknutím lze upravit styl předlohy nadpisů.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CF9F07-3BC7-4570-B054-79111B0A380C}" type="datetime1">
              <a:pPr/>
              <a:t>6/30/2006</a:t>
            </a:fld>
            <a:endParaRPr kumimoji="0"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314451"/>
            <a:ext cx="1295400" cy="526257"/>
          </a:xfrm>
        </p:spPr>
        <p:txBody>
          <a:bodyPr>
            <a:noAutofit/>
          </a:bodyPr>
          <a:lstStyle>
            <a:lvl1pPr eaLnBrk="1" latinLnBrk="0" hangingPunct="1">
              <a:defRPr kumimoji="0" lang="cs-CZ" sz="2400">
                <a:solidFill>
                  <a:srgbClr val="FFFFFF"/>
                </a:solidFill>
              </a:defRPr>
            </a:lvl1pPr>
            <a:extLst/>
          </a:lstStyle>
          <a:p>
            <a:pPr algn="ctr"/>
            <a:fld id="{8F82E0A0-C266-4798-8C8F-B9F91E9DA37E}" type="slidenum">
              <a:rPr kumimoji="0" lang="cs-CZ" sz="2400" b="1">
                <a:solidFill>
                  <a:srgbClr val="FFFFFF"/>
                </a:solidFill>
              </a:rPr>
              <a:pPr algn="ctr"/>
              <a:t>‹#›</a:t>
            </a:fld>
            <a:endParaRPr kumimoji="0" lang="cs-CZ" sz="2400">
              <a:solidFill>
                <a:srgbClr val="FFFFFF"/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cs-CZ" smtClean="0"/>
              <a:t>Kliknutím lze upravit styl.</a:t>
            </a:r>
            <a:endParaRPr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09600" y="1352552"/>
            <a:ext cx="3886200" cy="3268624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844901" y="1352550"/>
            <a:ext cx="3886200" cy="3268625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extLst/>
          </a:lstStyle>
          <a:p>
            <a:fld id="{E4606EA6-EFEA-4C30-9264-4F9291A5780D}" type="datetime1">
              <a:pPr/>
              <a:t>6/30/2006</a:t>
            </a:fld>
            <a:endParaRPr kumimoji="0"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extLst/>
          </a:lstStyle>
          <a:p>
            <a:pPr algn="ctr"/>
            <a:fld id="{8F82E0A0-C266-4798-8C8F-B9F91E9DA37E}" type="slidenum">
              <a:rPr kumimoji="0" lang="cs-CZ" sz="1400" b="1">
                <a:solidFill>
                  <a:srgbClr val="FFFFFF"/>
                </a:solidFill>
              </a:rPr>
              <a:pPr algn="ctr"/>
              <a:t>‹#›</a:t>
            </a:fld>
            <a:endParaRPr kumimoji="0"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18110"/>
            <a:ext cx="8153400" cy="1005840"/>
          </a:xfrm>
        </p:spPr>
        <p:txBody>
          <a:bodyPr anchor="b"/>
          <a:lstStyle>
            <a:lvl1pPr eaLnBrk="1" latinLnBrk="0" hangingPunct="1">
              <a:defRPr kumimoji="0" lang="cs-CZ"/>
            </a:lvl1pPr>
            <a:extLst/>
          </a:lstStyle>
          <a:p>
            <a:pPr eaLnBrk="1" latinLnBrk="0" hangingPunct="1"/>
            <a:r>
              <a:rPr lang="cs-CZ" smtClean="0"/>
              <a:t>Kliknutím lze upravit styl.</a:t>
            </a:r>
            <a:endParaRPr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919818"/>
            <a:ext cx="3886200" cy="262890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919818"/>
            <a:ext cx="3886200" cy="262890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extLst/>
          </a:lstStyle>
          <a:p>
            <a:fld id="{E4606EA6-EFEA-4C30-9264-4F9291A5780D}" type="datetime1">
              <a:pPr/>
              <a:t>6/30/2006</a:t>
            </a:fld>
            <a:endParaRPr kumimoji="0" lang="cs-CZ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extLst/>
          </a:lstStyle>
          <a:p>
            <a:pPr algn="ctr"/>
            <a:fld id="{8F82E0A0-C266-4798-8C8F-B9F91E9DA37E}" type="slidenum">
              <a:rPr kumimoji="0" lang="cs-CZ" sz="1400" b="1">
                <a:solidFill>
                  <a:srgbClr val="FFFFFF"/>
                </a:solidFill>
              </a:rPr>
              <a:pPr algn="ctr"/>
              <a:t>‹#›</a:t>
            </a:fld>
            <a:endParaRPr kumimoji="0"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extLst/>
          </a:lstStyle>
          <a:p>
            <a:endParaRPr kumimoji="0" lang="cs-CZ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609600" y="1362287"/>
            <a:ext cx="3886200" cy="530352"/>
          </a:xfrm>
          <a:solidFill>
            <a:schemeClr val="accent2"/>
          </a:solidFill>
        </p:spPr>
        <p:txBody>
          <a:bodyPr rtlCol="0" anchor="ctr"/>
          <a:lstStyle>
            <a:lvl1pPr eaLnBrk="1" latinLnBrk="0" hangingPunct="1">
              <a:buFontTx/>
              <a:buNone/>
              <a:defRPr kumimoji="0" lang="cs-CZ" sz="2000" b="1">
                <a:solidFill>
                  <a:srgbClr val="FFFFFF"/>
                </a:solidFill>
              </a:defRPr>
            </a:lvl1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9"/>
          </p:nvPr>
        </p:nvSpPr>
        <p:spPr>
          <a:xfrm>
            <a:off x="4800600" y="1362287"/>
            <a:ext cx="3886200" cy="530352"/>
          </a:xfrm>
          <a:solidFill>
            <a:schemeClr val="accent4"/>
          </a:solidFill>
        </p:spPr>
        <p:txBody>
          <a:bodyPr rtlCol="0" anchor="ctr"/>
          <a:lstStyle>
            <a:lvl1pPr eaLnBrk="1" latinLnBrk="0" hangingPunct="1">
              <a:buFontTx/>
              <a:buNone/>
              <a:defRPr kumimoji="0" lang="cs-CZ" sz="2000" b="1">
                <a:solidFill>
                  <a:srgbClr val="FFFFFF"/>
                </a:solidFill>
              </a:defRPr>
            </a:lvl1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ADB5D-B7A0-47E3-AD2D-B1A6F8614213}" type="datetime1">
              <a:pPr/>
              <a:t>6/30/2006</a:t>
            </a:fld>
            <a:endParaRPr kumimoji="0"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rgbClr val="FFFFFF"/>
                </a:solidFill>
              </a:defRPr>
            </a:lvl1pPr>
            <a:extLst/>
          </a:lstStyle>
          <a:p>
            <a:fld id="{A3F7CB7D-F184-43C7-B6FD-03D728E1BBFF}" type="slidenum">
              <a:rPr kumimoji="0" lang="cs-CZ">
                <a:solidFill>
                  <a:srgbClr val="FFFFFF"/>
                </a:solidFill>
              </a:rPr>
              <a:pPr/>
              <a:t>‹#›</a:t>
            </a:fld>
            <a:endParaRPr kumimoji="0" lang="cs-CZ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968126-03FC-49C0-B9B8-2B561CCC3D90}" type="datetime1">
              <a:pPr/>
              <a:t>6/30/2006</a:t>
            </a:fld>
            <a:endParaRPr kumimoji="0"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4686300"/>
            <a:ext cx="533400" cy="285750"/>
          </a:xfrm>
        </p:spPr>
        <p:txBody>
          <a:bodyPr/>
          <a:lstStyle>
            <a:lvl1pPr eaLnBrk="1" latinLnBrk="0" hangingPunct="1">
              <a:defRPr kumimoji="0" lang="cs-CZ">
                <a:solidFill>
                  <a:schemeClr val="tx2"/>
                </a:solidFill>
              </a:defRPr>
            </a:lvl1pPr>
            <a:extLst/>
          </a:lstStyle>
          <a:p>
            <a:fld id="{A3F7CB7D-F184-43C7-B6FD-03D728E1BBFF}" type="slidenum">
              <a:rPr kumimoji="0" lang="cs-CZ">
                <a:solidFill>
                  <a:schemeClr val="tx2"/>
                </a:solidFill>
              </a:rPr>
              <a:pPr/>
              <a:t>‹#›</a:t>
            </a:fld>
            <a:endParaRPr kumimoji="0" lang="cs-CZ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</p:spPr>
        <p:txBody>
          <a:bodyPr anchor="b"/>
          <a:lstStyle>
            <a:lvl1pPr algn="l" eaLnBrk="1" latinLnBrk="0" hangingPunct="1">
              <a:buNone/>
              <a:defRPr kumimoji="0" lang="cs-CZ" sz="4200" b="0"/>
            </a:lvl1pPr>
            <a:extLst/>
          </a:lstStyle>
          <a:p>
            <a:pPr eaLnBrk="1" latinLnBrk="0" hangingPunct="1"/>
            <a:r>
              <a:rPr lang="cs-CZ" smtClean="0"/>
              <a:t>Kliknutím lze upravit styl.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9A8198-4617-485E-9585-4840B69DBBA6}" type="datetime1">
              <a:pPr/>
              <a:t>6/30/2006</a:t>
            </a:fld>
            <a:endParaRPr kumimoji="0"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cs-CZ">
                <a:solidFill>
                  <a:srgbClr val="FFFFFF"/>
                </a:solidFill>
              </a:defRPr>
            </a:lvl1pPr>
            <a:extLst/>
          </a:lstStyle>
          <a:p>
            <a:fld id="{A3F7CB7D-F184-43C7-B6FD-03D728E1BBFF}" type="slidenum">
              <a:rPr kumimoji="0" lang="cs-CZ">
                <a:solidFill>
                  <a:srgbClr val="FFFFFF"/>
                </a:solidFill>
              </a:rPr>
              <a:pPr/>
              <a:t>‹#›</a:t>
            </a:fld>
            <a:endParaRPr kumimoji="0" lang="cs-CZ">
              <a:solidFill>
                <a:srgbClr val="FFFFFF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428750"/>
            <a:ext cx="1600200" cy="31242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 eaLnBrk="1" latinLnBrk="0" hangingPunct="1">
              <a:spcAft>
                <a:spcPts val="1000"/>
              </a:spcAft>
              <a:buNone/>
              <a:defRPr kumimoji="0" lang="cs-CZ" sz="1800"/>
            </a:lvl1pPr>
            <a:lvl2pPr eaLnBrk="1" latinLnBrk="0" hangingPunct="1">
              <a:buNone/>
              <a:defRPr kumimoji="0" lang="cs-CZ" sz="1200"/>
            </a:lvl2pPr>
            <a:lvl3pPr eaLnBrk="1" latinLnBrk="0" hangingPunct="1">
              <a:buNone/>
              <a:defRPr kumimoji="0" lang="cs-CZ" sz="1000"/>
            </a:lvl3pPr>
            <a:lvl4pPr eaLnBrk="1" latinLnBrk="0" hangingPunct="1">
              <a:buNone/>
              <a:defRPr kumimoji="0" lang="cs-CZ" sz="900"/>
            </a:lvl4pPr>
            <a:lvl5pPr eaLnBrk="1" latinLnBrk="0" hangingPunct="1">
              <a:buNone/>
              <a:defRPr kumimoji="0" lang="cs-CZ" sz="9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2362200" y="1428750"/>
            <a:ext cx="6400800" cy="320040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57668" y="0"/>
            <a:ext cx="7586332" cy="3419856"/>
          </a:xfrm>
          <a:solidFill>
            <a:schemeClr val="tx2">
              <a:shade val="50000"/>
            </a:schemeClr>
          </a:solidFill>
          <a:ln>
            <a:noFill/>
          </a:ln>
        </p:spPr>
        <p:txBody>
          <a:bodyPr/>
          <a:lstStyle>
            <a:lvl1pPr eaLnBrk="1" latinLnBrk="0" hangingPunct="1">
              <a:buNone/>
              <a:defRPr kumimoji="0" lang="cs-CZ"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4114800"/>
            <a:ext cx="7315200" cy="514350"/>
          </a:xfrm>
        </p:spPr>
        <p:txBody>
          <a:bodyPr/>
          <a:lstStyle>
            <a:lvl1pPr marL="0" indent="0" eaLnBrk="1" latinLnBrk="0" hangingPunct="1">
              <a:buFontTx/>
              <a:buNone/>
              <a:defRPr kumimoji="0" lang="cs-CZ" sz="1700"/>
            </a:lvl1pPr>
            <a:lvl2pPr eaLnBrk="1" latinLnBrk="0" hangingPunct="1">
              <a:buFontTx/>
              <a:buNone/>
              <a:defRPr kumimoji="0" lang="cs-CZ" sz="1200"/>
            </a:lvl2pPr>
            <a:lvl3pPr eaLnBrk="1" latinLnBrk="0" hangingPunct="1">
              <a:buFontTx/>
              <a:buNone/>
              <a:defRPr kumimoji="0" lang="cs-CZ" sz="1000"/>
            </a:lvl3pPr>
            <a:lvl4pPr eaLnBrk="1" latinLnBrk="0" hangingPunct="1">
              <a:buFontTx/>
              <a:buNone/>
              <a:defRPr kumimoji="0" lang="cs-CZ" sz="900"/>
            </a:lvl4pPr>
            <a:lvl5pPr eaLnBrk="1" latinLnBrk="0" hangingPunct="1">
              <a:buFontTx/>
              <a:buNone/>
              <a:defRPr kumimoji="0" lang="cs-CZ" sz="9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</p:txBody>
      </p:sp>
      <p:sp>
        <p:nvSpPr>
          <p:cNvPr id="8" name="Rectangle 7"/>
          <p:cNvSpPr/>
          <p:nvPr/>
        </p:nvSpPr>
        <p:spPr>
          <a:xfrm>
            <a:off x="-9144" y="3429000"/>
            <a:ext cx="9144000" cy="66522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9" name="Rectangle 8"/>
          <p:cNvSpPr/>
          <p:nvPr/>
        </p:nvSpPr>
        <p:spPr>
          <a:xfrm>
            <a:off x="-9144" y="3497580"/>
            <a:ext cx="1463040" cy="53492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10" name="Rectangle 9"/>
          <p:cNvSpPr/>
          <p:nvPr/>
        </p:nvSpPr>
        <p:spPr>
          <a:xfrm>
            <a:off x="1545336" y="3490722"/>
            <a:ext cx="7589520" cy="534924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543300"/>
            <a:ext cx="7315200" cy="457200"/>
          </a:xfrm>
        </p:spPr>
        <p:txBody>
          <a:bodyPr anchor="ctr"/>
          <a:lstStyle>
            <a:lvl1pPr algn="l" eaLnBrk="1" latinLnBrk="0" hangingPunct="1">
              <a:buNone/>
              <a:defRPr kumimoji="0" lang="cs-CZ" sz="2800" b="0">
                <a:solidFill>
                  <a:srgbClr val="FFFFFF"/>
                </a:solidFill>
              </a:defRPr>
            </a:lvl1pPr>
            <a:extLst/>
          </a:lstStyle>
          <a:p>
            <a:pPr eaLnBrk="1" latinLnBrk="0" hangingPunct="1"/>
            <a:r>
              <a:rPr lang="cs-CZ" smtClean="0"/>
              <a:t>Kliknutím lze upravit styl.</a:t>
            </a:r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1447800" y="0"/>
            <a:ext cx="100584" cy="515035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4686300"/>
            <a:ext cx="2667000" cy="273844"/>
          </a:xfrm>
        </p:spPr>
        <p:txBody>
          <a:bodyPr rtlCol="0"/>
          <a:lstStyle>
            <a:extLst/>
          </a:lstStyle>
          <a:p>
            <a:fld id="{E4606EA6-EFEA-4C30-9264-4F9291A5780D}" type="datetime1">
              <a:pPr/>
              <a:t>6/30/2006</a:t>
            </a:fld>
            <a:endParaRPr kumimoji="0"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3500437"/>
            <a:ext cx="1447800" cy="497684"/>
          </a:xfrm>
        </p:spPr>
        <p:txBody>
          <a:bodyPr rtlCol="0"/>
          <a:lstStyle>
            <a:lvl1pPr eaLnBrk="1" latinLnBrk="0" hangingPunct="1">
              <a:defRPr kumimoji="0" lang="cs-CZ" sz="2800"/>
            </a:lvl1pPr>
            <a:extLst/>
          </a:lstStyle>
          <a:p>
            <a:pPr algn="ctr"/>
            <a:fld id="{8F82E0A0-C266-4798-8C8F-B9F91E9DA37E}" type="slidenum">
              <a:rPr kumimoji="0" lang="cs-CZ" sz="2800" b="1">
                <a:solidFill>
                  <a:srgbClr val="FFFFFF"/>
                </a:solidFill>
              </a:rPr>
              <a:pPr algn="ctr"/>
              <a:t>‹#›</a:t>
            </a:fld>
            <a:endParaRPr kumimoji="0" lang="cs-CZ" sz="280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4686156"/>
            <a:ext cx="4572000" cy="273844"/>
          </a:xfrm>
        </p:spPr>
        <p:txBody>
          <a:bodyPr rtlCol="0"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352550"/>
            <a:ext cx="8153400" cy="324231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4686300"/>
            <a:ext cx="2667000" cy="273844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lang="cs-CZ" sz="1400">
                <a:solidFill>
                  <a:schemeClr val="tx2"/>
                </a:solidFill>
              </a:defRPr>
            </a:lvl1pPr>
            <a:extLst/>
          </a:lstStyle>
          <a:p>
            <a:fld id="{E4606EA6-EFEA-4C30-9264-4F9291A5780D}" type="datetime1">
              <a:pPr/>
              <a:t>6/30/2006</a:t>
            </a:fld>
            <a:endParaRPr kumimoji="0" lang="cs-CZ" sz="140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3" y="4686156"/>
            <a:ext cx="5421083" cy="273844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lang="cs-CZ" sz="1400">
                <a:solidFill>
                  <a:schemeClr val="tx2"/>
                </a:solidFill>
              </a:defRPr>
            </a:lvl1pPr>
            <a:extLst/>
          </a:lstStyle>
          <a:p>
            <a:pPr algn="r"/>
            <a:endParaRPr kumimoji="0" lang="cs-CZ" sz="140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095170"/>
            <a:ext cx="9144000" cy="24003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8" name="Rectangle 7"/>
          <p:cNvSpPr/>
          <p:nvPr/>
        </p:nvSpPr>
        <p:spPr>
          <a:xfrm>
            <a:off x="0" y="1129460"/>
            <a:ext cx="533400" cy="1714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9" name="Rectangle 8"/>
          <p:cNvSpPr/>
          <p:nvPr/>
        </p:nvSpPr>
        <p:spPr>
          <a:xfrm>
            <a:off x="590550" y="1129460"/>
            <a:ext cx="8553450" cy="1714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123508"/>
            <a:ext cx="533400" cy="18335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lang="cs-CZ" sz="1400" b="1">
                <a:solidFill>
                  <a:srgbClr val="FFFFFF"/>
                </a:solidFill>
              </a:defRPr>
            </a:lvl1pPr>
            <a:extLst/>
          </a:lstStyle>
          <a:p>
            <a:pPr algn="ctr"/>
            <a:fld id="{8F82E0A0-C266-4798-8C8F-B9F91E9DA37E}" type="slidenum">
              <a:rPr kumimoji="0" lang="cs-CZ" sz="1400" b="1">
                <a:solidFill>
                  <a:srgbClr val="FFFFFF"/>
                </a:solidFill>
              </a:rPr>
              <a:pPr algn="ctr"/>
              <a:t>‹#›</a:t>
            </a:fld>
            <a:endParaRPr kumimoji="0" lang="cs-CZ" sz="1400" b="1">
              <a:solidFill>
                <a:srgbClr val="FFFFFF"/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pPr eaLnBrk="1" latinLnBrk="0" hangingPunct="1"/>
            <a:r>
              <a:rPr kumimoji="0" lang="cs-CZ" smtClean="0"/>
              <a:t>Kliknutím lze upravit styl.</a:t>
            </a:r>
            <a:endParaRPr kumimoji="0"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rtl="0" eaLnBrk="1" latinLnBrk="0" hangingPunct="1">
        <a:spcBef>
          <a:spcPct val="0"/>
        </a:spcBef>
        <a:buNone/>
        <a:defRPr kumimoji="0" lang="cs-CZ" sz="4200" kern="1200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lang="cs-CZ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lang="cs-CZ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lang="cs-CZ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lang="cs-CZ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lang="cs-CZ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None/>
        <a:defRPr kumimoji="0" lang="cs-CZ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lang="cs-CZ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lang="cs-CZ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lang="cs-CZ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cs-CZ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cs-CZ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cs-CZ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cs-CZ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cs-CZ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cs-CZ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cs-CZ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cs-CZ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cs-CZ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7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6.wmf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8.wmf"/><Relationship Id="rId4" Type="http://schemas.openxmlformats.org/officeDocument/2006/relationships/oleObject" Target="../embeddings/oleObject3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2.wmf"/><Relationship Id="rId12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11" Type="http://schemas.openxmlformats.org/officeDocument/2006/relationships/image" Target="../media/image14.wmf"/><Relationship Id="rId5" Type="http://schemas.openxmlformats.org/officeDocument/2006/relationships/image" Target="../media/image11.wmf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5.bin"/><Relationship Id="rId9" Type="http://schemas.openxmlformats.org/officeDocument/2006/relationships/image" Target="../media/image13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2623"/>
            <a:ext cx="5472608" cy="94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2796074"/>
              </p:ext>
            </p:extLst>
          </p:nvPr>
        </p:nvGraphicFramePr>
        <p:xfrm>
          <a:off x="1331640" y="3176736"/>
          <a:ext cx="6840760" cy="1796140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70693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Základní škola a Mateřská škola generála Pattona Dýšina,    příspěvková organizace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86407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      Mgr. Marcela</a:t>
                      </a:r>
                      <a:r>
                        <a:rPr lang="cs-CZ" sz="1400" baseline="0" dirty="0" smtClean="0"/>
                        <a:t> Šašková</a:t>
                      </a:r>
                      <a:endParaRPr lang="cs-CZ" sz="1400" dirty="0"/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706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NÁZEV</a:t>
                      </a:r>
                      <a:r>
                        <a:rPr lang="cs-CZ" sz="1400" smtClean="0"/>
                        <a:t>:      VY_32_INOVACE_4C_0</a:t>
                      </a:r>
                      <a:r>
                        <a:rPr lang="cs-CZ" sz="1400" baseline="0" smtClean="0"/>
                        <a:t>4</a:t>
                      </a:r>
                      <a:endParaRPr lang="cs-CZ" sz="1400" dirty="0"/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8640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TÉMA:       GEOMETRIE</a:t>
                      </a:r>
                      <a:r>
                        <a:rPr lang="cs-CZ" sz="1400" baseline="0" dirty="0" smtClean="0"/>
                        <a:t> VI</a:t>
                      </a:r>
                      <a:endParaRPr lang="cs-CZ" sz="1400" dirty="0" smtClean="0"/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6736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ČÍSLO PROJEKTU:  </a:t>
                      </a:r>
                      <a:r>
                        <a:rPr lang="cs-CZ" sz="1400" i="1" dirty="0" smtClean="0"/>
                        <a:t>CZ.</a:t>
                      </a:r>
                      <a:r>
                        <a:rPr lang="cs-CZ" sz="1400" i="1" baseline="0" dirty="0" smtClean="0"/>
                        <a:t> 1. 07/ 1. 4. 00/ 21. 1843</a:t>
                      </a:r>
                      <a:endParaRPr lang="cs-CZ" sz="1400" dirty="0"/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722" y="973360"/>
            <a:ext cx="4626171" cy="2187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750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Prezentace se věnuje trojúhelníku se zaměřením </a:t>
            </a:r>
          </a:p>
          <a:p>
            <a:pPr marL="0" indent="0">
              <a:buNone/>
            </a:pPr>
            <a:r>
              <a:rPr lang="cs-CZ" dirty="0" smtClean="0"/>
              <a:t>na jeho strany. Zahájení věnuje trojúhelníkové nerovnosti, dále dělí trojúhelníky na rovnoramenné, rovnostranné a obecné.  Závěr je věnován konstrukci trojúhelníku na základě rozměrů jeho tří stran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017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dirty="0"/>
              <a:t>Trojúhelník a jeho strany</a:t>
            </a:r>
          </a:p>
        </p:txBody>
      </p:sp>
      <p:sp>
        <p:nvSpPr>
          <p:cNvPr id="5" name="Rectangle 4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>
            <a:extLst/>
          </a:lstStyle>
          <a:p>
            <a:r>
              <a:rPr lang="cs-CZ" dirty="0" smtClean="0"/>
              <a:t>Šašková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395536" y="27513"/>
            <a:ext cx="8583488" cy="1005840"/>
          </a:xfrm>
        </p:spPr>
        <p:txBody>
          <a:bodyPr>
            <a:noAutofit/>
          </a:bodyPr>
          <a:lstStyle/>
          <a:p>
            <a:r>
              <a:rPr lang="cs-CZ" sz="2800" dirty="0" smtClean="0"/>
              <a:t>Proč lidé často chodí po trávníku místo po chodníku?</a:t>
            </a:r>
            <a:endParaRPr lang="cs-CZ" sz="2800" dirty="0"/>
          </a:p>
        </p:txBody>
      </p:sp>
      <p:grpSp>
        <p:nvGrpSpPr>
          <p:cNvPr id="20" name="Skupina 19"/>
          <p:cNvGrpSpPr/>
          <p:nvPr/>
        </p:nvGrpSpPr>
        <p:grpSpPr>
          <a:xfrm>
            <a:off x="96077" y="1346690"/>
            <a:ext cx="8928992" cy="3780912"/>
            <a:chOff x="-7445" y="1239723"/>
            <a:chExt cx="8928992" cy="3780912"/>
          </a:xfrm>
        </p:grpSpPr>
        <p:sp>
          <p:nvSpPr>
            <p:cNvPr id="15" name="Obdélník 14"/>
            <p:cNvSpPr/>
            <p:nvPr/>
          </p:nvSpPr>
          <p:spPr>
            <a:xfrm>
              <a:off x="-7445" y="1239723"/>
              <a:ext cx="8928992" cy="3672408"/>
            </a:xfrm>
            <a:prstGeom prst="rect">
              <a:avLst/>
            </a:prstGeom>
            <a:solidFill>
              <a:srgbClr val="33CC33">
                <a:alpha val="47059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14" name="Šikmý pruh 13"/>
            <p:cNvSpPr/>
            <p:nvPr/>
          </p:nvSpPr>
          <p:spPr>
            <a:xfrm>
              <a:off x="1187624" y="2067694"/>
              <a:ext cx="6264696" cy="2664296"/>
            </a:xfrm>
            <a:prstGeom prst="diagStripe">
              <a:avLst>
                <a:gd name="adj" fmla="val 83749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13" name="Poloviční rámeček 12"/>
            <p:cNvSpPr/>
            <p:nvPr/>
          </p:nvSpPr>
          <p:spPr>
            <a:xfrm>
              <a:off x="971600" y="1707654"/>
              <a:ext cx="7920880" cy="3312981"/>
            </a:xfrm>
            <a:custGeom>
              <a:avLst/>
              <a:gdLst>
                <a:gd name="connsiteX0" fmla="*/ 0 w 7920880"/>
                <a:gd name="connsiteY0" fmla="*/ 0 h 3312368"/>
                <a:gd name="connsiteX1" fmla="*/ 7920880 w 7920880"/>
                <a:gd name="connsiteY1" fmla="*/ 0 h 3312368"/>
                <a:gd name="connsiteX2" fmla="*/ 6866136 w 7920880"/>
                <a:gd name="connsiteY2" fmla="*/ 441075 h 3312368"/>
                <a:gd name="connsiteX3" fmla="*/ 362969 w 7920880"/>
                <a:gd name="connsiteY3" fmla="*/ 441075 h 3312368"/>
                <a:gd name="connsiteX4" fmla="*/ 362969 w 7920880"/>
                <a:gd name="connsiteY4" fmla="*/ 3160581 h 3312368"/>
                <a:gd name="connsiteX5" fmla="*/ 0 w 7920880"/>
                <a:gd name="connsiteY5" fmla="*/ 3312368 h 3312368"/>
                <a:gd name="connsiteX6" fmla="*/ 0 w 7920880"/>
                <a:gd name="connsiteY6" fmla="*/ 0 h 3312368"/>
                <a:gd name="connsiteX0" fmla="*/ 0 w 7920880"/>
                <a:gd name="connsiteY0" fmla="*/ 0 h 3312368"/>
                <a:gd name="connsiteX1" fmla="*/ 7920880 w 7920880"/>
                <a:gd name="connsiteY1" fmla="*/ 0 h 3312368"/>
                <a:gd name="connsiteX2" fmla="*/ 7885311 w 7920880"/>
                <a:gd name="connsiteY2" fmla="*/ 422025 h 3312368"/>
                <a:gd name="connsiteX3" fmla="*/ 362969 w 7920880"/>
                <a:gd name="connsiteY3" fmla="*/ 441075 h 3312368"/>
                <a:gd name="connsiteX4" fmla="*/ 362969 w 7920880"/>
                <a:gd name="connsiteY4" fmla="*/ 3160581 h 3312368"/>
                <a:gd name="connsiteX5" fmla="*/ 0 w 7920880"/>
                <a:gd name="connsiteY5" fmla="*/ 3312368 h 3312368"/>
                <a:gd name="connsiteX6" fmla="*/ 0 w 7920880"/>
                <a:gd name="connsiteY6" fmla="*/ 0 h 3312368"/>
                <a:gd name="connsiteX0" fmla="*/ 0 w 7920880"/>
                <a:gd name="connsiteY0" fmla="*/ 0 h 3312981"/>
                <a:gd name="connsiteX1" fmla="*/ 7920880 w 7920880"/>
                <a:gd name="connsiteY1" fmla="*/ 0 h 3312981"/>
                <a:gd name="connsiteX2" fmla="*/ 7885311 w 7920880"/>
                <a:gd name="connsiteY2" fmla="*/ 422025 h 3312981"/>
                <a:gd name="connsiteX3" fmla="*/ 362969 w 7920880"/>
                <a:gd name="connsiteY3" fmla="*/ 441075 h 3312981"/>
                <a:gd name="connsiteX4" fmla="*/ 353444 w 7920880"/>
                <a:gd name="connsiteY4" fmla="*/ 3312981 h 3312981"/>
                <a:gd name="connsiteX5" fmla="*/ 0 w 7920880"/>
                <a:gd name="connsiteY5" fmla="*/ 3312368 h 3312981"/>
                <a:gd name="connsiteX6" fmla="*/ 0 w 7920880"/>
                <a:gd name="connsiteY6" fmla="*/ 0 h 3312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920880" h="3312981">
                  <a:moveTo>
                    <a:pt x="0" y="0"/>
                  </a:moveTo>
                  <a:lnTo>
                    <a:pt x="7920880" y="0"/>
                  </a:lnTo>
                  <a:lnTo>
                    <a:pt x="7885311" y="422025"/>
                  </a:lnTo>
                  <a:lnTo>
                    <a:pt x="362969" y="441075"/>
                  </a:lnTo>
                  <a:lnTo>
                    <a:pt x="353444" y="3312981"/>
                  </a:lnTo>
                  <a:lnTo>
                    <a:pt x="0" y="3312368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001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16" name="Mrak 15"/>
            <p:cNvSpPr/>
            <p:nvPr/>
          </p:nvSpPr>
          <p:spPr>
            <a:xfrm>
              <a:off x="2051720" y="2499742"/>
              <a:ext cx="576064" cy="432048"/>
            </a:xfrm>
            <a:prstGeom prst="cloud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Mrak 16"/>
            <p:cNvSpPr/>
            <p:nvPr/>
          </p:nvSpPr>
          <p:spPr>
            <a:xfrm>
              <a:off x="323528" y="1707654"/>
              <a:ext cx="360040" cy="360040"/>
            </a:xfrm>
            <a:prstGeom prst="cloud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Mrak 17"/>
            <p:cNvSpPr/>
            <p:nvPr/>
          </p:nvSpPr>
          <p:spPr>
            <a:xfrm>
              <a:off x="323528" y="4227934"/>
              <a:ext cx="504056" cy="504056"/>
            </a:xfrm>
            <a:prstGeom prst="cloud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Mrak 18"/>
            <p:cNvSpPr/>
            <p:nvPr/>
          </p:nvSpPr>
          <p:spPr>
            <a:xfrm>
              <a:off x="6732240" y="2715766"/>
              <a:ext cx="504056" cy="468052"/>
            </a:xfrm>
            <a:prstGeom prst="cloud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13402" y1="47059" x2="13402" y2="47059"/>
                        <a14:foregroundMark x1="35567" y1="29412" x2="35567" y2="29412"/>
                        <a14:foregroundMark x1="25773" y1="26738" x2="25773" y2="26738"/>
                        <a14:foregroundMark x1="15979" y1="28342" x2="15979" y2="28342"/>
                        <a14:foregroundMark x1="8247" y1="28342" x2="8247" y2="28342"/>
                        <a14:foregroundMark x1="2062" y1="34759" x2="2062" y2="34759"/>
                        <a14:foregroundMark x1="65464" y1="2674" x2="65464" y2="2674"/>
                        <a14:foregroundMark x1="78866" y1="5882" x2="78866" y2="5882"/>
                        <a14:foregroundMark x1="87629" y1="10160" x2="87629" y2="10160"/>
                        <a14:foregroundMark x1="92268" y1="12834" x2="92268" y2="12834"/>
                        <a14:foregroundMark x1="96392" y1="21925" x2="96392" y2="21925"/>
                        <a14:foregroundMark x1="78866" y1="24599" x2="78866" y2="24599"/>
                        <a14:foregroundMark x1="67526" y1="44385" x2="67526" y2="44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9226" r="56530" b="-11475"/>
          <a:stretch/>
        </p:blipFill>
        <p:spPr bwMode="auto">
          <a:xfrm rot="3185656">
            <a:off x="6198247" y="2047642"/>
            <a:ext cx="302331" cy="616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13402" y1="47059" x2="13402" y2="47059"/>
                        <a14:foregroundMark x1="35567" y1="29412" x2="35567" y2="29412"/>
                        <a14:foregroundMark x1="25773" y1="26738" x2="25773" y2="26738"/>
                        <a14:foregroundMark x1="15979" y1="28342" x2="15979" y2="28342"/>
                        <a14:foregroundMark x1="8247" y1="28342" x2="8247" y2="28342"/>
                        <a14:foregroundMark x1="2062" y1="34759" x2="2062" y2="34759"/>
                        <a14:foregroundMark x1="65464" y1="2674" x2="65464" y2="2674"/>
                        <a14:foregroundMark x1="78866" y1="5882" x2="78866" y2="5882"/>
                        <a14:foregroundMark x1="87629" y1="10160" x2="87629" y2="10160"/>
                        <a14:foregroundMark x1="92268" y1="12834" x2="92268" y2="12834"/>
                        <a14:foregroundMark x1="96392" y1="21925" x2="96392" y2="21925"/>
                        <a14:foregroundMark x1="78866" y1="24599" x2="78866" y2="24599"/>
                        <a14:foregroundMark x1="67526" y1="44385" x2="67526" y2="44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512" t="-8134"/>
          <a:stretch/>
        </p:blipFill>
        <p:spPr bwMode="auto">
          <a:xfrm rot="3185656">
            <a:off x="1453883" y="4326670"/>
            <a:ext cx="278186" cy="598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13402" y1="47059" x2="13402" y2="47059"/>
                        <a14:foregroundMark x1="35567" y1="29412" x2="35567" y2="29412"/>
                        <a14:foregroundMark x1="25773" y1="26738" x2="25773" y2="26738"/>
                        <a14:foregroundMark x1="15979" y1="28342" x2="15979" y2="28342"/>
                        <a14:foregroundMark x1="8247" y1="28342" x2="8247" y2="28342"/>
                        <a14:foregroundMark x1="2062" y1="34759" x2="2062" y2="34759"/>
                        <a14:foregroundMark x1="65464" y1="2674" x2="65464" y2="2674"/>
                        <a14:foregroundMark x1="78866" y1="5882" x2="78866" y2="5882"/>
                        <a14:foregroundMark x1="87629" y1="10160" x2="87629" y2="10160"/>
                        <a14:foregroundMark x1="92268" y1="12834" x2="92268" y2="12834"/>
                        <a14:foregroundMark x1="96392" y1="21925" x2="96392" y2="21925"/>
                        <a14:foregroundMark x1="78866" y1="24599" x2="78866" y2="24599"/>
                        <a14:foregroundMark x1="67526" y1="44385" x2="67526" y2="44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512" t="-8134"/>
          <a:stretch/>
        </p:blipFill>
        <p:spPr bwMode="auto">
          <a:xfrm rot="3185656">
            <a:off x="4573850" y="2977105"/>
            <a:ext cx="278186" cy="598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13402" y1="47059" x2="13402" y2="47059"/>
                        <a14:foregroundMark x1="35567" y1="29412" x2="35567" y2="29412"/>
                        <a14:foregroundMark x1="25773" y1="26738" x2="25773" y2="26738"/>
                        <a14:foregroundMark x1="15979" y1="28342" x2="15979" y2="28342"/>
                        <a14:foregroundMark x1="8247" y1="28342" x2="8247" y2="28342"/>
                        <a14:foregroundMark x1="2062" y1="34759" x2="2062" y2="34759"/>
                        <a14:foregroundMark x1="65464" y1="2674" x2="65464" y2="2674"/>
                        <a14:foregroundMark x1="78866" y1="5882" x2="78866" y2="5882"/>
                        <a14:foregroundMark x1="87629" y1="10160" x2="87629" y2="10160"/>
                        <a14:foregroundMark x1="92268" y1="12834" x2="92268" y2="12834"/>
                        <a14:foregroundMark x1="96392" y1="21925" x2="96392" y2="21925"/>
                        <a14:foregroundMark x1="78866" y1="24599" x2="78866" y2="24599"/>
                        <a14:foregroundMark x1="67526" y1="44385" x2="67526" y2="44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512" t="-8134"/>
          <a:stretch/>
        </p:blipFill>
        <p:spPr bwMode="auto">
          <a:xfrm rot="3185656">
            <a:off x="2451215" y="3931672"/>
            <a:ext cx="278186" cy="598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13402" y1="47059" x2="13402" y2="47059"/>
                        <a14:foregroundMark x1="35567" y1="29412" x2="35567" y2="29412"/>
                        <a14:foregroundMark x1="25773" y1="26738" x2="25773" y2="26738"/>
                        <a14:foregroundMark x1="15979" y1="28342" x2="15979" y2="28342"/>
                        <a14:foregroundMark x1="8247" y1="28342" x2="8247" y2="28342"/>
                        <a14:foregroundMark x1="2062" y1="34759" x2="2062" y2="34759"/>
                        <a14:foregroundMark x1="65464" y1="2674" x2="65464" y2="2674"/>
                        <a14:foregroundMark x1="78866" y1="5882" x2="78866" y2="5882"/>
                        <a14:foregroundMark x1="87629" y1="10160" x2="87629" y2="10160"/>
                        <a14:foregroundMark x1="92268" y1="12834" x2="92268" y2="12834"/>
                        <a14:foregroundMark x1="96392" y1="21925" x2="96392" y2="21925"/>
                        <a14:foregroundMark x1="78866" y1="24599" x2="78866" y2="24599"/>
                        <a14:foregroundMark x1="67526" y1="44385" x2="67526" y2="44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512" t="-8134"/>
          <a:stretch/>
        </p:blipFill>
        <p:spPr bwMode="auto">
          <a:xfrm rot="3185656">
            <a:off x="3464024" y="3462880"/>
            <a:ext cx="278186" cy="598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13402" y1="47059" x2="13402" y2="47059"/>
                        <a14:foregroundMark x1="35567" y1="29412" x2="35567" y2="29412"/>
                        <a14:foregroundMark x1="25773" y1="26738" x2="25773" y2="26738"/>
                        <a14:foregroundMark x1="15979" y1="28342" x2="15979" y2="28342"/>
                        <a14:foregroundMark x1="8247" y1="28342" x2="8247" y2="28342"/>
                        <a14:foregroundMark x1="2062" y1="34759" x2="2062" y2="34759"/>
                        <a14:foregroundMark x1="65464" y1="2674" x2="65464" y2="2674"/>
                        <a14:foregroundMark x1="78866" y1="5882" x2="78866" y2="5882"/>
                        <a14:foregroundMark x1="87629" y1="10160" x2="87629" y2="10160"/>
                        <a14:foregroundMark x1="92268" y1="12834" x2="92268" y2="12834"/>
                        <a14:foregroundMark x1="96392" y1="21925" x2="96392" y2="21925"/>
                        <a14:foregroundMark x1="78866" y1="24599" x2="78866" y2="24599"/>
                        <a14:foregroundMark x1="67526" y1="44385" x2="67526" y2="44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9226" r="56530" b="-11475"/>
          <a:stretch/>
        </p:blipFill>
        <p:spPr bwMode="auto">
          <a:xfrm rot="3185656">
            <a:off x="3965722" y="2960953"/>
            <a:ext cx="302331" cy="616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13402" y1="47059" x2="13402" y2="47059"/>
                        <a14:foregroundMark x1="35567" y1="29412" x2="35567" y2="29412"/>
                        <a14:foregroundMark x1="25773" y1="26738" x2="25773" y2="26738"/>
                        <a14:foregroundMark x1="15979" y1="28342" x2="15979" y2="28342"/>
                        <a14:foregroundMark x1="8247" y1="28342" x2="8247" y2="28342"/>
                        <a14:foregroundMark x1="2062" y1="34759" x2="2062" y2="34759"/>
                        <a14:foregroundMark x1="65464" y1="2674" x2="65464" y2="2674"/>
                        <a14:foregroundMark x1="78866" y1="5882" x2="78866" y2="5882"/>
                        <a14:foregroundMark x1="87629" y1="10160" x2="87629" y2="10160"/>
                        <a14:foregroundMark x1="92268" y1="12834" x2="92268" y2="12834"/>
                        <a14:foregroundMark x1="96392" y1="21925" x2="96392" y2="21925"/>
                        <a14:foregroundMark x1="78866" y1="24599" x2="78866" y2="24599"/>
                        <a14:foregroundMark x1="67526" y1="44385" x2="67526" y2="44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9226" r="56530" b="-11475"/>
          <a:stretch/>
        </p:blipFill>
        <p:spPr bwMode="auto">
          <a:xfrm rot="3185656">
            <a:off x="2814939" y="3438446"/>
            <a:ext cx="302331" cy="616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13402" y1="47059" x2="13402" y2="47059"/>
                        <a14:foregroundMark x1="35567" y1="29412" x2="35567" y2="29412"/>
                        <a14:foregroundMark x1="25773" y1="26738" x2="25773" y2="26738"/>
                        <a14:foregroundMark x1="15979" y1="28342" x2="15979" y2="28342"/>
                        <a14:foregroundMark x1="8247" y1="28342" x2="8247" y2="28342"/>
                        <a14:foregroundMark x1="2062" y1="34759" x2="2062" y2="34759"/>
                        <a14:foregroundMark x1="65464" y1="2674" x2="65464" y2="2674"/>
                        <a14:foregroundMark x1="78866" y1="5882" x2="78866" y2="5882"/>
                        <a14:foregroundMark x1="87629" y1="10160" x2="87629" y2="10160"/>
                        <a14:foregroundMark x1="92268" y1="12834" x2="92268" y2="12834"/>
                        <a14:foregroundMark x1="96392" y1="21925" x2="96392" y2="21925"/>
                        <a14:foregroundMark x1="78866" y1="24599" x2="78866" y2="24599"/>
                        <a14:foregroundMark x1="67526" y1="44385" x2="67526" y2="44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9226" r="56530" b="-11475"/>
          <a:stretch/>
        </p:blipFill>
        <p:spPr bwMode="auto">
          <a:xfrm rot="3185656">
            <a:off x="1937952" y="3782777"/>
            <a:ext cx="302331" cy="616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13402" y1="47059" x2="13402" y2="47059"/>
                        <a14:foregroundMark x1="35567" y1="29412" x2="35567" y2="29412"/>
                        <a14:foregroundMark x1="25773" y1="26738" x2="25773" y2="26738"/>
                        <a14:foregroundMark x1="15979" y1="28342" x2="15979" y2="28342"/>
                        <a14:foregroundMark x1="8247" y1="28342" x2="8247" y2="28342"/>
                        <a14:foregroundMark x1="2062" y1="34759" x2="2062" y2="34759"/>
                        <a14:foregroundMark x1="65464" y1="2674" x2="65464" y2="2674"/>
                        <a14:foregroundMark x1="78866" y1="5882" x2="78866" y2="5882"/>
                        <a14:foregroundMark x1="87629" y1="10160" x2="87629" y2="10160"/>
                        <a14:foregroundMark x1="92268" y1="12834" x2="92268" y2="12834"/>
                        <a14:foregroundMark x1="96392" y1="21925" x2="96392" y2="21925"/>
                        <a14:foregroundMark x1="78866" y1="24599" x2="78866" y2="24599"/>
                        <a14:foregroundMark x1="67526" y1="44385" x2="67526" y2="44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512" t="-8134"/>
          <a:stretch/>
        </p:blipFill>
        <p:spPr bwMode="auto">
          <a:xfrm rot="3185656">
            <a:off x="5724932" y="2535043"/>
            <a:ext cx="278186" cy="598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13402" y1="47059" x2="13402" y2="47059"/>
                        <a14:foregroundMark x1="35567" y1="29412" x2="35567" y2="29412"/>
                        <a14:foregroundMark x1="25773" y1="26738" x2="25773" y2="26738"/>
                        <a14:foregroundMark x1="15979" y1="28342" x2="15979" y2="28342"/>
                        <a14:foregroundMark x1="8247" y1="28342" x2="8247" y2="28342"/>
                        <a14:foregroundMark x1="2062" y1="34759" x2="2062" y2="34759"/>
                        <a14:foregroundMark x1="65464" y1="2674" x2="65464" y2="2674"/>
                        <a14:foregroundMark x1="78866" y1="5882" x2="78866" y2="5882"/>
                        <a14:foregroundMark x1="87629" y1="10160" x2="87629" y2="10160"/>
                        <a14:foregroundMark x1="92268" y1="12834" x2="92268" y2="12834"/>
                        <a14:foregroundMark x1="96392" y1="21925" x2="96392" y2="21925"/>
                        <a14:foregroundMark x1="78866" y1="24599" x2="78866" y2="24599"/>
                        <a14:foregroundMark x1="67526" y1="44385" x2="67526" y2="44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9226" r="56530" b="-11475"/>
          <a:stretch/>
        </p:blipFill>
        <p:spPr bwMode="auto">
          <a:xfrm rot="3185656">
            <a:off x="5052988" y="2478739"/>
            <a:ext cx="302331" cy="616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dirty="0" smtClean="0"/>
              <a:t>Trojúhelníková nerovnost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cs-CZ" dirty="0" smtClean="0"/>
              <a:t>Součet délek každých dvou stran trojúhelníku je větší než délka jeho třetí strany</a:t>
            </a:r>
            <a:endParaRPr lang="cs-CZ" dirty="0"/>
          </a:p>
        </p:txBody>
      </p:sp>
      <p:grpSp>
        <p:nvGrpSpPr>
          <p:cNvPr id="7" name="Skupina 6"/>
          <p:cNvGrpSpPr/>
          <p:nvPr/>
        </p:nvGrpSpPr>
        <p:grpSpPr>
          <a:xfrm>
            <a:off x="344363" y="1779591"/>
            <a:ext cx="4089840" cy="2736304"/>
            <a:chOff x="-7445" y="1347614"/>
            <a:chExt cx="8928992" cy="3672408"/>
          </a:xfrm>
        </p:grpSpPr>
        <p:sp>
          <p:nvSpPr>
            <p:cNvPr id="8" name="Obdélník 7"/>
            <p:cNvSpPr/>
            <p:nvPr/>
          </p:nvSpPr>
          <p:spPr>
            <a:xfrm>
              <a:off x="-7445" y="1347614"/>
              <a:ext cx="8928992" cy="3672408"/>
            </a:xfrm>
            <a:prstGeom prst="rect">
              <a:avLst/>
            </a:prstGeom>
            <a:solidFill>
              <a:srgbClr val="33CC33">
                <a:alpha val="47059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9" name="Šikmý pruh 8"/>
            <p:cNvSpPr/>
            <p:nvPr/>
          </p:nvSpPr>
          <p:spPr>
            <a:xfrm>
              <a:off x="1187624" y="2067694"/>
              <a:ext cx="6264696" cy="2664296"/>
            </a:xfrm>
            <a:prstGeom prst="diagStripe">
              <a:avLst>
                <a:gd name="adj" fmla="val 83749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10" name="Poloviční rámeček 9"/>
            <p:cNvSpPr/>
            <p:nvPr/>
          </p:nvSpPr>
          <p:spPr>
            <a:xfrm>
              <a:off x="971600" y="1707654"/>
              <a:ext cx="7920880" cy="3312368"/>
            </a:xfrm>
            <a:prstGeom prst="halfFrame">
              <a:avLst>
                <a:gd name="adj1" fmla="val 13316"/>
                <a:gd name="adj2" fmla="val 10958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001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11" name="Mrak 10"/>
            <p:cNvSpPr/>
            <p:nvPr/>
          </p:nvSpPr>
          <p:spPr>
            <a:xfrm>
              <a:off x="2051720" y="2499742"/>
              <a:ext cx="576064" cy="432048"/>
            </a:xfrm>
            <a:prstGeom prst="cloud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Mrak 11"/>
            <p:cNvSpPr/>
            <p:nvPr/>
          </p:nvSpPr>
          <p:spPr>
            <a:xfrm>
              <a:off x="323528" y="1707654"/>
              <a:ext cx="360040" cy="360040"/>
            </a:xfrm>
            <a:prstGeom prst="cloud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Mrak 12"/>
            <p:cNvSpPr/>
            <p:nvPr/>
          </p:nvSpPr>
          <p:spPr>
            <a:xfrm>
              <a:off x="323528" y="4227934"/>
              <a:ext cx="504056" cy="504056"/>
            </a:xfrm>
            <a:prstGeom prst="cloud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Mrak 13"/>
            <p:cNvSpPr/>
            <p:nvPr/>
          </p:nvSpPr>
          <p:spPr>
            <a:xfrm>
              <a:off x="6732240" y="2715766"/>
              <a:ext cx="504056" cy="468052"/>
            </a:xfrm>
            <a:prstGeom prst="cloud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5" name="Rovnoramenný trojúhelník 14"/>
          <p:cNvSpPr/>
          <p:nvPr/>
        </p:nvSpPr>
        <p:spPr>
          <a:xfrm rot="10800000">
            <a:off x="891755" y="2181985"/>
            <a:ext cx="2869485" cy="1931511"/>
          </a:xfrm>
          <a:prstGeom prst="triangle">
            <a:avLst>
              <a:gd name="adj" fmla="val 100000"/>
            </a:avLst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lačítko akce: Dopředu nebo Další 15">
            <a:hlinkClick r:id="" action="ppaction://hlinkshowjump?jump=nextslide" highlightClick="1"/>
          </p:cNvPr>
          <p:cNvSpPr/>
          <p:nvPr/>
        </p:nvSpPr>
        <p:spPr>
          <a:xfrm>
            <a:off x="8424428" y="4349621"/>
            <a:ext cx="360040" cy="360111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>
            <a:extLst/>
          </a:lstStyle>
          <a:p>
            <a:r>
              <a:rPr lang="cs-CZ" dirty="0" smtClean="0"/>
              <a:t>Rozdělení trojúhelníků podle stran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922253430"/>
              </p:ext>
            </p:extLst>
          </p:nvPr>
        </p:nvGraphicFramePr>
        <p:xfrm>
          <a:off x="609600" y="1352550"/>
          <a:ext cx="8153400" cy="3276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ovnoramenný trojúhelník 6"/>
          <p:cNvSpPr/>
          <p:nvPr/>
        </p:nvSpPr>
        <p:spPr>
          <a:xfrm>
            <a:off x="1115616" y="2643759"/>
            <a:ext cx="792088" cy="682834"/>
          </a:xfrm>
          <a:prstGeom prst="triangl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Rovnoramenný trojúhelník 7"/>
          <p:cNvSpPr/>
          <p:nvPr/>
        </p:nvSpPr>
        <p:spPr>
          <a:xfrm rot="5400000">
            <a:off x="1276631" y="1235443"/>
            <a:ext cx="530352" cy="1284430"/>
          </a:xfrm>
          <a:prstGeom prst="triangl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ovnoramenný trojúhelník 8"/>
          <p:cNvSpPr/>
          <p:nvPr/>
        </p:nvSpPr>
        <p:spPr>
          <a:xfrm>
            <a:off x="981308" y="3869664"/>
            <a:ext cx="1060704" cy="576064"/>
          </a:xfrm>
          <a:prstGeom prst="triangle">
            <a:avLst>
              <a:gd name="adj" fmla="val 9050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Objek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2251806"/>
              </p:ext>
            </p:extLst>
          </p:nvPr>
        </p:nvGraphicFramePr>
        <p:xfrm>
          <a:off x="1043610" y="3305404"/>
          <a:ext cx="3154685" cy="18380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2" name="Solid Edge Draft Document" r:id="rId4" imgW="3514680" imgH="2048040" progId="SolidEdge.DraftDocument">
                  <p:embed/>
                </p:oleObj>
              </mc:Choice>
              <mc:Fallback>
                <p:oleObj name="Solid Edge Draft Document" r:id="rId4" imgW="3514680" imgH="2048040" progId="SolidEdge.Draft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43610" y="3305404"/>
                        <a:ext cx="3154685" cy="18380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Příklady – lze sestrojit dané trojúhelníky?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l-GR" dirty="0" smtClean="0">
                <a:latin typeface="Calibri"/>
                <a:cs typeface="Calibri"/>
              </a:rPr>
              <a:t>Δ</a:t>
            </a:r>
            <a:r>
              <a:rPr lang="cs-CZ" dirty="0" smtClean="0">
                <a:latin typeface="Calibri"/>
                <a:cs typeface="Calibri"/>
              </a:rPr>
              <a:t> ABC</a:t>
            </a:r>
          </a:p>
          <a:p>
            <a:pPr marL="0" indent="0">
              <a:buNone/>
            </a:pPr>
            <a:r>
              <a:rPr lang="cs-CZ" dirty="0" smtClean="0">
                <a:latin typeface="Calibri"/>
                <a:cs typeface="Calibri"/>
              </a:rPr>
              <a:t>   a = 5cm</a:t>
            </a:r>
          </a:p>
          <a:p>
            <a:pPr marL="0" indent="0">
              <a:buNone/>
            </a:pPr>
            <a:r>
              <a:rPr lang="cs-CZ" dirty="0">
                <a:latin typeface="Calibri"/>
                <a:cs typeface="Calibri"/>
              </a:rPr>
              <a:t> </a:t>
            </a:r>
            <a:r>
              <a:rPr lang="cs-CZ" dirty="0" smtClean="0">
                <a:latin typeface="Calibri"/>
                <a:cs typeface="Calibri"/>
              </a:rPr>
              <a:t>  b = 3cm</a:t>
            </a:r>
          </a:p>
          <a:p>
            <a:pPr marL="0" indent="0">
              <a:buNone/>
            </a:pPr>
            <a:r>
              <a:rPr lang="cs-CZ" dirty="0">
                <a:latin typeface="Calibri"/>
                <a:cs typeface="Calibri"/>
              </a:rPr>
              <a:t> </a:t>
            </a:r>
            <a:r>
              <a:rPr lang="cs-CZ" dirty="0" smtClean="0">
                <a:latin typeface="Calibri"/>
                <a:cs typeface="Calibri"/>
              </a:rPr>
              <a:t>  c = 7cm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4"/>
          </p:nvPr>
        </p:nvSpPr>
        <p:spPr>
          <a:xfrm>
            <a:off x="4860032" y="1441494"/>
            <a:ext cx="3886200" cy="3268625"/>
          </a:xfrm>
        </p:spPr>
        <p:txBody>
          <a:bodyPr/>
          <a:lstStyle/>
          <a:p>
            <a:r>
              <a:rPr lang="el-GR" dirty="0" smtClean="0">
                <a:cs typeface="Calibri"/>
              </a:rPr>
              <a:t>Δ</a:t>
            </a:r>
            <a:r>
              <a:rPr lang="cs-CZ" dirty="0" smtClean="0">
                <a:cs typeface="Calibri"/>
              </a:rPr>
              <a:t> KLM</a:t>
            </a:r>
          </a:p>
          <a:p>
            <a:pPr marL="0" indent="0">
              <a:buNone/>
            </a:pPr>
            <a:r>
              <a:rPr lang="cs-CZ" dirty="0" smtClean="0">
                <a:cs typeface="Calibri"/>
              </a:rPr>
              <a:t>   k = 9cm</a:t>
            </a:r>
          </a:p>
          <a:p>
            <a:pPr marL="0" indent="0">
              <a:buNone/>
            </a:pPr>
            <a:r>
              <a:rPr lang="cs-CZ" dirty="0">
                <a:cs typeface="Calibri"/>
              </a:rPr>
              <a:t> </a:t>
            </a:r>
            <a:r>
              <a:rPr lang="cs-CZ" dirty="0" smtClean="0">
                <a:cs typeface="Calibri"/>
              </a:rPr>
              <a:t>   l = 7cm</a:t>
            </a:r>
          </a:p>
          <a:p>
            <a:pPr marL="0" indent="0">
              <a:buNone/>
            </a:pPr>
            <a:r>
              <a:rPr lang="cs-CZ" dirty="0">
                <a:cs typeface="Calibri"/>
              </a:rPr>
              <a:t> </a:t>
            </a:r>
            <a:r>
              <a:rPr lang="cs-CZ" dirty="0" smtClean="0">
                <a:cs typeface="Calibri"/>
              </a:rPr>
              <a:t>  m = 2cm</a:t>
            </a:r>
            <a:endParaRPr lang="cs-CZ" dirty="0"/>
          </a:p>
        </p:txBody>
      </p:sp>
      <p:sp>
        <p:nvSpPr>
          <p:cNvPr id="6" name="Zaoblený obdélníkový popisek 5"/>
          <p:cNvSpPr/>
          <p:nvPr/>
        </p:nvSpPr>
        <p:spPr>
          <a:xfrm>
            <a:off x="2915816" y="1563638"/>
            <a:ext cx="936104" cy="432048"/>
          </a:xfrm>
          <a:prstGeom prst="wedgeRoundRectCallout">
            <a:avLst>
              <a:gd name="adj1" fmla="val -59484"/>
              <a:gd name="adj2" fmla="val 123698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ANO</a:t>
            </a:r>
            <a:endParaRPr lang="cs-CZ" dirty="0"/>
          </a:p>
        </p:txBody>
      </p:sp>
      <p:sp>
        <p:nvSpPr>
          <p:cNvPr id="8" name="Zaoblený obdélníkový popisek 7"/>
          <p:cNvSpPr/>
          <p:nvPr/>
        </p:nvSpPr>
        <p:spPr>
          <a:xfrm>
            <a:off x="2915816" y="2859782"/>
            <a:ext cx="936104" cy="432048"/>
          </a:xfrm>
          <a:prstGeom prst="wedgeRoundRectCallout">
            <a:avLst>
              <a:gd name="adj1" fmla="val -60289"/>
              <a:gd name="adj2" fmla="val -121094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</a:t>
            </a:r>
            <a:endParaRPr lang="cs-CZ" dirty="0"/>
          </a:p>
        </p:txBody>
      </p:sp>
      <p:sp>
        <p:nvSpPr>
          <p:cNvPr id="9" name="Zaoblený obdélníkový popisek 8"/>
          <p:cNvSpPr/>
          <p:nvPr/>
        </p:nvSpPr>
        <p:spPr>
          <a:xfrm>
            <a:off x="7308304" y="1500014"/>
            <a:ext cx="864096" cy="432048"/>
          </a:xfrm>
          <a:prstGeom prst="wedgeRoundRectCallout">
            <a:avLst>
              <a:gd name="adj1" fmla="val -59484"/>
              <a:gd name="adj2" fmla="val 123698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ANO</a:t>
            </a:r>
            <a:endParaRPr lang="cs-CZ" dirty="0"/>
          </a:p>
        </p:txBody>
      </p:sp>
      <p:sp>
        <p:nvSpPr>
          <p:cNvPr id="10" name="Zaoblený obdélníkový popisek 9"/>
          <p:cNvSpPr/>
          <p:nvPr/>
        </p:nvSpPr>
        <p:spPr>
          <a:xfrm>
            <a:off x="7294899" y="2859782"/>
            <a:ext cx="877503" cy="432048"/>
          </a:xfrm>
          <a:prstGeom prst="wedgeRoundRectCallout">
            <a:avLst>
              <a:gd name="adj1" fmla="val -60289"/>
              <a:gd name="adj2" fmla="val -121094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</a:t>
            </a:r>
            <a:endParaRPr lang="cs-CZ" dirty="0"/>
          </a:p>
        </p:txBody>
      </p:sp>
      <p:sp>
        <p:nvSpPr>
          <p:cNvPr id="12" name="Veselý obličej 11"/>
          <p:cNvSpPr/>
          <p:nvPr/>
        </p:nvSpPr>
        <p:spPr>
          <a:xfrm>
            <a:off x="3679254" y="1788046"/>
            <a:ext cx="288032" cy="288032"/>
          </a:xfrm>
          <a:prstGeom prst="smileyFace">
            <a:avLst/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Veselý obličej 12"/>
          <p:cNvSpPr/>
          <p:nvPr/>
        </p:nvSpPr>
        <p:spPr>
          <a:xfrm>
            <a:off x="8028384" y="3075807"/>
            <a:ext cx="288032" cy="288032"/>
          </a:xfrm>
          <a:prstGeom prst="smileyFace">
            <a:avLst/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4" name="Veselý obličej 13"/>
          <p:cNvSpPr/>
          <p:nvPr/>
        </p:nvSpPr>
        <p:spPr>
          <a:xfrm>
            <a:off x="3707904" y="3075807"/>
            <a:ext cx="288032" cy="288032"/>
          </a:xfrm>
          <a:prstGeom prst="smileyFace">
            <a:avLst>
              <a:gd name="adj" fmla="val -4653"/>
            </a:avLst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5" name="Veselý obličej 14"/>
          <p:cNvSpPr/>
          <p:nvPr/>
        </p:nvSpPr>
        <p:spPr>
          <a:xfrm>
            <a:off x="8028384" y="1716039"/>
            <a:ext cx="288032" cy="288032"/>
          </a:xfrm>
          <a:prstGeom prst="smileyFace">
            <a:avLst>
              <a:gd name="adj" fmla="val -4653"/>
            </a:avLst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" name="Tlačítko akce: Dopředu nebo Další 15">
            <a:hlinkClick r:id="" action="ppaction://hlinkshowjump?jump=nextslide" highlightClick="1"/>
          </p:cNvPr>
          <p:cNvSpPr/>
          <p:nvPr/>
        </p:nvSpPr>
        <p:spPr>
          <a:xfrm>
            <a:off x="8532440" y="4337951"/>
            <a:ext cx="360000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7" name="Objek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7150260"/>
              </p:ext>
            </p:extLst>
          </p:nvPr>
        </p:nvGraphicFramePr>
        <p:xfrm>
          <a:off x="5004050" y="3707729"/>
          <a:ext cx="2832529" cy="12604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3" name="Solid Edge Draft Document" r:id="rId6" imgW="3895560" imgH="1733400" progId="SolidEdge.DraftDocument">
                  <p:embed/>
                </p:oleObj>
              </mc:Choice>
              <mc:Fallback>
                <p:oleObj name="Solid Edge Draft Document" r:id="rId6" imgW="3895560" imgH="1733400" progId="SolidEdge.Draft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004050" y="3707729"/>
                        <a:ext cx="2832529" cy="12604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9269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Objek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3289297"/>
              </p:ext>
            </p:extLst>
          </p:nvPr>
        </p:nvGraphicFramePr>
        <p:xfrm>
          <a:off x="5652122" y="3231017"/>
          <a:ext cx="2710053" cy="18508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2" name="Solid Edge Draft Document" r:id="rId4" imgW="7210440" imgH="4924440" progId="SolidEdge.DraftDocument">
                  <p:embed/>
                </p:oleObj>
              </mc:Choice>
              <mc:Fallback>
                <p:oleObj name="Solid Edge Draft Document" r:id="rId4" imgW="7210440" imgH="4924440" progId="SolidEdge.Draft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652122" y="3231017"/>
                        <a:ext cx="2710053" cy="18508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Zaoblený obdélníkový popisek 14"/>
          <p:cNvSpPr/>
          <p:nvPr/>
        </p:nvSpPr>
        <p:spPr>
          <a:xfrm>
            <a:off x="2987824" y="1574919"/>
            <a:ext cx="864096" cy="432048"/>
          </a:xfrm>
          <a:prstGeom prst="wedgeRoundRectCallout">
            <a:avLst>
              <a:gd name="adj1" fmla="val -59484"/>
              <a:gd name="adj2" fmla="val 123698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ANO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Příklady – lze sestrojit dané trojúhelníky?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l-GR" dirty="0" smtClean="0">
                <a:latin typeface="Calibri"/>
                <a:cs typeface="Calibri"/>
              </a:rPr>
              <a:t>Δ</a:t>
            </a:r>
            <a:r>
              <a:rPr lang="cs-CZ" dirty="0" smtClean="0">
                <a:latin typeface="Calibri"/>
                <a:cs typeface="Calibri"/>
              </a:rPr>
              <a:t> STV</a:t>
            </a:r>
          </a:p>
          <a:p>
            <a:pPr marL="0" indent="0">
              <a:buNone/>
            </a:pPr>
            <a:r>
              <a:rPr lang="cs-CZ" dirty="0" smtClean="0">
                <a:latin typeface="Calibri"/>
                <a:cs typeface="Calibri"/>
              </a:rPr>
              <a:t>   s = 5cm</a:t>
            </a:r>
          </a:p>
          <a:p>
            <a:pPr marL="0" indent="0">
              <a:buNone/>
            </a:pPr>
            <a:r>
              <a:rPr lang="cs-CZ" dirty="0">
                <a:latin typeface="Calibri"/>
                <a:cs typeface="Calibri"/>
              </a:rPr>
              <a:t> </a:t>
            </a:r>
            <a:r>
              <a:rPr lang="cs-CZ" dirty="0" smtClean="0">
                <a:latin typeface="Calibri"/>
                <a:cs typeface="Calibri"/>
              </a:rPr>
              <a:t>  t = 3cm</a:t>
            </a:r>
          </a:p>
          <a:p>
            <a:pPr marL="0" indent="0">
              <a:buNone/>
            </a:pPr>
            <a:r>
              <a:rPr lang="cs-CZ" dirty="0">
                <a:latin typeface="Calibri"/>
                <a:cs typeface="Calibri"/>
              </a:rPr>
              <a:t> </a:t>
            </a:r>
            <a:r>
              <a:rPr lang="cs-CZ" dirty="0" smtClean="0">
                <a:latin typeface="Calibri"/>
                <a:cs typeface="Calibri"/>
              </a:rPr>
              <a:t>  v = 9cm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4"/>
          </p:nvPr>
        </p:nvSpPr>
        <p:spPr>
          <a:xfrm>
            <a:off x="4860032" y="1441494"/>
            <a:ext cx="3886200" cy="3268625"/>
          </a:xfrm>
        </p:spPr>
        <p:txBody>
          <a:bodyPr/>
          <a:lstStyle/>
          <a:p>
            <a:r>
              <a:rPr lang="el-GR" dirty="0" smtClean="0">
                <a:cs typeface="Calibri"/>
              </a:rPr>
              <a:t>Δ</a:t>
            </a:r>
            <a:r>
              <a:rPr lang="cs-CZ" dirty="0" smtClean="0">
                <a:cs typeface="Calibri"/>
              </a:rPr>
              <a:t> PQR</a:t>
            </a:r>
          </a:p>
          <a:p>
            <a:pPr marL="0" indent="0">
              <a:buNone/>
            </a:pPr>
            <a:r>
              <a:rPr lang="cs-CZ" dirty="0" smtClean="0">
                <a:cs typeface="Calibri"/>
              </a:rPr>
              <a:t>   p = 12cm</a:t>
            </a:r>
          </a:p>
          <a:p>
            <a:pPr marL="0" indent="0">
              <a:buNone/>
            </a:pPr>
            <a:r>
              <a:rPr lang="cs-CZ" dirty="0">
                <a:cs typeface="Calibri"/>
              </a:rPr>
              <a:t> </a:t>
            </a:r>
            <a:r>
              <a:rPr lang="cs-CZ" dirty="0" smtClean="0">
                <a:cs typeface="Calibri"/>
              </a:rPr>
              <a:t>   q = 15cm</a:t>
            </a:r>
          </a:p>
          <a:p>
            <a:pPr marL="0" indent="0">
              <a:buNone/>
            </a:pPr>
            <a:r>
              <a:rPr lang="cs-CZ" dirty="0">
                <a:cs typeface="Calibri"/>
              </a:rPr>
              <a:t> </a:t>
            </a:r>
            <a:r>
              <a:rPr lang="cs-CZ" dirty="0" smtClean="0">
                <a:cs typeface="Calibri"/>
              </a:rPr>
              <a:t>  r = 17cm</a:t>
            </a:r>
            <a:endParaRPr lang="cs-CZ" dirty="0"/>
          </a:p>
        </p:txBody>
      </p:sp>
      <p:sp>
        <p:nvSpPr>
          <p:cNvPr id="8" name="Zaoblený obdélníkový popisek 7"/>
          <p:cNvSpPr/>
          <p:nvPr/>
        </p:nvSpPr>
        <p:spPr>
          <a:xfrm>
            <a:off x="2915816" y="2859782"/>
            <a:ext cx="936104" cy="432048"/>
          </a:xfrm>
          <a:prstGeom prst="wedgeRoundRectCallout">
            <a:avLst>
              <a:gd name="adj1" fmla="val -60289"/>
              <a:gd name="adj2" fmla="val -121094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</a:t>
            </a:r>
            <a:endParaRPr lang="cs-CZ" dirty="0"/>
          </a:p>
        </p:txBody>
      </p:sp>
      <p:sp>
        <p:nvSpPr>
          <p:cNvPr id="9" name="Zaoblený obdélníkový popisek 8"/>
          <p:cNvSpPr/>
          <p:nvPr/>
        </p:nvSpPr>
        <p:spPr>
          <a:xfrm>
            <a:off x="7308304" y="1500014"/>
            <a:ext cx="864096" cy="432048"/>
          </a:xfrm>
          <a:prstGeom prst="wedgeRoundRectCallout">
            <a:avLst>
              <a:gd name="adj1" fmla="val -59484"/>
              <a:gd name="adj2" fmla="val 123698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ANO</a:t>
            </a:r>
            <a:endParaRPr lang="cs-CZ" dirty="0"/>
          </a:p>
        </p:txBody>
      </p:sp>
      <p:sp>
        <p:nvSpPr>
          <p:cNvPr id="10" name="Zaoblený obdélníkový popisek 9"/>
          <p:cNvSpPr/>
          <p:nvPr/>
        </p:nvSpPr>
        <p:spPr>
          <a:xfrm>
            <a:off x="7294899" y="2859782"/>
            <a:ext cx="877503" cy="432048"/>
          </a:xfrm>
          <a:prstGeom prst="wedgeRoundRectCallout">
            <a:avLst>
              <a:gd name="adj1" fmla="val -60289"/>
              <a:gd name="adj2" fmla="val -121094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</a:t>
            </a:r>
            <a:endParaRPr lang="cs-CZ" dirty="0"/>
          </a:p>
        </p:txBody>
      </p:sp>
      <p:sp>
        <p:nvSpPr>
          <p:cNvPr id="11" name="Veselý obličej 10"/>
          <p:cNvSpPr/>
          <p:nvPr/>
        </p:nvSpPr>
        <p:spPr>
          <a:xfrm>
            <a:off x="3707904" y="1779663"/>
            <a:ext cx="288032" cy="288032"/>
          </a:xfrm>
          <a:prstGeom prst="smileyFace">
            <a:avLst>
              <a:gd name="adj" fmla="val -4653"/>
            </a:avLst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Veselý obličej 11"/>
          <p:cNvSpPr/>
          <p:nvPr/>
        </p:nvSpPr>
        <p:spPr>
          <a:xfrm>
            <a:off x="3707904" y="3075807"/>
            <a:ext cx="288032" cy="288032"/>
          </a:xfrm>
          <a:prstGeom prst="smileyFace">
            <a:avLst>
              <a:gd name="adj" fmla="val 4653"/>
            </a:avLst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Veselý obličej 12"/>
          <p:cNvSpPr/>
          <p:nvPr/>
        </p:nvSpPr>
        <p:spPr>
          <a:xfrm>
            <a:off x="8028384" y="1718935"/>
            <a:ext cx="288032" cy="288032"/>
          </a:xfrm>
          <a:prstGeom prst="smileyFace">
            <a:avLst>
              <a:gd name="adj" fmla="val 4653"/>
            </a:avLst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4" name="Veselý obličej 13"/>
          <p:cNvSpPr/>
          <p:nvPr/>
        </p:nvSpPr>
        <p:spPr>
          <a:xfrm>
            <a:off x="8028384" y="3075807"/>
            <a:ext cx="288032" cy="288032"/>
          </a:xfrm>
          <a:prstGeom prst="smileyFace">
            <a:avLst>
              <a:gd name="adj" fmla="val -4653"/>
            </a:avLst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8532440" y="4371951"/>
            <a:ext cx="360040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7" name="Objek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0747057"/>
              </p:ext>
            </p:extLst>
          </p:nvPr>
        </p:nvGraphicFramePr>
        <p:xfrm>
          <a:off x="1344539" y="3616554"/>
          <a:ext cx="2046362" cy="14959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3" name="Solid Edge Draft Document" r:id="rId6" imgW="3895560" imgH="2847960" progId="SolidEdge.DraftDocument">
                  <p:embed/>
                </p:oleObj>
              </mc:Choice>
              <mc:Fallback>
                <p:oleObj name="Solid Edge Draft Document" r:id="rId6" imgW="3895560" imgH="2847960" progId="SolidEdge.Draft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344539" y="3616554"/>
                        <a:ext cx="2046362" cy="14959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74965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Konstrukce trojúhelníku ze 3 stran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1352552"/>
            <a:ext cx="8424936" cy="499119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Sestroj </a:t>
            </a:r>
            <a:r>
              <a:rPr lang="el-GR" dirty="0">
                <a:cs typeface="Calibri"/>
              </a:rPr>
              <a:t>Δ </a:t>
            </a:r>
            <a:r>
              <a:rPr lang="cs-CZ" dirty="0" smtClean="0">
                <a:latin typeface="Calibri"/>
                <a:cs typeface="Calibri"/>
              </a:rPr>
              <a:t>ABC s délkami stran a=6cm, b=7cm, c=8cm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467544" y="1923679"/>
            <a:ext cx="7846640" cy="4204729"/>
          </a:xfrm>
        </p:spPr>
        <p:txBody>
          <a:bodyPr/>
          <a:lstStyle/>
          <a:p>
            <a:r>
              <a:rPr lang="cs-CZ" dirty="0" smtClean="0"/>
              <a:t>Úlohu řešíme ve 2 krocích: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- rozbor a zápis konstrukce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- konstrukce = sestrojení </a:t>
            </a:r>
            <a:r>
              <a:rPr lang="el-GR" dirty="0">
                <a:cs typeface="Calibri"/>
              </a:rPr>
              <a:t>Δ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421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Rozbor:</a:t>
            </a:r>
          </a:p>
          <a:p>
            <a:pPr marL="0" indent="0">
              <a:buNone/>
            </a:pPr>
            <a:r>
              <a:rPr lang="cs-CZ" dirty="0" smtClean="0"/>
              <a:t>Náčrtek od ruky,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opíšeme vrcholy a vyznačíme rozměry</a:t>
            </a:r>
          </a:p>
          <a:p>
            <a:pPr marL="0" indent="0">
              <a:buNone/>
            </a:pPr>
            <a:r>
              <a:rPr lang="cs-CZ" dirty="0" smtClean="0"/>
              <a:t>Nezapomeneme ověřit trojúhelníkovou nerovnost!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8" y="1347614"/>
            <a:ext cx="3857625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0245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Objek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6938260"/>
              </p:ext>
            </p:extLst>
          </p:nvPr>
        </p:nvGraphicFramePr>
        <p:xfrm>
          <a:off x="5248277" y="1247776"/>
          <a:ext cx="3895725" cy="3895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1" name="Solid Edge Draft Document" r:id="rId4" imgW="3895560" imgH="3895560" progId="SolidEdge.DraftDocument">
                  <p:embed/>
                </p:oleObj>
              </mc:Choice>
              <mc:Fallback>
                <p:oleObj name="Solid Edge Draft Document" r:id="rId4" imgW="3895560" imgH="3895560" progId="SolidEdge.Draft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248277" y="1247776"/>
                        <a:ext cx="3895725" cy="3895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k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1461433"/>
              </p:ext>
            </p:extLst>
          </p:nvPr>
        </p:nvGraphicFramePr>
        <p:xfrm>
          <a:off x="5248277" y="1247776"/>
          <a:ext cx="3895725" cy="3895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2" name="Solid Edge Draft Document" r:id="rId6" imgW="3895560" imgH="3895560" progId="SolidEdge.DraftDocument">
                  <p:embed/>
                </p:oleObj>
              </mc:Choice>
              <mc:Fallback>
                <p:oleObj name="Solid Edge Draft Document" r:id="rId6" imgW="3895560" imgH="3895560" progId="SolidEdge.Draft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248277" y="1247776"/>
                        <a:ext cx="3895725" cy="3895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k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51232"/>
              </p:ext>
            </p:extLst>
          </p:nvPr>
        </p:nvGraphicFramePr>
        <p:xfrm>
          <a:off x="5248277" y="4011911"/>
          <a:ext cx="3895725" cy="1057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3" name="Solid Edge Draft Document" r:id="rId8" imgW="3895560" imgH="1057320" progId="SolidEdge.DraftDocument">
                  <p:embed/>
                </p:oleObj>
              </mc:Choice>
              <mc:Fallback>
                <p:oleObj name="Solid Edge Draft Document" r:id="rId8" imgW="3895560" imgH="1057320" progId="SolidEdge.Draft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248277" y="4011911"/>
                        <a:ext cx="3895725" cy="10572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k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3297664"/>
              </p:ext>
            </p:extLst>
          </p:nvPr>
        </p:nvGraphicFramePr>
        <p:xfrm>
          <a:off x="5245965" y="1238618"/>
          <a:ext cx="3895725" cy="3895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" name="Solid Edge Draft Document" r:id="rId10" imgW="3895560" imgH="3895560" progId="SolidEdge.DraftDocument">
                  <p:embed/>
                </p:oleObj>
              </mc:Choice>
              <mc:Fallback>
                <p:oleObj name="Solid Edge Draft Document" r:id="rId10" imgW="3895560" imgH="3895560" progId="SolidEdge.Draft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245965" y="1238618"/>
                        <a:ext cx="3895725" cy="3895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ulka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99892177"/>
                  </p:ext>
                </p:extLst>
              </p:nvPr>
            </p:nvGraphicFramePr>
            <p:xfrm>
              <a:off x="251520" y="318964"/>
              <a:ext cx="8640960" cy="5098856"/>
            </p:xfrm>
            <a:graphic>
              <a:graphicData uri="http://schemas.openxmlformats.org/drawingml/2006/table">
                <a:tbl>
                  <a:tblPr firstRow="1" bandRow="1">
                    <a:tableStyleId>{17292A2E-F333-43FB-9621-5CBBE7FDCDCB}</a:tableStyleId>
                  </a:tblPr>
                  <a:tblGrid>
                    <a:gridCol w="936104"/>
                    <a:gridCol w="1224136"/>
                    <a:gridCol w="2808312"/>
                    <a:gridCol w="3672408"/>
                  </a:tblGrid>
                  <a:tr h="11887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800" dirty="0" smtClean="0"/>
                            <a:t>Pořadí</a:t>
                          </a:r>
                          <a:r>
                            <a:rPr lang="cs-CZ" sz="1800" baseline="0" dirty="0" smtClean="0"/>
                            <a:t> kroku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800" dirty="0" smtClean="0"/>
                            <a:t>Útvar, který</a:t>
                          </a:r>
                          <a:r>
                            <a:rPr lang="cs-CZ" sz="1800" baseline="0" dirty="0" smtClean="0"/>
                            <a:t> rýsujeme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800" dirty="0" smtClean="0"/>
                            <a:t>Vlastnost rýsovaného útvaru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800" dirty="0" smtClean="0"/>
                            <a:t>obrázek</a:t>
                          </a:r>
                          <a:endParaRPr lang="cs-CZ" sz="1800" dirty="0"/>
                        </a:p>
                      </a:txBody>
                      <a:tcPr anchor="ctr"/>
                    </a:tc>
                  </a:tr>
                  <a:tr h="637423">
                    <a:tc>
                      <a:txBody>
                        <a:bodyPr/>
                        <a:lstStyle/>
                        <a:p>
                          <a:r>
                            <a:rPr lang="cs-CZ" sz="1800" dirty="0" smtClean="0"/>
                            <a:t>1.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800" dirty="0" smtClean="0"/>
                            <a:t>AB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800" dirty="0" smtClean="0">
                              <a:latin typeface="Calibri"/>
                              <a:cs typeface="Calibri"/>
                            </a:rPr>
                            <a:t>│AB│= 8cm</a:t>
                          </a:r>
                          <a:endParaRPr lang="cs-CZ" sz="1800" dirty="0"/>
                        </a:p>
                      </a:txBody>
                      <a:tcPr/>
                    </a:tc>
                    <a:tc rowSpan="5">
                      <a:txBody>
                        <a:bodyPr/>
                        <a:lstStyle/>
                        <a:p>
                          <a:endParaRPr lang="cs-CZ" sz="1800" dirty="0"/>
                        </a:p>
                      </a:txBody>
                      <a:tcPr/>
                    </a:tc>
                  </a:tr>
                  <a:tr h="637423">
                    <a:tc>
                      <a:txBody>
                        <a:bodyPr/>
                        <a:lstStyle/>
                        <a:p>
                          <a:r>
                            <a:rPr lang="cs-CZ" sz="1800" dirty="0" smtClean="0"/>
                            <a:t>2.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800" dirty="0" smtClean="0"/>
                            <a:t>k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sz="1800" dirty="0" smtClean="0"/>
                            <a:t>k(A;7cm)</a:t>
                          </a:r>
                          <a:r>
                            <a:rPr lang="cs-CZ" sz="1800" baseline="0" dirty="0" smtClean="0"/>
                            <a:t> </a:t>
                          </a:r>
                          <a:r>
                            <a:rPr lang="cs-CZ" sz="1200" i="1" baseline="0" dirty="0" smtClean="0"/>
                            <a:t>stačí narýsovat oblouk</a:t>
                          </a:r>
                          <a:endParaRPr lang="cs-CZ" sz="1200" i="1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</a:tr>
                  <a:tr h="637423">
                    <a:tc>
                      <a:txBody>
                        <a:bodyPr/>
                        <a:lstStyle/>
                        <a:p>
                          <a:r>
                            <a:rPr lang="cs-CZ" sz="1800" dirty="0" smtClean="0"/>
                            <a:t>3.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800" dirty="0" smtClean="0"/>
                            <a:t>l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800" dirty="0" smtClean="0"/>
                            <a:t>l(B;6cm)</a:t>
                          </a:r>
                          <a:r>
                            <a:rPr lang="cs-CZ" sz="1800" baseline="0" dirty="0" smtClean="0"/>
                            <a:t> </a:t>
                          </a:r>
                          <a:r>
                            <a:rPr lang="cs-CZ" sz="1200" i="1" baseline="0" dirty="0" smtClean="0"/>
                            <a:t>stačí narýsovat oblouk</a:t>
                          </a:r>
                          <a:endParaRPr lang="cs-CZ" sz="1200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</a:tr>
                  <a:tr h="637423">
                    <a:tc>
                      <a:txBody>
                        <a:bodyPr/>
                        <a:lstStyle/>
                        <a:p>
                          <a:r>
                            <a:rPr lang="cs-CZ" sz="1800" dirty="0" smtClean="0"/>
                            <a:t>4.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800" dirty="0" smtClean="0"/>
                            <a:t>C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800" dirty="0" smtClean="0"/>
                            <a:t>C </a:t>
                          </a:r>
                          <a14:m>
                            <m:oMath xmlns:m="http://schemas.openxmlformats.org/officeDocument/2006/math">
                              <m:r>
                                <a:rPr lang="cs-CZ" sz="1800" i="1" smtClean="0">
                                  <a:latin typeface="Cambria Math"/>
                                  <a:ea typeface="Cambria Math"/>
                                  <a:cs typeface="Calibri"/>
                                </a:rPr>
                                <m:t>∈</m:t>
                              </m:r>
                            </m:oMath>
                          </a14:m>
                          <a:r>
                            <a:rPr lang="cs-CZ" sz="1800" dirty="0" smtClean="0"/>
                            <a:t> </a:t>
                          </a:r>
                          <a:r>
                            <a:rPr lang="cs-CZ" sz="1800" dirty="0" err="1" smtClean="0"/>
                            <a:t>k</a:t>
                          </a:r>
                          <a:r>
                            <a:rPr lang="cs-CZ" sz="1800" dirty="0" err="1" smtClean="0">
                              <a:latin typeface="Calibri"/>
                              <a:cs typeface="Calibri"/>
                            </a:rPr>
                            <a:t>∩l</a:t>
                          </a:r>
                          <a:r>
                            <a:rPr lang="cs-CZ" sz="1800" dirty="0" smtClean="0">
                              <a:latin typeface="Calibri"/>
                              <a:cs typeface="Calibri"/>
                            </a:rPr>
                            <a:t>    </a:t>
                          </a:r>
                          <a:r>
                            <a:rPr lang="cs-CZ" sz="1200" i="1" dirty="0" smtClean="0">
                              <a:latin typeface="Calibri"/>
                              <a:cs typeface="Calibri"/>
                            </a:rPr>
                            <a:t>C</a:t>
                          </a:r>
                          <a:r>
                            <a:rPr lang="cs-CZ" sz="1200" dirty="0" smtClean="0">
                              <a:latin typeface="Calibri"/>
                              <a:cs typeface="Calibri"/>
                            </a:rPr>
                            <a:t> je průsečík kružnic k, l</a:t>
                          </a:r>
                          <a:endParaRPr lang="cs-CZ" sz="1200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</a:tr>
                  <a:tr h="1360444">
                    <a:tc>
                      <a:txBody>
                        <a:bodyPr/>
                        <a:lstStyle/>
                        <a:p>
                          <a:r>
                            <a:rPr lang="cs-CZ" sz="1800" dirty="0" smtClean="0"/>
                            <a:t>5.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l-GR" sz="1800" dirty="0" smtClean="0">
                              <a:cs typeface="Calibri"/>
                            </a:rPr>
                            <a:t>Δ</a:t>
                          </a:r>
                          <a:r>
                            <a:rPr lang="cs-CZ" sz="1800" baseline="0" dirty="0" smtClean="0">
                              <a:cs typeface="Calibri"/>
                            </a:rPr>
                            <a:t> ABC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200" i="1" dirty="0" smtClean="0">
                              <a:latin typeface="Calibri" pitchFamily="34" charset="0"/>
                              <a:cs typeface="Calibri" pitchFamily="34" charset="0"/>
                            </a:rPr>
                            <a:t>Požadovaný trojúhelník, zvýraznit tlustou čarou</a:t>
                          </a:r>
                          <a:endParaRPr lang="cs-CZ" sz="1200" i="1" dirty="0">
                            <a:latin typeface="Calibri" pitchFamily="34" charset="0"/>
                            <a:cs typeface="Calibri" pitchFamily="34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ulka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99892177"/>
                  </p:ext>
                </p:extLst>
              </p:nvPr>
            </p:nvGraphicFramePr>
            <p:xfrm>
              <a:off x="251520" y="318964"/>
              <a:ext cx="8640960" cy="5098856"/>
            </p:xfrm>
            <a:graphic>
              <a:graphicData uri="http://schemas.openxmlformats.org/drawingml/2006/table">
                <a:tbl>
                  <a:tblPr firstRow="1" bandRow="1">
                    <a:tableStyleId>{17292A2E-F333-43FB-9621-5CBBE7FDCDCB}</a:tableStyleId>
                  </a:tblPr>
                  <a:tblGrid>
                    <a:gridCol w="936104"/>
                    <a:gridCol w="1224136"/>
                    <a:gridCol w="2808312"/>
                    <a:gridCol w="3672408"/>
                  </a:tblGrid>
                  <a:tr h="11887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800" dirty="0" smtClean="0"/>
                            <a:t>Pořadí</a:t>
                          </a:r>
                          <a:r>
                            <a:rPr lang="cs-CZ" sz="1800" baseline="0" dirty="0" smtClean="0"/>
                            <a:t> kroku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800" dirty="0" smtClean="0"/>
                            <a:t>Útvar, který</a:t>
                          </a:r>
                          <a:r>
                            <a:rPr lang="cs-CZ" sz="1800" baseline="0" dirty="0" smtClean="0"/>
                            <a:t> rýsujeme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800" dirty="0" smtClean="0"/>
                            <a:t>Vlastnost rýsovaného útvaru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800" dirty="0" smtClean="0"/>
                            <a:t>obrázek</a:t>
                          </a:r>
                          <a:endParaRPr lang="cs-CZ" sz="1800" dirty="0"/>
                        </a:p>
                      </a:txBody>
                      <a:tcPr anchor="ctr"/>
                    </a:tc>
                  </a:tr>
                  <a:tr h="637423">
                    <a:tc>
                      <a:txBody>
                        <a:bodyPr/>
                        <a:lstStyle/>
                        <a:p>
                          <a:r>
                            <a:rPr lang="cs-CZ" sz="1800" dirty="0" smtClean="0"/>
                            <a:t>1.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800" dirty="0" smtClean="0"/>
                            <a:t>AB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800" dirty="0" smtClean="0">
                              <a:latin typeface="Calibri"/>
                              <a:cs typeface="Calibri"/>
                            </a:rPr>
                            <a:t>│AB│= 8cm</a:t>
                          </a:r>
                          <a:endParaRPr lang="cs-CZ" sz="1800" dirty="0"/>
                        </a:p>
                      </a:txBody>
                      <a:tcPr/>
                    </a:tc>
                    <a:tc rowSpan="5">
                      <a:txBody>
                        <a:bodyPr/>
                        <a:lstStyle/>
                        <a:p>
                          <a:endParaRPr lang="cs-CZ" sz="1800" dirty="0"/>
                        </a:p>
                      </a:txBody>
                      <a:tcPr/>
                    </a:tc>
                  </a:tr>
                  <a:tr h="637423">
                    <a:tc>
                      <a:txBody>
                        <a:bodyPr/>
                        <a:lstStyle/>
                        <a:p>
                          <a:r>
                            <a:rPr lang="cs-CZ" sz="1800" dirty="0" smtClean="0"/>
                            <a:t>2.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800" dirty="0" smtClean="0"/>
                            <a:t>k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sz="1800" dirty="0" smtClean="0"/>
                            <a:t>k(A;7cm)</a:t>
                          </a:r>
                          <a:r>
                            <a:rPr lang="cs-CZ" sz="1800" baseline="0" dirty="0" smtClean="0"/>
                            <a:t> </a:t>
                          </a:r>
                          <a:r>
                            <a:rPr lang="cs-CZ" sz="1200" i="1" baseline="0" dirty="0" smtClean="0"/>
                            <a:t>stačí narýsovat oblouk</a:t>
                          </a:r>
                          <a:endParaRPr lang="cs-CZ" sz="1200" i="1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</a:tr>
                  <a:tr h="637423">
                    <a:tc>
                      <a:txBody>
                        <a:bodyPr/>
                        <a:lstStyle/>
                        <a:p>
                          <a:r>
                            <a:rPr lang="cs-CZ" sz="1800" dirty="0" smtClean="0"/>
                            <a:t>3.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800" dirty="0" smtClean="0"/>
                            <a:t>l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800" dirty="0" smtClean="0"/>
                            <a:t>l(B;6cm</a:t>
                          </a:r>
                          <a:r>
                            <a:rPr lang="cs-CZ" sz="1800" dirty="0" smtClean="0"/>
                            <a:t>)</a:t>
                          </a:r>
                          <a:r>
                            <a:rPr lang="cs-CZ" sz="1800" baseline="0" dirty="0" smtClean="0"/>
                            <a:t> </a:t>
                          </a:r>
                          <a:r>
                            <a:rPr lang="cs-CZ" sz="1200" i="1" baseline="0" dirty="0" smtClean="0"/>
                            <a:t>stačí narýsovat oblouk</a:t>
                          </a:r>
                          <a:endParaRPr lang="cs-CZ" sz="1200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</a:tr>
                  <a:tr h="637423">
                    <a:tc>
                      <a:txBody>
                        <a:bodyPr/>
                        <a:lstStyle/>
                        <a:p>
                          <a:r>
                            <a:rPr lang="cs-CZ" sz="1800" dirty="0" smtClean="0"/>
                            <a:t>4.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800" dirty="0" smtClean="0"/>
                            <a:t>C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12"/>
                          <a:stretch>
                            <a:fillRect l="-77174" t="-489524" r="-131087" b="-212381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</a:tr>
                  <a:tr h="1360444">
                    <a:tc>
                      <a:txBody>
                        <a:bodyPr/>
                        <a:lstStyle/>
                        <a:p>
                          <a:r>
                            <a:rPr lang="cs-CZ" sz="1800" dirty="0" smtClean="0"/>
                            <a:t>5.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l-GR" sz="1800" dirty="0" smtClean="0">
                              <a:cs typeface="Calibri"/>
                            </a:rPr>
                            <a:t>Δ</a:t>
                          </a:r>
                          <a:r>
                            <a:rPr lang="cs-CZ" sz="1800" baseline="0" dirty="0" smtClean="0">
                              <a:cs typeface="Calibri"/>
                            </a:rPr>
                            <a:t> ABC</a:t>
                          </a:r>
                          <a:endParaRPr lang="cs-CZ" sz="18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200" i="1" dirty="0" smtClean="0">
                              <a:latin typeface="Calibri" pitchFamily="34" charset="0"/>
                              <a:cs typeface="Calibri" pitchFamily="34" charset="0"/>
                            </a:rPr>
                            <a:t>Požadovaný trojúhelník, zvýraznit tlustou čarou</a:t>
                          </a:r>
                          <a:endParaRPr lang="cs-CZ" sz="1200" i="1" dirty="0">
                            <a:latin typeface="Calibri" pitchFamily="34" charset="0"/>
                            <a:cs typeface="Calibri" pitchFamily="34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4155011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1400" dirty="0" smtClean="0"/>
              <a:t>Obrázky vytvořeny pomocí SOLID EDGE free 2D DRAFTING</a:t>
            </a:r>
          </a:p>
          <a:p>
            <a:r>
              <a:rPr lang="cs-CZ" sz="1400" dirty="0" smtClean="0"/>
              <a:t>LITERATURA:</a:t>
            </a:r>
            <a:br>
              <a:rPr lang="cs-CZ" sz="1400" dirty="0" smtClean="0"/>
            </a:br>
            <a:r>
              <a:rPr lang="cs-CZ" sz="1400" dirty="0" smtClean="0"/>
              <a:t>PŮLPÁN</a:t>
            </a:r>
            <a:r>
              <a:rPr lang="cs-CZ" sz="1400" dirty="0"/>
              <a:t>; ČIHÁK. </a:t>
            </a:r>
            <a:r>
              <a:rPr lang="cs-CZ" sz="1400" i="1" dirty="0"/>
              <a:t>matematika pro 6. ročník ZŠ - geometrie</a:t>
            </a:r>
            <a:r>
              <a:rPr lang="cs-CZ" sz="1400" dirty="0"/>
              <a:t>. Praha: SPN, 2007, ISBN </a:t>
            </a:r>
            <a:r>
              <a:rPr lang="cs-CZ" sz="1400" dirty="0" smtClean="0"/>
              <a:t>978-80-7235-365-1</a:t>
            </a:r>
          </a:p>
          <a:p>
            <a:endParaRPr lang="cs-CZ" sz="1400" dirty="0"/>
          </a:p>
          <a:p>
            <a:endParaRPr lang="cs-CZ" sz="1400" dirty="0" smtClean="0"/>
          </a:p>
          <a:p>
            <a:pPr marL="0" indent="0">
              <a:buNone/>
            </a:pPr>
            <a:r>
              <a:rPr lang="cs-CZ" sz="1400" dirty="0"/>
              <a:t>Autorem materiálu a všech jeho částí, není-li uvedeno jinak, je Mgr. Marcela Šašková</a:t>
            </a:r>
          </a:p>
          <a:p>
            <a:pPr marL="0" indent="0">
              <a:buNone/>
            </a:pPr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val="416115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irokoúhlá prezentac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5000"/>
                <a:satMod val="150000"/>
              </a:schemeClr>
            </a:gs>
            <a:gs pos="35000">
              <a:schemeClr val="phClr">
                <a:shade val="60000"/>
                <a:satMod val="150000"/>
              </a:schemeClr>
            </a:gs>
            <a:gs pos="100000">
              <a:schemeClr val="phClr">
                <a:tint val="97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372</Words>
  <Application>Microsoft Office PowerPoint</Application>
  <PresentationFormat>Předvádění na obrazovce (16:9)</PresentationFormat>
  <Paragraphs>95</Paragraphs>
  <Slides>12</Slides>
  <Notes>8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Širokoúhlá prezentace</vt:lpstr>
      <vt:lpstr>Solid Edge Draft Document</vt:lpstr>
      <vt:lpstr>Prezentace aplikace PowerPoint</vt:lpstr>
      <vt:lpstr>Anotace </vt:lpstr>
      <vt:lpstr>Trojúhelník a jeho strany</vt:lpstr>
      <vt:lpstr>Proč lidé často chodí po trávníku místo po chodníku?</vt:lpstr>
      <vt:lpstr>Trojúhelníková nerovnost</vt:lpstr>
      <vt:lpstr>Rozdělení trojúhelníků podle stran</vt:lpstr>
      <vt:lpstr>Příklady – lze sestrojit dané trojúhelníky?</vt:lpstr>
      <vt:lpstr>Příklady – lze sestrojit dané trojúhelníky?</vt:lpstr>
      <vt:lpstr>Konstrukce trojúhelníku ze 3 stran</vt:lpstr>
      <vt:lpstr>řešení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2012-04-13T08:51:22Z</dcterms:created>
  <dcterms:modified xsi:type="dcterms:W3CDTF">2013-05-18T12:24:24Z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1029</vt:i4>
  </property>
  <property fmtid="{D5CDD505-2E9C-101B-9397-08002B2CF9AE}" pid="3" name="_Version">
    <vt:lpwstr>12.0.4518</vt:lpwstr>
  </property>
</Properties>
</file>