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5143500" type="screen16x9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840" y="-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51"/>
            <a:ext cx="7543800" cy="1945481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429000"/>
            <a:ext cx="6461760" cy="8001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F466F-BDA4-4F18-9C7B-FF0A9A1B0E80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607B-A47E-422C-9BEF-122CCDB7C526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4114800"/>
            <a:ext cx="7659687" cy="8763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889647"/>
            <a:ext cx="6135687" cy="122515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9A7CB-BEE6-4F99-898E-913F06E8E125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E300C-6FC5-4FC3-AF1A-075E4F50620D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295D-4A77-4DEB-B04C-9F4282A8BC04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28685-4D0C-42D5-8013-B5904CD1FCBC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26C0-9885-4BA9-BBFA-A52CBFEBB775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4121658"/>
            <a:ext cx="7772400" cy="44577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4572000"/>
            <a:ext cx="7772401" cy="4572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E1B38-C5EB-4D66-9137-0AFE9CDEDE8F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285750"/>
            <a:ext cx="7772400" cy="370713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121458"/>
            <a:ext cx="7772400" cy="445970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4572000"/>
            <a:ext cx="7772400" cy="45948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B613C-1AD7-49D3-885D-F654C5CDBAA6}" type="datetime1">
              <a:rPr lang="en-US" smtClean="0"/>
              <a:pPr/>
              <a:t>5/18/2013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B4290-6522-4139-852E-05BD9E7F0D2E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1752600" cy="4388644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55F9-81EA-47C5-8059-9E5C2B437C70}" type="datetime1">
              <a:rPr lang="en-US" smtClean="0"/>
              <a:pPr/>
              <a:t>5/18/2013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76200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7620000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51435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4114800"/>
            <a:ext cx="685800" cy="51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4236720"/>
            <a:ext cx="548640" cy="29718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882821" y="2990850"/>
            <a:ext cx="177546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56152" y="1188720"/>
            <a:ext cx="18287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27B613C-1AD7-49D3-885D-F654C5CDBAA6}" type="datetime1">
              <a:rPr lang="en-US" smtClean="0"/>
              <a:pPr/>
              <a:t>5/18/2013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11.wmf"/><Relationship Id="rId4" Type="http://schemas.openxmlformats.org/officeDocument/2006/relationships/image" Target="../media/image8.wmf"/><Relationship Id="rId9" Type="http://schemas.openxmlformats.org/officeDocument/2006/relationships/oleObject" Target="../embeddings/oleObject8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3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6748148"/>
              </p:ext>
            </p:extLst>
          </p:nvPr>
        </p:nvGraphicFramePr>
        <p:xfrm>
          <a:off x="1151620" y="3381477"/>
          <a:ext cx="6840760" cy="1708842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50292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a Mateřská škola generála Pattona Dýšina,   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      Mgr. Marcela</a:t>
                      </a:r>
                      <a:r>
                        <a:rPr lang="cs-CZ" sz="1400" baseline="0" dirty="0" smtClean="0"/>
                        <a:t> Šašková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</a:t>
                      </a:r>
                      <a:r>
                        <a:rPr lang="cs-CZ" sz="1400" smtClean="0"/>
                        <a:t>:     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VY_32_Inovace_4C_05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TÉMA</a:t>
                      </a:r>
                      <a:r>
                        <a:rPr lang="cs-CZ" sz="1400" smtClean="0"/>
                        <a:t>:      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GEOMETRIE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VI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575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ČÍSLO PROJEKTU:  </a:t>
                      </a:r>
                      <a:r>
                        <a:rPr lang="cs-CZ" sz="1400" i="1" dirty="0" smtClean="0"/>
                        <a:t>CZ.</a:t>
                      </a:r>
                      <a:r>
                        <a:rPr lang="cs-CZ" sz="1400" i="1" baseline="0" dirty="0" smtClean="0"/>
                        <a:t> 1. 07/ 1. 4. 00/ 21. 1843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1" y="1190230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63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pojmem těžnice, popisuje jejich vlastnosti. Součástí je i postup konstrukce těžnic.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22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 a jeho těžnice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22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>
                <a:solidFill>
                  <a:srgbClr val="FF0000"/>
                </a:solidFill>
                <a:latin typeface="Trebuchet MS" pitchFamily="34" charset="0"/>
              </a:rPr>
              <a:t>Těžnice trojúhelníku je úsečka spojující vrchol trojúhelníku se středem jeho protilehlé strany.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Těžnice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4581058"/>
              </p:ext>
            </p:extLst>
          </p:nvPr>
        </p:nvGraphicFramePr>
        <p:xfrm>
          <a:off x="1763688" y="2081010"/>
          <a:ext cx="5508625" cy="304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Solid Edge Draft Document" r:id="rId3" imgW="9372600" imgH="6915240" progId="SolidEdge.DraftDocument">
                  <p:embed/>
                </p:oleObj>
              </mc:Choice>
              <mc:Fallback>
                <p:oleObj name="Solid Edge Draft Document" r:id="rId3" imgW="937260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63688" y="2081010"/>
                        <a:ext cx="5508625" cy="304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355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11510"/>
            <a:ext cx="7620000" cy="4389090"/>
          </a:xfrm>
        </p:spPr>
        <p:txBody>
          <a:bodyPr/>
          <a:lstStyle/>
          <a:p>
            <a:r>
              <a:rPr lang="cs-CZ" dirty="0" smtClean="0"/>
              <a:t>Každý trojúhelník má tři těžnice</a:t>
            </a:r>
          </a:p>
          <a:p>
            <a:r>
              <a:rPr lang="cs-CZ" dirty="0" smtClean="0"/>
              <a:t>Těžnice značíme t s indexem příslušné strany</a:t>
            </a:r>
          </a:p>
          <a:p>
            <a:r>
              <a:rPr lang="cs-CZ" dirty="0" smtClean="0"/>
              <a:t>Těžnice se protínají v jediném bodě – těžišti  - 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5</a:t>
            </a:fld>
            <a:endParaRPr lang="en-US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2699550"/>
              </p:ext>
            </p:extLst>
          </p:nvPr>
        </p:nvGraphicFramePr>
        <p:xfrm>
          <a:off x="1914525" y="2319338"/>
          <a:ext cx="6342063" cy="2078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Solid Edge Draft Document" r:id="rId3" imgW="10791720" imgH="4714920" progId="SolidEdge.DraftDocument">
                  <p:embed/>
                </p:oleObj>
              </mc:Choice>
              <mc:Fallback>
                <p:oleObj name="Solid Edge Draft Document" r:id="rId3" imgW="10791720" imgH="471492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914525" y="2319338"/>
                        <a:ext cx="6342063" cy="20780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95936" y="3316526"/>
            <a:ext cx="7474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19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Těžiště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7126280"/>
              </p:ext>
            </p:extLst>
          </p:nvPr>
        </p:nvGraphicFramePr>
        <p:xfrm>
          <a:off x="1403649" y="2008322"/>
          <a:ext cx="6034045" cy="27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2" name="Solid Edge Draft Document" r:id="rId3" imgW="11592000" imgH="6915240" progId="SolidEdge.DraftDocument">
                  <p:embed/>
                </p:oleObj>
              </mc:Choice>
              <mc:Fallback>
                <p:oleObj name="Solid Edge Draft Document" r:id="rId3" imgW="1159200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03649" y="2008322"/>
                        <a:ext cx="6034045" cy="270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3" name="Skupina 22"/>
          <p:cNvGrpSpPr/>
          <p:nvPr/>
        </p:nvGrpSpPr>
        <p:grpSpPr>
          <a:xfrm>
            <a:off x="1403648" y="2008322"/>
            <a:ext cx="6028784" cy="2700000"/>
            <a:chOff x="1403648" y="2008322"/>
            <a:chExt cx="6028784" cy="2700000"/>
          </a:xfrm>
        </p:grpSpPr>
        <p:graphicFrame>
          <p:nvGraphicFramePr>
            <p:cNvPr id="11" name="Objek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111961131"/>
                </p:ext>
              </p:extLst>
            </p:nvPr>
          </p:nvGraphicFramePr>
          <p:xfrm>
            <a:off x="1403648" y="2008322"/>
            <a:ext cx="6028784" cy="2700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23" name="Solid Edge Draft Document" r:id="rId5" imgW="11582280" imgH="6915240" progId="SolidEdge.DraftDocument">
                    <p:embed/>
                  </p:oleObj>
                </mc:Choice>
                <mc:Fallback>
                  <p:oleObj name="Solid Edge Draft Document" r:id="rId5" imgW="11582280" imgH="6915240" progId="SolidEdge.DraftDocument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1403648" y="2008322"/>
                          <a:ext cx="6028784" cy="27000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7" name="TextovéPole 16"/>
            <p:cNvSpPr txBox="1"/>
            <p:nvPr/>
          </p:nvSpPr>
          <p:spPr>
            <a:xfrm>
              <a:off x="3130496" y="314625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92D050"/>
                  </a:solidFill>
                </a:rPr>
                <a:t>⅓t</a:t>
              </a:r>
              <a:endParaRPr lang="cs-CZ" dirty="0">
                <a:solidFill>
                  <a:srgbClr val="92D05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256152" y="3874998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00B050"/>
                  </a:solidFill>
                </a:rPr>
                <a:t>⅔</a:t>
              </a:r>
              <a:r>
                <a:rPr lang="cs-CZ" dirty="0" smtClean="0">
                  <a:solidFill>
                    <a:srgbClr val="00B050"/>
                  </a:solidFill>
                </a:rPr>
                <a:t>t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453496" y="3635716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</a:rPr>
                <a:t>⅔</a:t>
              </a:r>
              <a:r>
                <a:rPr lang="cs-CZ" dirty="0" smtClean="0">
                  <a:solidFill>
                    <a:srgbClr val="FF0000"/>
                  </a:solidFill>
                </a:rPr>
                <a:t>t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779912" y="2941952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0070C0"/>
                  </a:solidFill>
                </a:rPr>
                <a:t>⅔</a:t>
              </a:r>
              <a:r>
                <a:rPr lang="cs-CZ" dirty="0" smtClean="0">
                  <a:solidFill>
                    <a:srgbClr val="0070C0"/>
                  </a:solidFill>
                </a:rPr>
                <a:t>t</a:t>
              </a:r>
              <a:endParaRPr lang="cs-CZ" dirty="0">
                <a:solidFill>
                  <a:srgbClr val="0070C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418528" y="3976548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B0F0"/>
                  </a:solidFill>
                </a:rPr>
                <a:t>⅓t</a:t>
              </a:r>
              <a:endParaRPr lang="cs-CZ" dirty="0">
                <a:solidFill>
                  <a:srgbClr val="00B0F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040140" y="3266384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9900"/>
                  </a:solidFill>
                </a:rPr>
                <a:t>⅓t</a:t>
              </a:r>
              <a:endParaRPr lang="cs-CZ" dirty="0">
                <a:solidFill>
                  <a:srgbClr val="FF9900"/>
                </a:solidFill>
              </a:endParaRPr>
            </a:p>
          </p:txBody>
        </p:sp>
      </p:grp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843558"/>
            <a:ext cx="8363272" cy="3885034"/>
          </a:xfrm>
        </p:spPr>
        <p:txBody>
          <a:bodyPr/>
          <a:lstStyle/>
          <a:p>
            <a:r>
              <a:rPr lang="cs-CZ" b="1" dirty="0">
                <a:solidFill>
                  <a:srgbClr val="284C6A"/>
                </a:solidFill>
                <a:latin typeface="Trebuchet MS" pitchFamily="34" charset="0"/>
              </a:rPr>
              <a:t>Těžiště dělí těžnice v poměru 2:1 tak, že delší úsek těžnice leží vždy </a:t>
            </a:r>
            <a:r>
              <a:rPr lang="cs-CZ" b="1" dirty="0" smtClean="0">
                <a:solidFill>
                  <a:srgbClr val="284C6A"/>
                </a:solidFill>
                <a:latin typeface="Trebuchet MS" pitchFamily="34" charset="0"/>
              </a:rPr>
              <a:t>u vrcholu</a:t>
            </a:r>
          </a:p>
          <a:p>
            <a:r>
              <a:rPr lang="cs-CZ" b="1" dirty="0" smtClean="0">
                <a:solidFill>
                  <a:srgbClr val="284C6A"/>
                </a:solidFill>
                <a:latin typeface="Trebuchet MS" pitchFamily="34" charset="0"/>
              </a:rPr>
              <a:t>Těžiště leží vždy uvnitř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11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Konstrukce těžnice </a:t>
            </a:r>
            <a:r>
              <a:rPr lang="cs-CZ" dirty="0" err="1" smtClean="0"/>
              <a:t>t</a:t>
            </a:r>
            <a:r>
              <a:rPr lang="cs-CZ" sz="2000" dirty="0" err="1" smtClean="0"/>
              <a:t>c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7</a:t>
            </a:fld>
            <a:endParaRPr lang="en-US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3597521"/>
              </p:ext>
            </p:extLst>
          </p:nvPr>
        </p:nvGraphicFramePr>
        <p:xfrm>
          <a:off x="251521" y="2031690"/>
          <a:ext cx="5245781" cy="15604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1" name="Solid Edge Draft Document" r:id="rId3" imgW="12268080" imgH="4867200" progId="SolidEdge.DraftDocument">
                  <p:embed/>
                </p:oleObj>
              </mc:Choice>
              <mc:Fallback>
                <p:oleObj name="Solid Edge Draft Document" r:id="rId3" imgW="12268080" imgH="486720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1521" y="2031690"/>
                        <a:ext cx="5245781" cy="15604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4540717"/>
              </p:ext>
            </p:extLst>
          </p:nvPr>
        </p:nvGraphicFramePr>
        <p:xfrm>
          <a:off x="251520" y="2031690"/>
          <a:ext cx="6096000" cy="2576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2" name="Solid Edge Draft Document" r:id="rId5" imgW="12268080" imgH="6915240" progId="SolidEdge.DraftDocument">
                  <p:embed/>
                </p:oleObj>
              </mc:Choice>
              <mc:Fallback>
                <p:oleObj name="Solid Edge Draft Document" r:id="rId5" imgW="1226808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51520" y="2031690"/>
                        <a:ext cx="6096000" cy="2576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6191796"/>
              </p:ext>
            </p:extLst>
          </p:nvPr>
        </p:nvGraphicFramePr>
        <p:xfrm>
          <a:off x="251520" y="2031690"/>
          <a:ext cx="6096000" cy="2578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3" name="Solid Edge Draft Document" r:id="rId7" imgW="12258720" imgH="6915240" progId="SolidEdge.DraftDocument">
                  <p:embed/>
                </p:oleObj>
              </mc:Choice>
              <mc:Fallback>
                <p:oleObj name="Solid Edge Draft Document" r:id="rId7" imgW="1225872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1520" y="2031690"/>
                        <a:ext cx="6096000" cy="2578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9652908"/>
              </p:ext>
            </p:extLst>
          </p:nvPr>
        </p:nvGraphicFramePr>
        <p:xfrm>
          <a:off x="251520" y="2031690"/>
          <a:ext cx="6096000" cy="2578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4" name="Solid Edge Draft Document" r:id="rId9" imgW="12258720" imgH="6915240" progId="SolidEdge.DraftDocument">
                  <p:embed/>
                </p:oleObj>
              </mc:Choice>
              <mc:Fallback>
                <p:oleObj name="Solid Edge Draft Document" r:id="rId9" imgW="1225872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51520" y="2031690"/>
                        <a:ext cx="6096000" cy="2578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6027369"/>
              </p:ext>
            </p:extLst>
          </p:nvPr>
        </p:nvGraphicFramePr>
        <p:xfrm>
          <a:off x="251520" y="2031690"/>
          <a:ext cx="6096000" cy="2578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5" name="Solid Edge Draft Document" r:id="rId11" imgW="12258720" imgH="6915240" progId="SolidEdge.DraftDocument">
                  <p:embed/>
                </p:oleObj>
              </mc:Choice>
              <mc:Fallback>
                <p:oleObj name="Solid Edge Draft Document" r:id="rId11" imgW="1225872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51520" y="2031690"/>
                        <a:ext cx="6096000" cy="2578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20072" y="1200150"/>
            <a:ext cx="2857128" cy="3600450"/>
          </a:xfrm>
        </p:spPr>
        <p:txBody>
          <a:bodyPr/>
          <a:lstStyle/>
          <a:p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</a:t>
            </a:r>
            <a:r>
              <a:rPr lang="cs-CZ" dirty="0" smtClean="0"/>
              <a:t>ABC</a:t>
            </a:r>
          </a:p>
          <a:p>
            <a:r>
              <a:rPr lang="cs-CZ" dirty="0" smtClean="0"/>
              <a:t>Oblouk z bodu A</a:t>
            </a:r>
          </a:p>
          <a:p>
            <a:r>
              <a:rPr lang="cs-CZ" dirty="0" smtClean="0"/>
              <a:t>Oblouk z bodu B</a:t>
            </a:r>
          </a:p>
          <a:p>
            <a:r>
              <a:rPr lang="cs-CZ" dirty="0" smtClean="0"/>
              <a:t>Osa úsečky AB-střed</a:t>
            </a:r>
          </a:p>
          <a:p>
            <a:r>
              <a:rPr lang="cs-CZ" dirty="0" smtClean="0"/>
              <a:t>Propojení průsečíku a vrcholu C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504" y="356737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2060" y="357750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18696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24619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</a:t>
            </a:r>
            <a:r>
              <a:rPr lang="cs-CZ" sz="1400" dirty="0" err="1" smtClean="0"/>
              <a:t>c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0471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Vyzkoušej sám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7574"/>
            <a:ext cx="7620000" cy="3813026"/>
          </a:xfrm>
        </p:spPr>
        <p:txBody>
          <a:bodyPr/>
          <a:lstStyle/>
          <a:p>
            <a:r>
              <a:rPr lang="cs-CZ" dirty="0" smtClean="0"/>
              <a:t>Sestroj pravoúhlý, ostroúhlý a tupoúhlý trojúhelník</a:t>
            </a:r>
          </a:p>
          <a:p>
            <a:r>
              <a:rPr lang="cs-CZ" dirty="0" smtClean="0"/>
              <a:t>V nich vyznač těžnice a těžiště</a:t>
            </a:r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4" t="12046" r="20403" b="17713"/>
          <a:stretch/>
        </p:blipFill>
        <p:spPr bwMode="auto">
          <a:xfrm>
            <a:off x="539552" y="1692624"/>
            <a:ext cx="7737173" cy="3277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992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400" dirty="0"/>
              <a:t>LITERATURA:</a:t>
            </a:r>
          </a:p>
          <a:p>
            <a:r>
              <a:rPr lang="cs-CZ" sz="2400" dirty="0"/>
              <a:t>PŮLPÁN; ČIHÁK. </a:t>
            </a:r>
            <a:r>
              <a:rPr lang="cs-CZ" sz="2400" i="1" dirty="0"/>
              <a:t>matematika pro 6. ročník ZŠ - geometrie</a:t>
            </a:r>
            <a:r>
              <a:rPr lang="cs-CZ" sz="2400" dirty="0"/>
              <a:t>. Praha: SPN, 2007, ISBN 978-80-7235-365-1</a:t>
            </a:r>
          </a:p>
          <a:p>
            <a:pPr marL="114300" indent="0">
              <a:buNone/>
            </a:pPr>
            <a:r>
              <a:rPr lang="cs-CZ" sz="2400" dirty="0"/>
              <a:t>Obrázky vytvořeny pomocí SOLID EDGE free 2D DRAFTING,</a:t>
            </a:r>
            <a:br>
              <a:rPr lang="cs-CZ" sz="2400" dirty="0"/>
            </a:br>
            <a:r>
              <a:rPr lang="cs-CZ" sz="2400" dirty="0"/>
              <a:t>		          MS OFFICE - Malování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/>
              <a:t>Autorem materiálu a všech jeho částí, není-li uvedeno </a:t>
            </a:r>
            <a:r>
              <a:rPr lang="cs-CZ" smtClean="0"/>
              <a:t>jinak,</a:t>
            </a:r>
          </a:p>
          <a:p>
            <a:pPr marL="114300" indent="0">
              <a:buNone/>
            </a:pPr>
            <a:r>
              <a:rPr lang="cs-CZ" smtClean="0"/>
              <a:t>je </a:t>
            </a:r>
            <a:r>
              <a:rPr lang="cs-CZ" dirty="0"/>
              <a:t>Mgr. Marcela Šašková</a:t>
            </a:r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57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9524</TotalTime>
  <Words>216</Words>
  <Application>Microsoft Office PowerPoint</Application>
  <PresentationFormat>Předvádění na obrazovce (16:9)</PresentationFormat>
  <Paragraphs>50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Sousedství</vt:lpstr>
      <vt:lpstr>Solid Edge Draft Document</vt:lpstr>
      <vt:lpstr>Prezentace aplikace PowerPoint</vt:lpstr>
      <vt:lpstr>Anotace </vt:lpstr>
      <vt:lpstr>Trojúhelník a jeho těžnice</vt:lpstr>
      <vt:lpstr>Těžnice</vt:lpstr>
      <vt:lpstr>Prezentace aplikace PowerPoint</vt:lpstr>
      <vt:lpstr>Těžiště </vt:lpstr>
      <vt:lpstr>Konstrukce těžnice tc</vt:lpstr>
      <vt:lpstr>Vyzkoušej sám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těžnice</dc:title>
  <dc:creator>marcela</dc:creator>
  <cp:lastModifiedBy>jitka</cp:lastModifiedBy>
  <cp:revision>28</cp:revision>
  <dcterms:created xsi:type="dcterms:W3CDTF">2012-04-21T14:16:24Z</dcterms:created>
  <dcterms:modified xsi:type="dcterms:W3CDTF">2013-05-18T12:24:41Z</dcterms:modified>
</cp:coreProperties>
</file>