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9" r:id="rId6"/>
    <p:sldId id="264" r:id="rId7"/>
    <p:sldId id="258" r:id="rId8"/>
    <p:sldId id="261" r:id="rId9"/>
    <p:sldId id="262" r:id="rId10"/>
    <p:sldId id="263" r:id="rId11"/>
    <p:sldId id="260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840" y="-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16EEA-E476-4E14-B8AF-78582765DE4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05AFA-56DF-4CE2-A289-410377B29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817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705AFA-56DF-4CE2-A289-410377B29B7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504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705AFA-56DF-4CE2-A289-410377B29B7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504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2400300"/>
            <a:ext cx="6400800" cy="120015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2" y="1086978"/>
            <a:ext cx="9021537" cy="114551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2" y="1047540"/>
            <a:ext cx="9021537" cy="90435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2" y="2232487"/>
            <a:ext cx="9021537" cy="82899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129448"/>
            <a:ext cx="8229600" cy="1102519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7772400" cy="3429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714376"/>
            <a:ext cx="7772400" cy="1021556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1910953"/>
            <a:ext cx="7772400" cy="1003697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4629150"/>
            <a:ext cx="4000500" cy="3429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3" y="1782623"/>
            <a:ext cx="9013515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7" y="1756107"/>
            <a:ext cx="9013781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7" y="1851660"/>
            <a:ext cx="9014621" cy="3429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200150"/>
            <a:ext cx="1905000" cy="337185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200150"/>
            <a:ext cx="5715000" cy="337185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675413"/>
            <a:ext cx="7315200" cy="391716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4084369"/>
            <a:ext cx="7315200" cy="51435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4629150"/>
            <a:ext cx="3886200" cy="3429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3512666"/>
            <a:ext cx="9006840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9" y="3487856"/>
            <a:ext cx="9006639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1" y="3579919"/>
            <a:ext cx="9006637" cy="3660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9" y="50007"/>
            <a:ext cx="9001873" cy="3436144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1168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05980"/>
            <a:ext cx="5562600" cy="438864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05979"/>
            <a:ext cx="7772400" cy="85725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7772400" cy="3429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4643437"/>
            <a:ext cx="2476500" cy="357188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9C72292-6071-43D8-98FC-3676E7EAE67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4629150"/>
            <a:ext cx="3962400" cy="3429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4657725"/>
            <a:ext cx="457200" cy="3429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968B517-B104-4FAE-9FD1-0078D99FE1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microsoft.com/office/2007/relationships/hdphoto" Target="../media/hdphoto4.wdp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4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1624666"/>
              </p:ext>
            </p:extLst>
          </p:nvPr>
        </p:nvGraphicFramePr>
        <p:xfrm>
          <a:off x="456997" y="3381477"/>
          <a:ext cx="8425957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425957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a Mateřská škola generála Pattona Dýšina,   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      Mgr. Marcela</a:t>
                      </a:r>
                      <a:r>
                        <a:rPr lang="cs-CZ" sz="1400" baseline="0" dirty="0" smtClean="0"/>
                        <a:t> Šašková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</a:t>
                      </a:r>
                      <a:r>
                        <a:rPr lang="cs-CZ" sz="1400" smtClean="0"/>
                        <a:t>:      VY_32_INOVACE_4C_0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baseline="0" dirty="0" smtClean="0"/>
                        <a:t>6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TÉMA</a:t>
                      </a:r>
                      <a:r>
                        <a:rPr lang="cs-CZ" sz="1400" smtClean="0"/>
                        <a:t>:       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smtClean="0"/>
                        <a:t>GEOMETRIE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baseline="0" dirty="0" smtClean="0"/>
                        <a:t>VI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ČÍSLO PROJEKTU:  </a:t>
                      </a:r>
                      <a:r>
                        <a:rPr lang="cs-CZ" sz="1400" i="1" dirty="0" smtClean="0"/>
                        <a:t>CZ.</a:t>
                      </a:r>
                      <a:r>
                        <a:rPr lang="cs-CZ" sz="1400" i="1" baseline="0" dirty="0" smtClean="0"/>
                        <a:t> 1. 07/ 1. 4. 00/ 21. 1843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2" y="1190231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77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seznamuje žáky s </a:t>
            </a:r>
            <a:r>
              <a:rPr lang="cs-CZ" smtClean="0">
                <a:latin typeface="Arial" pitchFamily="34" charset="0"/>
                <a:cs typeface="Arial" pitchFamily="34" charset="0"/>
              </a:rPr>
              <a:t>pojmem výška,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popisuje jejich vlastnosti a umístění v různých typech trojúhelníku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4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 a jeho výšky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02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51520" y="1995686"/>
            <a:ext cx="8640960" cy="2952328"/>
          </a:xfrm>
          <a:prstGeom prst="rect">
            <a:avLst/>
          </a:prstGeom>
          <a:solidFill>
            <a:srgbClr val="99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182556"/>
            <a:ext cx="8003232" cy="194421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Jana jezdí vlakem do školy. Může si vybrat ze 3 zastávek. Která cesta je pro ni nejkratší?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80751"/>
            <a:ext cx="18192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39552" y="4083918"/>
            <a:ext cx="1143514" cy="802048"/>
            <a:chOff x="-6393531" y="-946455"/>
            <a:chExt cx="3710136" cy="260224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53472" y1="15842" x2="53472" y2="15842"/>
                          <a14:foregroundMark x1="54167" y1="20792" x2="54167" y2="20792"/>
                          <a14:foregroundMark x1="40972" y1="11881" x2="40972" y2="11881"/>
                          <a14:foregroundMark x1="40972" y1="1980" x2="40972" y2="1980"/>
                          <a14:foregroundMark x1="40278" y1="6931" x2="40278" y2="6931"/>
                          <a14:foregroundMark x1="45833" y1="990" x2="45833" y2="990"/>
                          <a14:foregroundMark x1="54861" y1="6931" x2="54861" y2="6931"/>
                          <a14:foregroundMark x1="54861" y1="13861" x2="54861" y2="13861"/>
                          <a14:foregroundMark x1="54861" y1="10891" x2="54861" y2="10891"/>
                          <a14:foregroundMark x1="54861" y1="3960" x2="54861" y2="3960"/>
                          <a14:foregroundMark x1="84722" y1="55446" x2="84722" y2="55446"/>
                          <a14:foregroundMark x1="93056" y1="56436" x2="93056" y2="56436"/>
                          <a14:foregroundMark x1="92361" y1="48515" x2="92361" y2="48515"/>
                          <a14:foregroundMark x1="90972" y1="53465" x2="90972" y2="53465"/>
                          <a14:foregroundMark x1="14583" y1="38614" x2="14583" y2="38614"/>
                          <a14:backgroundMark x1="22917" y1="86139" x2="22917" y2="86139"/>
                          <a14:backgroundMark x1="95833" y1="87129" x2="95833" y2="87129"/>
                          <a14:backgroundMark x1="2083" y1="78218" x2="2083" y2="78218"/>
                          <a14:backgroundMark x1="98611" y1="74257" x2="98611" y2="7425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6393531" y="-946455"/>
              <a:ext cx="3710136" cy="2602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-5076048" y="-946455"/>
              <a:ext cx="686628" cy="6094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latin typeface="Arial Black" pitchFamily="34" charset="0"/>
                </a:rPr>
                <a:t>A</a:t>
              </a:r>
              <a:endParaRPr lang="cs-CZ" sz="1050" b="1" dirty="0">
                <a:latin typeface="Arial Black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42208" y="3052716"/>
            <a:ext cx="1124249" cy="838268"/>
            <a:chOff x="176064" y="2535963"/>
            <a:chExt cx="3710136" cy="260224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53472" y1="15842" x2="53472" y2="15842"/>
                          <a14:foregroundMark x1="54167" y1="20792" x2="54167" y2="20792"/>
                          <a14:foregroundMark x1="40972" y1="11881" x2="40972" y2="11881"/>
                          <a14:foregroundMark x1="40972" y1="1980" x2="40972" y2="1980"/>
                          <a14:foregroundMark x1="40278" y1="6931" x2="40278" y2="6931"/>
                          <a14:foregroundMark x1="45833" y1="990" x2="45833" y2="990"/>
                          <a14:foregroundMark x1="54861" y1="6931" x2="54861" y2="6931"/>
                          <a14:foregroundMark x1="54861" y1="13861" x2="54861" y2="13861"/>
                          <a14:foregroundMark x1="54861" y1="10891" x2="54861" y2="10891"/>
                          <a14:foregroundMark x1="54861" y1="3960" x2="54861" y2="3960"/>
                          <a14:foregroundMark x1="84722" y1="55446" x2="84722" y2="55446"/>
                          <a14:foregroundMark x1="93056" y1="56436" x2="93056" y2="56436"/>
                          <a14:foregroundMark x1="92361" y1="48515" x2="92361" y2="48515"/>
                          <a14:foregroundMark x1="90972" y1="53465" x2="90972" y2="53465"/>
                          <a14:foregroundMark x1="14583" y1="38614" x2="14583" y2="38614"/>
                          <a14:backgroundMark x1="22917" y1="86139" x2="22917" y2="86139"/>
                          <a14:backgroundMark x1="95833" y1="87129" x2="95833" y2="87129"/>
                          <a14:backgroundMark x1="2083" y1="78218" x2="2083" y2="78218"/>
                          <a14:backgroundMark x1="98611" y1="74257" x2="98611" y2="7425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064" y="2535963"/>
              <a:ext cx="3710136" cy="2602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1547664" y="2541673"/>
              <a:ext cx="648072" cy="53984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latin typeface="Arial Black" pitchFamily="34" charset="0"/>
                </a:rPr>
                <a:t>B</a:t>
              </a:r>
              <a:endParaRPr lang="cs-CZ" sz="1400" b="1" dirty="0">
                <a:latin typeface="Arial Black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948265" y="1708024"/>
            <a:ext cx="1008112" cy="707079"/>
            <a:chOff x="5884084" y="1108999"/>
            <a:chExt cx="3710136" cy="260224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53472" y1="15842" x2="53472" y2="15842"/>
                          <a14:foregroundMark x1="54167" y1="20792" x2="54167" y2="20792"/>
                          <a14:foregroundMark x1="40972" y1="11881" x2="40972" y2="11881"/>
                          <a14:foregroundMark x1="40972" y1="1980" x2="40972" y2="1980"/>
                          <a14:foregroundMark x1="40278" y1="6931" x2="40278" y2="6931"/>
                          <a14:foregroundMark x1="45833" y1="990" x2="45833" y2="990"/>
                          <a14:foregroundMark x1="54861" y1="6931" x2="54861" y2="6931"/>
                          <a14:foregroundMark x1="54861" y1="13861" x2="54861" y2="13861"/>
                          <a14:foregroundMark x1="54861" y1="10891" x2="54861" y2="10891"/>
                          <a14:foregroundMark x1="54861" y1="3960" x2="54861" y2="3960"/>
                          <a14:foregroundMark x1="84722" y1="55446" x2="84722" y2="55446"/>
                          <a14:foregroundMark x1="93056" y1="56436" x2="93056" y2="56436"/>
                          <a14:foregroundMark x1="92361" y1="48515" x2="92361" y2="48515"/>
                          <a14:foregroundMark x1="90972" y1="53465" x2="90972" y2="53465"/>
                          <a14:foregroundMark x1="14583" y1="38614" x2="14583" y2="38614"/>
                          <a14:backgroundMark x1="22917" y1="86139" x2="22917" y2="86139"/>
                          <a14:backgroundMark x1="95833" y1="87129" x2="95833" y2="87129"/>
                          <a14:backgroundMark x1="2083" y1="78218" x2="2083" y2="78218"/>
                          <a14:backgroundMark x1="98611" y1="74257" x2="98611" y2="7425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84084" y="1108999"/>
              <a:ext cx="3710136" cy="2602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Obdélník 6"/>
            <p:cNvSpPr/>
            <p:nvPr/>
          </p:nvSpPr>
          <p:spPr>
            <a:xfrm>
              <a:off x="7308304" y="1108999"/>
              <a:ext cx="682352" cy="56608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b="1" dirty="0" smtClean="0">
                  <a:latin typeface="Arial Black" pitchFamily="34" charset="0"/>
                </a:rPr>
                <a:t>C</a:t>
              </a:r>
              <a:endParaRPr lang="cs-CZ" sz="2400" b="1" dirty="0">
                <a:latin typeface="Arial Black" pitchFamily="34" charset="0"/>
              </a:endParaRPr>
            </a:p>
          </p:txBody>
        </p:sp>
      </p:grpSp>
      <p:sp>
        <p:nvSpPr>
          <p:cNvPr id="18" name="Šikmý pruh 17"/>
          <p:cNvSpPr/>
          <p:nvPr/>
        </p:nvSpPr>
        <p:spPr>
          <a:xfrm rot="19693803">
            <a:off x="2829624" y="2181243"/>
            <a:ext cx="545968" cy="2163842"/>
          </a:xfrm>
          <a:custGeom>
            <a:avLst/>
            <a:gdLst>
              <a:gd name="connsiteX0" fmla="*/ 0 w 467130"/>
              <a:gd name="connsiteY0" fmla="*/ 1557446 h 2148023"/>
              <a:gd name="connsiteX1" fmla="*/ 338697 w 467130"/>
              <a:gd name="connsiteY1" fmla="*/ 0 h 2148023"/>
              <a:gd name="connsiteX2" fmla="*/ 467130 w 467130"/>
              <a:gd name="connsiteY2" fmla="*/ 0 h 2148023"/>
              <a:gd name="connsiteX3" fmla="*/ 0 w 467130"/>
              <a:gd name="connsiteY3" fmla="*/ 2148023 h 2148023"/>
              <a:gd name="connsiteX4" fmla="*/ 0 w 467130"/>
              <a:gd name="connsiteY4" fmla="*/ 1557446 h 2148023"/>
              <a:gd name="connsiteX0" fmla="*/ 0 w 545968"/>
              <a:gd name="connsiteY0" fmla="*/ 2163842 h 2163842"/>
              <a:gd name="connsiteX1" fmla="*/ 417535 w 545968"/>
              <a:gd name="connsiteY1" fmla="*/ 0 h 2163842"/>
              <a:gd name="connsiteX2" fmla="*/ 545968 w 545968"/>
              <a:gd name="connsiteY2" fmla="*/ 0 h 2163842"/>
              <a:gd name="connsiteX3" fmla="*/ 78838 w 545968"/>
              <a:gd name="connsiteY3" fmla="*/ 2148023 h 2163842"/>
              <a:gd name="connsiteX4" fmla="*/ 0 w 545968"/>
              <a:gd name="connsiteY4" fmla="*/ 2163842 h 216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968" h="2163842">
                <a:moveTo>
                  <a:pt x="0" y="2163842"/>
                </a:moveTo>
                <a:lnTo>
                  <a:pt x="417535" y="0"/>
                </a:lnTo>
                <a:lnTo>
                  <a:pt x="545968" y="0"/>
                </a:lnTo>
                <a:lnTo>
                  <a:pt x="78838" y="2148023"/>
                </a:lnTo>
                <a:lnTo>
                  <a:pt x="0" y="2163842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Šikmý pruh 14"/>
          <p:cNvSpPr/>
          <p:nvPr/>
        </p:nvSpPr>
        <p:spPr>
          <a:xfrm>
            <a:off x="1683066" y="2283719"/>
            <a:ext cx="7460934" cy="2808311"/>
          </a:xfrm>
          <a:prstGeom prst="diagStripe">
            <a:avLst>
              <a:gd name="adj" fmla="val 923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Šikmý pruh 15"/>
          <p:cNvSpPr/>
          <p:nvPr/>
        </p:nvSpPr>
        <p:spPr>
          <a:xfrm rot="2659565">
            <a:off x="3215376" y="841207"/>
            <a:ext cx="3532283" cy="3120701"/>
          </a:xfrm>
          <a:prstGeom prst="diagStripe">
            <a:avLst>
              <a:gd name="adj" fmla="val 94627"/>
            </a:avLst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kmý pruh 16"/>
          <p:cNvSpPr/>
          <p:nvPr/>
        </p:nvSpPr>
        <p:spPr>
          <a:xfrm>
            <a:off x="1683066" y="2199618"/>
            <a:ext cx="1125660" cy="2460363"/>
          </a:xfrm>
          <a:prstGeom prst="diagStripe">
            <a:avLst>
              <a:gd name="adj" fmla="val 89368"/>
            </a:avLst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87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182556"/>
            <a:ext cx="8003232" cy="19442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Výška trojúhelníku je vzdálenost vrcholu trojúhelníku od přímky, na které leží protější strana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895738" y="1635646"/>
            <a:ext cx="6414087" cy="3122271"/>
            <a:chOff x="251520" y="841207"/>
            <a:chExt cx="8688469" cy="4106807"/>
          </a:xfrm>
        </p:grpSpPr>
        <p:sp>
          <p:nvSpPr>
            <p:cNvPr id="14" name="Obdélník 13"/>
            <p:cNvSpPr/>
            <p:nvPr/>
          </p:nvSpPr>
          <p:spPr>
            <a:xfrm>
              <a:off x="251520" y="1995686"/>
              <a:ext cx="8640960" cy="2952328"/>
            </a:xfrm>
            <a:prstGeom prst="rect">
              <a:avLst/>
            </a:prstGeom>
            <a:solidFill>
              <a:srgbClr val="99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1180751"/>
              <a:ext cx="1819275" cy="942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539552" y="4083918"/>
              <a:ext cx="1143514" cy="802048"/>
              <a:chOff x="-6393531" y="-946455"/>
              <a:chExt cx="3710136" cy="2602248"/>
            </a:xfrm>
          </p:grpSpPr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100000" l="0" r="100000">
                            <a14:foregroundMark x1="53472" y1="15842" x2="53472" y2="15842"/>
                            <a14:foregroundMark x1="54167" y1="20792" x2="54167" y2="20792"/>
                            <a14:foregroundMark x1="40972" y1="11881" x2="40972" y2="11881"/>
                            <a14:foregroundMark x1="40972" y1="1980" x2="40972" y2="1980"/>
                            <a14:foregroundMark x1="40278" y1="6931" x2="40278" y2="6931"/>
                            <a14:foregroundMark x1="45833" y1="990" x2="45833" y2="990"/>
                            <a14:foregroundMark x1="54861" y1="6931" x2="54861" y2="6931"/>
                            <a14:foregroundMark x1="54861" y1="13861" x2="54861" y2="13861"/>
                            <a14:foregroundMark x1="54861" y1="10891" x2="54861" y2="10891"/>
                            <a14:foregroundMark x1="54861" y1="3960" x2="54861" y2="3960"/>
                            <a14:foregroundMark x1="84722" y1="55446" x2="84722" y2="55446"/>
                            <a14:foregroundMark x1="93056" y1="56436" x2="93056" y2="56436"/>
                            <a14:foregroundMark x1="92361" y1="48515" x2="92361" y2="48515"/>
                            <a14:foregroundMark x1="90972" y1="53465" x2="90972" y2="53465"/>
                            <a14:foregroundMark x1="14583" y1="38614" x2="14583" y2="38614"/>
                            <a14:backgroundMark x1="22917" y1="86139" x2="22917" y2="86139"/>
                            <a14:backgroundMark x1="95833" y1="87129" x2="95833" y2="87129"/>
                            <a14:backgroundMark x1="2083" y1="78218" x2="2083" y2="78218"/>
                            <a14:backgroundMark x1="98611" y1="74257" x2="98611" y2="7425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6393531" y="-946455"/>
                <a:ext cx="3710136" cy="2602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" name="Obdélník 3"/>
              <p:cNvSpPr/>
              <p:nvPr/>
            </p:nvSpPr>
            <p:spPr>
              <a:xfrm>
                <a:off x="-5076048" y="-946455"/>
                <a:ext cx="686628" cy="60941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b="1" dirty="0" smtClean="0">
                    <a:latin typeface="Arial Black" pitchFamily="34" charset="0"/>
                  </a:rPr>
                  <a:t>A</a:t>
                </a:r>
                <a:endParaRPr lang="cs-CZ" sz="1050" b="1" dirty="0">
                  <a:latin typeface="Arial Black" pitchFamily="34" charset="0"/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342208" y="3052716"/>
              <a:ext cx="1124249" cy="838268"/>
              <a:chOff x="176064" y="2535963"/>
              <a:chExt cx="3710136" cy="2602248"/>
            </a:xfrm>
          </p:grpSpPr>
          <p:pic>
            <p:nvPicPr>
              <p:cNvPr id="8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100000" l="0" r="100000">
                            <a14:foregroundMark x1="53472" y1="15842" x2="53472" y2="15842"/>
                            <a14:foregroundMark x1="54167" y1="20792" x2="54167" y2="20792"/>
                            <a14:foregroundMark x1="40972" y1="11881" x2="40972" y2="11881"/>
                            <a14:foregroundMark x1="40972" y1="1980" x2="40972" y2="1980"/>
                            <a14:foregroundMark x1="40278" y1="6931" x2="40278" y2="6931"/>
                            <a14:foregroundMark x1="45833" y1="990" x2="45833" y2="990"/>
                            <a14:foregroundMark x1="54861" y1="6931" x2="54861" y2="6931"/>
                            <a14:foregroundMark x1="54861" y1="13861" x2="54861" y2="13861"/>
                            <a14:foregroundMark x1="54861" y1="10891" x2="54861" y2="10891"/>
                            <a14:foregroundMark x1="54861" y1="3960" x2="54861" y2="3960"/>
                            <a14:foregroundMark x1="84722" y1="55446" x2="84722" y2="55446"/>
                            <a14:foregroundMark x1="93056" y1="56436" x2="93056" y2="56436"/>
                            <a14:foregroundMark x1="92361" y1="48515" x2="92361" y2="48515"/>
                            <a14:foregroundMark x1="90972" y1="53465" x2="90972" y2="53465"/>
                            <a14:foregroundMark x1="14583" y1="38614" x2="14583" y2="38614"/>
                            <a14:backgroundMark x1="22917" y1="86139" x2="22917" y2="86139"/>
                            <a14:backgroundMark x1="95833" y1="87129" x2="95833" y2="87129"/>
                            <a14:backgroundMark x1="2083" y1="78218" x2="2083" y2="78218"/>
                            <a14:backgroundMark x1="98611" y1="74257" x2="98611" y2="7425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6064" y="2535963"/>
                <a:ext cx="3710136" cy="2602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" name="Obdélník 5"/>
              <p:cNvSpPr/>
              <p:nvPr/>
            </p:nvSpPr>
            <p:spPr>
              <a:xfrm>
                <a:off x="1547664" y="2541673"/>
                <a:ext cx="648072" cy="53984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b="1" dirty="0" smtClean="0">
                    <a:latin typeface="Arial Black" pitchFamily="34" charset="0"/>
                  </a:rPr>
                  <a:t>B</a:t>
                </a:r>
                <a:endParaRPr lang="cs-CZ" sz="1400" b="1" dirty="0">
                  <a:latin typeface="Arial Black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6948265" y="1708024"/>
              <a:ext cx="1008112" cy="707079"/>
              <a:chOff x="5884084" y="1108999"/>
              <a:chExt cx="3710136" cy="2602248"/>
            </a:xfrm>
          </p:grpSpPr>
          <p:pic>
            <p:nvPicPr>
              <p:cNvPr id="9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100000" l="0" r="100000">
                            <a14:foregroundMark x1="53472" y1="15842" x2="53472" y2="15842"/>
                            <a14:foregroundMark x1="54167" y1="20792" x2="54167" y2="20792"/>
                            <a14:foregroundMark x1="40972" y1="11881" x2="40972" y2="11881"/>
                            <a14:foregroundMark x1="40972" y1="1980" x2="40972" y2="1980"/>
                            <a14:foregroundMark x1="40278" y1="6931" x2="40278" y2="6931"/>
                            <a14:foregroundMark x1="45833" y1="990" x2="45833" y2="990"/>
                            <a14:foregroundMark x1="54861" y1="6931" x2="54861" y2="6931"/>
                            <a14:foregroundMark x1="54861" y1="13861" x2="54861" y2="13861"/>
                            <a14:foregroundMark x1="54861" y1="10891" x2="54861" y2="10891"/>
                            <a14:foregroundMark x1="54861" y1="3960" x2="54861" y2="3960"/>
                            <a14:foregroundMark x1="84722" y1="55446" x2="84722" y2="55446"/>
                            <a14:foregroundMark x1="93056" y1="56436" x2="93056" y2="56436"/>
                            <a14:foregroundMark x1="92361" y1="48515" x2="92361" y2="48515"/>
                            <a14:foregroundMark x1="90972" y1="53465" x2="90972" y2="53465"/>
                            <a14:foregroundMark x1="14583" y1="38614" x2="14583" y2="38614"/>
                            <a14:backgroundMark x1="22917" y1="86139" x2="22917" y2="86139"/>
                            <a14:backgroundMark x1="95833" y1="87129" x2="95833" y2="87129"/>
                            <a14:backgroundMark x1="2083" y1="78218" x2="2083" y2="78218"/>
                            <a14:backgroundMark x1="98611" y1="74257" x2="98611" y2="7425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84084" y="1108999"/>
                <a:ext cx="3710136" cy="2602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7308304" y="1108999"/>
                <a:ext cx="682352" cy="56608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200" b="1" dirty="0" smtClean="0">
                    <a:latin typeface="Arial Black" pitchFamily="34" charset="0"/>
                  </a:rPr>
                  <a:t>C</a:t>
                </a:r>
                <a:endParaRPr lang="cs-CZ" sz="2400" b="1" dirty="0">
                  <a:latin typeface="Arial Black" pitchFamily="34" charset="0"/>
                </a:endParaRPr>
              </a:p>
            </p:txBody>
          </p:sp>
        </p:grpSp>
        <p:sp>
          <p:nvSpPr>
            <p:cNvPr id="18" name="Šikmý pruh 17"/>
            <p:cNvSpPr/>
            <p:nvPr/>
          </p:nvSpPr>
          <p:spPr>
            <a:xfrm rot="19693803">
              <a:off x="2829624" y="2181243"/>
              <a:ext cx="545968" cy="2163842"/>
            </a:xfrm>
            <a:custGeom>
              <a:avLst/>
              <a:gdLst>
                <a:gd name="connsiteX0" fmla="*/ 0 w 467130"/>
                <a:gd name="connsiteY0" fmla="*/ 1557446 h 2148023"/>
                <a:gd name="connsiteX1" fmla="*/ 338697 w 467130"/>
                <a:gd name="connsiteY1" fmla="*/ 0 h 2148023"/>
                <a:gd name="connsiteX2" fmla="*/ 467130 w 467130"/>
                <a:gd name="connsiteY2" fmla="*/ 0 h 2148023"/>
                <a:gd name="connsiteX3" fmla="*/ 0 w 467130"/>
                <a:gd name="connsiteY3" fmla="*/ 2148023 h 2148023"/>
                <a:gd name="connsiteX4" fmla="*/ 0 w 467130"/>
                <a:gd name="connsiteY4" fmla="*/ 1557446 h 2148023"/>
                <a:gd name="connsiteX0" fmla="*/ 0 w 545968"/>
                <a:gd name="connsiteY0" fmla="*/ 2163842 h 2163842"/>
                <a:gd name="connsiteX1" fmla="*/ 417535 w 545968"/>
                <a:gd name="connsiteY1" fmla="*/ 0 h 2163842"/>
                <a:gd name="connsiteX2" fmla="*/ 545968 w 545968"/>
                <a:gd name="connsiteY2" fmla="*/ 0 h 2163842"/>
                <a:gd name="connsiteX3" fmla="*/ 78838 w 545968"/>
                <a:gd name="connsiteY3" fmla="*/ 2148023 h 2163842"/>
                <a:gd name="connsiteX4" fmla="*/ 0 w 545968"/>
                <a:gd name="connsiteY4" fmla="*/ 2163842 h 2163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68" h="2163842">
                  <a:moveTo>
                    <a:pt x="0" y="2163842"/>
                  </a:moveTo>
                  <a:lnTo>
                    <a:pt x="417535" y="0"/>
                  </a:lnTo>
                  <a:lnTo>
                    <a:pt x="545968" y="0"/>
                  </a:lnTo>
                  <a:lnTo>
                    <a:pt x="78838" y="2148023"/>
                  </a:lnTo>
                  <a:lnTo>
                    <a:pt x="0" y="216384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Šikmý pruh 14"/>
            <p:cNvSpPr/>
            <p:nvPr/>
          </p:nvSpPr>
          <p:spPr>
            <a:xfrm>
              <a:off x="1683066" y="2099771"/>
              <a:ext cx="7256923" cy="2808311"/>
            </a:xfrm>
            <a:custGeom>
              <a:avLst/>
              <a:gdLst>
                <a:gd name="connsiteX0" fmla="*/ 0 w 5507884"/>
                <a:gd name="connsiteY0" fmla="*/ 1972119 h 2135067"/>
                <a:gd name="connsiteX1" fmla="*/ 5087522 w 5507884"/>
                <a:gd name="connsiteY1" fmla="*/ 0 h 2135067"/>
                <a:gd name="connsiteX2" fmla="*/ 5507884 w 5507884"/>
                <a:gd name="connsiteY2" fmla="*/ 0 h 2135067"/>
                <a:gd name="connsiteX3" fmla="*/ 0 w 5507884"/>
                <a:gd name="connsiteY3" fmla="*/ 2135067 h 2135067"/>
                <a:gd name="connsiteX4" fmla="*/ 0 w 5507884"/>
                <a:gd name="connsiteY4" fmla="*/ 1972119 h 2135067"/>
                <a:gd name="connsiteX0" fmla="*/ 0 w 5507884"/>
                <a:gd name="connsiteY0" fmla="*/ 2111968 h 2274916"/>
                <a:gd name="connsiteX1" fmla="*/ 5334948 w 5507884"/>
                <a:gd name="connsiteY1" fmla="*/ 0 h 2274916"/>
                <a:gd name="connsiteX2" fmla="*/ 5507884 w 5507884"/>
                <a:gd name="connsiteY2" fmla="*/ 139849 h 2274916"/>
                <a:gd name="connsiteX3" fmla="*/ 0 w 5507884"/>
                <a:gd name="connsiteY3" fmla="*/ 2274916 h 2274916"/>
                <a:gd name="connsiteX4" fmla="*/ 0 w 5507884"/>
                <a:gd name="connsiteY4" fmla="*/ 2111968 h 2274916"/>
                <a:gd name="connsiteX0" fmla="*/ 0 w 5334948"/>
                <a:gd name="connsiteY0" fmla="*/ 2111968 h 2274916"/>
                <a:gd name="connsiteX1" fmla="*/ 5334948 w 5334948"/>
                <a:gd name="connsiteY1" fmla="*/ 0 h 2274916"/>
                <a:gd name="connsiteX2" fmla="*/ 5325004 w 5334948"/>
                <a:gd name="connsiteY2" fmla="*/ 225910 h 2274916"/>
                <a:gd name="connsiteX3" fmla="*/ 0 w 5334948"/>
                <a:gd name="connsiteY3" fmla="*/ 2274916 h 2274916"/>
                <a:gd name="connsiteX4" fmla="*/ 0 w 5334948"/>
                <a:gd name="connsiteY4" fmla="*/ 2111968 h 2274916"/>
                <a:gd name="connsiteX0" fmla="*/ 0 w 5357277"/>
                <a:gd name="connsiteY0" fmla="*/ 2111968 h 2274916"/>
                <a:gd name="connsiteX1" fmla="*/ 5334948 w 5357277"/>
                <a:gd name="connsiteY1" fmla="*/ 0 h 2274916"/>
                <a:gd name="connsiteX2" fmla="*/ 5357277 w 5357277"/>
                <a:gd name="connsiteY2" fmla="*/ 193637 h 2274916"/>
                <a:gd name="connsiteX3" fmla="*/ 0 w 5357277"/>
                <a:gd name="connsiteY3" fmla="*/ 2274916 h 2274916"/>
                <a:gd name="connsiteX4" fmla="*/ 0 w 5357277"/>
                <a:gd name="connsiteY4" fmla="*/ 2111968 h 2274916"/>
                <a:gd name="connsiteX0" fmla="*/ 0 w 5357277"/>
                <a:gd name="connsiteY0" fmla="*/ 2111968 h 2135067"/>
                <a:gd name="connsiteX1" fmla="*/ 5334948 w 5357277"/>
                <a:gd name="connsiteY1" fmla="*/ 0 h 2135067"/>
                <a:gd name="connsiteX2" fmla="*/ 5357277 w 5357277"/>
                <a:gd name="connsiteY2" fmla="*/ 193637 h 2135067"/>
                <a:gd name="connsiteX3" fmla="*/ 333487 w 5357277"/>
                <a:gd name="connsiteY3" fmla="*/ 2135067 h 2135067"/>
                <a:gd name="connsiteX4" fmla="*/ 0 w 5357277"/>
                <a:gd name="connsiteY4" fmla="*/ 2111968 h 2135067"/>
                <a:gd name="connsiteX0" fmla="*/ 0 w 5357277"/>
                <a:gd name="connsiteY0" fmla="*/ 2133484 h 2135067"/>
                <a:gd name="connsiteX1" fmla="*/ 5334948 w 5357277"/>
                <a:gd name="connsiteY1" fmla="*/ 0 h 2135067"/>
                <a:gd name="connsiteX2" fmla="*/ 5357277 w 5357277"/>
                <a:gd name="connsiteY2" fmla="*/ 193637 h 2135067"/>
                <a:gd name="connsiteX3" fmla="*/ 333487 w 5357277"/>
                <a:gd name="connsiteY3" fmla="*/ 2135067 h 2135067"/>
                <a:gd name="connsiteX4" fmla="*/ 0 w 5357277"/>
                <a:gd name="connsiteY4" fmla="*/ 2133484 h 21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7277" h="2135067">
                  <a:moveTo>
                    <a:pt x="0" y="2133484"/>
                  </a:moveTo>
                  <a:lnTo>
                    <a:pt x="5334948" y="0"/>
                  </a:lnTo>
                  <a:lnTo>
                    <a:pt x="5357277" y="193637"/>
                  </a:lnTo>
                  <a:lnTo>
                    <a:pt x="333487" y="2135067"/>
                  </a:lnTo>
                  <a:lnTo>
                    <a:pt x="0" y="2133484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rot="2659565">
              <a:off x="3215376" y="841207"/>
              <a:ext cx="3532283" cy="3120701"/>
            </a:xfrm>
            <a:prstGeom prst="diagStripe">
              <a:avLst>
                <a:gd name="adj" fmla="val 94627"/>
              </a:avLst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7" name="Šikmý pruh 16"/>
            <p:cNvSpPr/>
            <p:nvPr/>
          </p:nvSpPr>
          <p:spPr>
            <a:xfrm>
              <a:off x="1683066" y="2199618"/>
              <a:ext cx="1125660" cy="2460363"/>
            </a:xfrm>
            <a:prstGeom prst="diagStripe">
              <a:avLst>
                <a:gd name="adj" fmla="val 89368"/>
              </a:avLst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059832" y="2668401"/>
            <a:ext cx="4202201" cy="1913198"/>
            <a:chOff x="3059832" y="2668401"/>
            <a:chExt cx="4202201" cy="1913198"/>
          </a:xfrm>
        </p:grpSpPr>
        <p:cxnSp>
          <p:nvCxnSpPr>
            <p:cNvPr id="13" name="Přímá spojnice 12"/>
            <p:cNvCxnSpPr/>
            <p:nvPr/>
          </p:nvCxnSpPr>
          <p:spPr>
            <a:xfrm flipV="1">
              <a:off x="3059832" y="2931792"/>
              <a:ext cx="4202201" cy="1649807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Skupina 26"/>
            <p:cNvGrpSpPr/>
            <p:nvPr/>
          </p:nvGrpSpPr>
          <p:grpSpPr>
            <a:xfrm>
              <a:off x="3059832" y="2668401"/>
              <a:ext cx="4202201" cy="1913198"/>
              <a:chOff x="3059832" y="2668401"/>
              <a:chExt cx="4202201" cy="1913198"/>
            </a:xfrm>
          </p:grpSpPr>
          <p:cxnSp>
            <p:nvCxnSpPr>
              <p:cNvPr id="22" name="Přímá spojnice 21"/>
              <p:cNvCxnSpPr/>
              <p:nvPr/>
            </p:nvCxnSpPr>
            <p:spPr>
              <a:xfrm flipV="1">
                <a:off x="3059832" y="2668401"/>
                <a:ext cx="679536" cy="1913198"/>
              </a:xfrm>
              <a:prstGeom prst="line">
                <a:avLst/>
              </a:prstGeom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>
                <a:stCxn id="17" idx="3"/>
              </p:cNvCxnSpPr>
              <p:nvPr/>
            </p:nvCxnSpPr>
            <p:spPr>
              <a:xfrm>
                <a:off x="3739368" y="2668401"/>
                <a:ext cx="3522665" cy="263391"/>
              </a:xfrm>
              <a:prstGeom prst="line">
                <a:avLst/>
              </a:prstGeom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>
                <a:stCxn id="17" idx="3"/>
              </p:cNvCxnSpPr>
              <p:nvPr/>
            </p:nvCxnSpPr>
            <p:spPr>
              <a:xfrm>
                <a:off x="3739368" y="2668401"/>
                <a:ext cx="544600" cy="14325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12804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5401693"/>
              </p:ext>
            </p:extLst>
          </p:nvPr>
        </p:nvGraphicFramePr>
        <p:xfrm>
          <a:off x="2627784" y="843558"/>
          <a:ext cx="6385185" cy="36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" name="Solid Edge Draft Document" r:id="rId3" imgW="4105440" imgH="2314440" progId="SolidEdge.DraftDocument">
                  <p:embed/>
                </p:oleObj>
              </mc:Choice>
              <mc:Fallback>
                <p:oleObj name="Solid Edge Draft Document" r:id="rId3" imgW="4105440" imgH="23144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843558"/>
                        <a:ext cx="6385185" cy="360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0726018"/>
              </p:ext>
            </p:extLst>
          </p:nvPr>
        </p:nvGraphicFramePr>
        <p:xfrm>
          <a:off x="2627784" y="843558"/>
          <a:ext cx="6385185" cy="36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" name="Solid Edge Draft Document" r:id="rId5" imgW="4105440" imgH="2314440" progId="SolidEdge.DraftDocument">
                  <p:embed/>
                </p:oleObj>
              </mc:Choice>
              <mc:Fallback>
                <p:oleObj name="Solid Edge Draft Document" r:id="rId5" imgW="4105440" imgH="231444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627784" y="843558"/>
                        <a:ext cx="6385185" cy="3600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79512" y="195485"/>
            <a:ext cx="8507288" cy="1512169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Vzdálenost vrcholu od strany – tedy nejkratší možná, je kolmice na danou stranu… Výšku značíme v s dolním indexem příslušné strany</a:t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42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2818421"/>
              </p:ext>
            </p:extLst>
          </p:nvPr>
        </p:nvGraphicFramePr>
        <p:xfrm>
          <a:off x="4572000" y="1635646"/>
          <a:ext cx="4443480" cy="3367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Solid Edge Draft Document" r:id="rId3" imgW="8886960" imgH="6734160" progId="SolidEdge.DraftDocument">
                  <p:embed/>
                </p:oleObj>
              </mc:Choice>
              <mc:Fallback>
                <p:oleObj name="Solid Edge Draft Document" r:id="rId3" imgW="8886960" imgH="673416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72000" y="1635646"/>
                        <a:ext cx="4443480" cy="336708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67494"/>
            <a:ext cx="7632848" cy="14401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Každý trojúhelník má 3 výšky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Výšky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nebo přímky,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na kterých leží se protínají v jednom bodě 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8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průsečík výšek uvnitř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7703" l="0" r="96982">
                        <a14:foregroundMark x1="16324" y1="7776" x2="16324" y2="7776"/>
                        <a14:foregroundMark x1="14678" y1="3978" x2="14678" y2="3978"/>
                        <a14:foregroundMark x1="14403" y1="7414" x2="14403" y2="7414"/>
                        <a14:foregroundMark x1="16598" y1="4702" x2="16598" y2="4702"/>
                        <a14:foregroundMark x1="14952" y1="3978" x2="14952" y2="3978"/>
                        <a14:foregroundMark x1="13992" y1="5606" x2="13992" y2="5606"/>
                        <a14:foregroundMark x1="2469" y1="83544" x2="2469" y2="83544"/>
                        <a14:foregroundMark x1="94925" y1="77939" x2="94925" y2="77939"/>
                        <a14:foregroundMark x1="87380" y1="80108" x2="87380" y2="80108"/>
                        <a14:foregroundMark x1="83951" y1="81736" x2="83951" y2="81736"/>
                        <a14:foregroundMark x1="67353" y1="81736" x2="67353" y2="817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2065" b="2065"/>
          <a:stretch/>
        </p:blipFill>
        <p:spPr>
          <a:xfrm>
            <a:off x="3419872" y="1563638"/>
            <a:ext cx="4443617" cy="337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64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5053087"/>
              </p:ext>
            </p:extLst>
          </p:nvPr>
        </p:nvGraphicFramePr>
        <p:xfrm>
          <a:off x="2018820" y="1332310"/>
          <a:ext cx="6330497" cy="32198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Solid Edge Draft Document" r:id="rId3" imgW="1104840" imgH="561960" progId="SolidEdge.DraftDocument">
                  <p:embed/>
                </p:oleObj>
              </mc:Choice>
              <mc:Fallback>
                <p:oleObj name="Solid Edge Draft Document" r:id="rId3" imgW="1104840" imgH="56196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18820" y="1332310"/>
                        <a:ext cx="6330497" cy="32198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Průsečík výšek je ve vrcholu u pravého úhlu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754" y="3569736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93990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L=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94653" y="186379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998236" y="1309813"/>
            <a:ext cx="6371664" cy="2927413"/>
            <a:chOff x="1998236" y="1309813"/>
            <a:chExt cx="6371664" cy="2927413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8908"/>
            <a:stretch/>
          </p:blipFill>
          <p:spPr>
            <a:xfrm>
              <a:off x="1998236" y="1309813"/>
              <a:ext cx="6371664" cy="2629255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4331820" y="2930973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rgbClr val="FF0000"/>
                  </a:solidFill>
                </a:rPr>
                <a:t>v</a:t>
              </a:r>
              <a:r>
                <a:rPr lang="cs-CZ" sz="1100" dirty="0" err="1" smtClean="0">
                  <a:solidFill>
                    <a:srgbClr val="FF0000"/>
                  </a:solidFill>
                </a:rPr>
                <a:t>l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266660" y="2557637"/>
              <a:ext cx="60148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rgbClr val="FF0000"/>
                  </a:solidFill>
                </a:rPr>
                <a:t>v</a:t>
              </a:r>
              <a:r>
                <a:rPr lang="cs-CZ" sz="1100" dirty="0" err="1" smtClean="0">
                  <a:solidFill>
                    <a:srgbClr val="FF0000"/>
                  </a:solidFill>
                </a:rPr>
                <a:t>k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815916" y="3867894"/>
              <a:ext cx="5159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rgbClr val="FF0000"/>
                  </a:solidFill>
                </a:rPr>
                <a:t>v</a:t>
              </a:r>
              <a:r>
                <a:rPr lang="cs-CZ" sz="1100" dirty="0" err="1">
                  <a:solidFill>
                    <a:srgbClr val="FF0000"/>
                  </a:solidFill>
                </a:rPr>
                <a:t>m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999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Tupoúhlý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Přímky,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nich leží výšky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 protínají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vně trojúhelníku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7624962"/>
              </p:ext>
            </p:extLst>
          </p:nvPr>
        </p:nvGraphicFramePr>
        <p:xfrm>
          <a:off x="5076056" y="1200219"/>
          <a:ext cx="3695700" cy="3400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Solid Edge Draft Document" r:id="rId3" imgW="3695760" imgH="3400560" progId="SolidEdge.DraftDocument">
                  <p:embed/>
                </p:oleObj>
              </mc:Choice>
              <mc:Fallback>
                <p:oleObj name="Solid Edge Draft Document" r:id="rId3" imgW="3695760" imgH="340056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76056" y="1200219"/>
                        <a:ext cx="3695700" cy="3400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6012160" y="22906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88424" y="10235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50489" y="1023500"/>
            <a:ext cx="298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64188" y="1563638"/>
            <a:ext cx="370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sz="1100" dirty="0" err="1" smtClean="0">
                <a:solidFill>
                  <a:srgbClr val="FF0000"/>
                </a:solidFill>
              </a:rPr>
              <a:t>x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603850" y="2133420"/>
            <a:ext cx="370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sz="11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63449" y="1764088"/>
            <a:ext cx="370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sz="1100" dirty="0" err="1" smtClean="0">
                <a:solidFill>
                  <a:srgbClr val="FF0000"/>
                </a:solidFill>
              </a:rPr>
              <a:t>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36196" y="36832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58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417588"/>
            <a:ext cx="864096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Použitá literatura: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PŮLPÁN; ČIHÁK.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matematika pro 6. ročník ZŠ - geometrie</a:t>
            </a:r>
            <a:r>
              <a:rPr lang="cs-CZ" dirty="0">
                <a:latin typeface="Arial" pitchFamily="34" charset="0"/>
                <a:cs typeface="Arial" pitchFamily="34" charset="0"/>
              </a:rPr>
              <a:t>. Praha: SPN, 2007, ISBN 978-80-7235-365-1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MOLNÁR, Josef.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Matematika 6</a:t>
            </a:r>
            <a:r>
              <a:rPr lang="cs-CZ" dirty="0">
                <a:latin typeface="Arial" pitchFamily="34" charset="0"/>
                <a:cs typeface="Arial" pitchFamily="34" charset="0"/>
              </a:rPr>
              <a:t>. Olomouc: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>
                <a:latin typeface="Arial" pitchFamily="34" charset="0"/>
                <a:cs typeface="Arial" pitchFamily="34" charset="0"/>
              </a:rPr>
              <a:t>, c1998, 143 s.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ISBN </a:t>
            </a:r>
            <a:r>
              <a:rPr lang="cs-CZ" dirty="0">
                <a:latin typeface="Arial" pitchFamily="34" charset="0"/>
                <a:cs typeface="Arial" pitchFamily="34" charset="0"/>
              </a:rPr>
              <a:t>80-858-0698-3.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Obrázky </a:t>
            </a:r>
            <a:r>
              <a:rPr lang="cs-CZ" dirty="0">
                <a:latin typeface="Arial" pitchFamily="34" charset="0"/>
                <a:cs typeface="Arial" pitchFamily="34" charset="0"/>
              </a:rPr>
              <a:t>vytvořeny pomocí SOLID EDGE free 2D DRAFTING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/>
              <a:t>Autorem materiálu a všech jeho částí, není-li uvedeno jinak, je Mgr. Marcela Šašková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9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1185</TotalTime>
  <Words>244</Words>
  <Application>Microsoft Office PowerPoint</Application>
  <PresentationFormat>Předvádění na obrazovce (16:9)</PresentationFormat>
  <Paragraphs>52</Paragraphs>
  <Slides>11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Jmění</vt:lpstr>
      <vt:lpstr>Solid Edge Draft Document</vt:lpstr>
      <vt:lpstr>Prezentace aplikace PowerPoint</vt:lpstr>
      <vt:lpstr>Anotace </vt:lpstr>
      <vt:lpstr>Trojúhelník a jeho výšky</vt:lpstr>
      <vt:lpstr>Jana jezdí vlakem do školy. Může si vybrat ze 3 zastávek. Která cesta je pro ni nejkratší? </vt:lpstr>
      <vt:lpstr>Výška trojúhelníku je vzdálenost vrcholu trojúhelníku od přímky, na které leží protější strana</vt:lpstr>
      <vt:lpstr>Vzdálenost vrcholu od strany – tedy nejkratší možná, je kolmice na danou stranu… Výšku značíme v s dolním indexem příslušné strany </vt:lpstr>
      <vt:lpstr>Každý trojúhelník má 3 výšky  Výšky nebo přímky,  na kterých leží se protínají v jednom bodě V</vt:lpstr>
      <vt:lpstr>Ostroúhlý trojúhelník</vt:lpstr>
      <vt:lpstr>Pravoúhlý trojúhelník</vt:lpstr>
      <vt:lpstr>Tupoúhlý trojúhelník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výšky</dc:title>
  <dc:creator>marcela</dc:creator>
  <cp:lastModifiedBy>jitka</cp:lastModifiedBy>
  <cp:revision>26</cp:revision>
  <dcterms:created xsi:type="dcterms:W3CDTF">2012-04-16T17:36:11Z</dcterms:created>
  <dcterms:modified xsi:type="dcterms:W3CDTF">2013-05-18T12:24:59Z</dcterms:modified>
</cp:coreProperties>
</file>