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9" r:id="rId1"/>
    <p:sldMasterId id="2147483712" r:id="rId2"/>
  </p:sldMasterIdLst>
  <p:notesMasterIdLst>
    <p:notesMasterId r:id="rId13"/>
  </p:notesMasterIdLst>
  <p:sldIdLst>
    <p:sldId id="273" r:id="rId3"/>
    <p:sldId id="274" r:id="rId4"/>
    <p:sldId id="256" r:id="rId5"/>
    <p:sldId id="257" r:id="rId6"/>
    <p:sldId id="258" r:id="rId7"/>
    <p:sldId id="259" r:id="rId8"/>
    <p:sldId id="260" r:id="rId9"/>
    <p:sldId id="266" r:id="rId10"/>
    <p:sldId id="271" r:id="rId11"/>
    <p:sldId id="272" r:id="rId12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2193" autoAdjust="0"/>
    <p:restoredTop sz="94660"/>
  </p:normalViewPr>
  <p:slideViewPr>
    <p:cSldViewPr>
      <p:cViewPr>
        <p:scale>
          <a:sx n="50" d="100"/>
          <a:sy n="50" d="100"/>
        </p:scale>
        <p:origin x="-648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fld id="{2467ED05-B72A-4C0F-A351-2DF5A14E51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4192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ACF4846-E9E4-4656-AA6B-81AA8242764A}" type="slidenum">
              <a:rPr lang="cs-CZ"/>
              <a:pPr/>
              <a:t>3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AD59D5C-E24A-4A8A-AD27-3CEF6BBC9F1B}" type="slidenum">
              <a:rPr lang="cs-CZ"/>
              <a:pPr/>
              <a:t>4</a:t>
            </a:fld>
            <a:endParaRPr lang="cs-CZ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3628CA0-DAD6-4AA8-B073-23B7B15AD1D4}" type="slidenum">
              <a:rPr lang="cs-CZ"/>
              <a:pPr/>
              <a:t>5</a:t>
            </a:fld>
            <a:endParaRPr 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CB1F193-11DB-44F5-8FE3-595BFF69E1AA}" type="slidenum">
              <a:rPr lang="cs-CZ"/>
              <a:pPr/>
              <a:t>6</a:t>
            </a:fld>
            <a:endParaRPr 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7AAB0C4-B334-49D3-83F4-E82390AAEC5B}" type="slidenum">
              <a:rPr lang="cs-CZ"/>
              <a:pPr/>
              <a:t>7</a:t>
            </a:fld>
            <a:endParaRPr lang="cs-CZ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77A4C9E-C906-48E9-86FA-A8D627F22D7D}" type="slidenum">
              <a:rPr lang="cs-CZ"/>
              <a:pPr/>
              <a:t>8</a:t>
            </a:fld>
            <a:endParaRPr lang="cs-CZ"/>
          </a:p>
        </p:txBody>
      </p:sp>
      <p:sp>
        <p:nvSpPr>
          <p:cNvPr id="3072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F44E180-D416-4B1E-9E42-BA8787B421D5}" type="slidenum">
              <a:rPr lang="cs-CZ"/>
              <a:pPr/>
              <a:t>9</a:t>
            </a:fld>
            <a:endParaRPr lang="cs-CZ"/>
          </a:p>
        </p:txBody>
      </p:sp>
      <p:sp>
        <p:nvSpPr>
          <p:cNvPr id="358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C9B8E-6925-4451-A768-51B66EFB9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83A79-11A3-4738-A262-A9DFD53C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DAE9B-80E9-4C0F-82FE-13C631A9A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96A73-9A46-44F8-938B-467E961AF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D281-2599-4B76-9E52-8F52B00A1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C707E-BCB7-4285-882F-6AD880C03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587B-6198-4F80-A7E0-1765E741E0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020D2-1294-4469-B9E9-6D2A47FB1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E55BC33-70BA-4A78-A2F6-5426250666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9FBD5-49A2-4FFB-8FCA-BC2646799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BB61C-B793-4499-BC5E-D7DEC6AE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06538"/>
            <a:ext cx="8228013" cy="14684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6172200" y="6191250"/>
            <a:ext cx="2474913" cy="474663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4.7.2012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>
          <a:xfrm>
            <a:off x="146050" y="6210300"/>
            <a:ext cx="455613" cy="455613"/>
          </a:xfrm>
        </p:spPr>
        <p:txBody>
          <a:bodyPr/>
          <a:lstStyle>
            <a:lvl1pPr>
              <a:defRPr/>
            </a:lvl1pPr>
          </a:lstStyle>
          <a:p>
            <a:fld id="{4DE3D1AC-1452-475C-9B64-3AABADD27B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711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48326-3F76-4918-8845-431238F6E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78ABD-5EEE-4E4F-B400-F3C235EC17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F99A5-86C5-4E3B-912A-2FEDA5A5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9288-D450-4C5F-83DE-3116A0AD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483EB-2C58-4654-9445-CED7BAEB8B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EC3E-E9E3-4A54-9012-8C713EDDD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95F1-5025-4626-B9DA-B9A42C913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06C23-E2F0-46A0-B0FF-B8E38B0C06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9E2E643-CAEB-47FC-ADBA-8AA098F46F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09104-4888-4A00-BE01-ED45F58830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6466C-1114-461B-B076-C589BF2F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34DF0F2-A7EB-4607-88DE-91503C94362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4.7.2012</a:t>
            </a:r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34DF0F2-A7EB-4607-88DE-91503C94362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630523"/>
              </p:ext>
            </p:extLst>
          </p:nvPr>
        </p:nvGraphicFramePr>
        <p:xfrm>
          <a:off x="323528" y="4508637"/>
          <a:ext cx="8568952" cy="220863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68952"/>
              </a:tblGrid>
              <a:tr h="53281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a Mateřská škola generála Pattona Dýšina,    příspěvková organizace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210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latin typeface="+mj-lt"/>
                        </a:rPr>
                        <a:t>AUTOR:      Mgr. Marcela</a:t>
                      </a:r>
                      <a:r>
                        <a:rPr lang="cs-CZ" sz="1900" baseline="0" dirty="0" smtClean="0">
                          <a:latin typeface="+mj-lt"/>
                        </a:rPr>
                        <a:t> Šašková</a:t>
                      </a:r>
                      <a:endParaRPr lang="cs-CZ" sz="19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17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latin typeface="+mj-lt"/>
                        </a:rPr>
                        <a:t>NÁZEV</a:t>
                      </a:r>
                      <a:r>
                        <a:rPr lang="cs-CZ" sz="1900" smtClean="0">
                          <a:latin typeface="+mj-lt"/>
                        </a:rPr>
                        <a:t>:      </a:t>
                      </a:r>
                      <a:r>
                        <a:rPr kumimoji="0" lang="cs-CZ" sz="1800" kern="120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VY_32_Inovace_4C_07</a:t>
                      </a:r>
                      <a:endParaRPr lang="cs-CZ" sz="19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210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latin typeface="+mj-lt"/>
                        </a:rPr>
                        <a:t>TÉMA</a:t>
                      </a:r>
                      <a:r>
                        <a:rPr lang="cs-CZ" sz="1900" smtClean="0">
                          <a:latin typeface="+mj-lt"/>
                        </a:rPr>
                        <a:t>:       </a:t>
                      </a:r>
                      <a:r>
                        <a:rPr kumimoji="0" lang="cs-CZ" sz="1800" kern="1200" baseline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kern="120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GEOMETRIE_VI</a:t>
                      </a:r>
                      <a:endParaRPr lang="cs-CZ" sz="19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2654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latin typeface="+mj-lt"/>
                        </a:rPr>
                        <a:t>ČÍSLO PROJEKTU:  </a:t>
                      </a:r>
                      <a:r>
                        <a:rPr lang="cs-CZ" sz="1900" i="1" dirty="0" smtClean="0">
                          <a:latin typeface="+mj-lt"/>
                        </a:rPr>
                        <a:t>CZ.</a:t>
                      </a:r>
                      <a:r>
                        <a:rPr lang="cs-CZ" sz="1900" i="1" baseline="0" dirty="0" smtClean="0">
                          <a:latin typeface="+mj-lt"/>
                        </a:rPr>
                        <a:t> 1. 07/ 1. 4. 00/ 21. 1843</a:t>
                      </a:r>
                      <a:endParaRPr lang="cs-CZ" sz="19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2" y="1586975"/>
            <a:ext cx="4626171" cy="291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34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vysvětluje žákům co je to střední příčka trojúhelníku a jaké má vlastnosti.</a:t>
            </a:r>
          </a:p>
          <a:p>
            <a:r>
              <a:rPr lang="cs-CZ" dirty="0" smtClean="0"/>
              <a:t>Součástí je samozřejmě i postup při konstrukci středních příček trojúhelníku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4.7.2012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06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ln/>
        </p:spPr>
        <p:txBody>
          <a:bodyPr anchor="t"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sz="4000" dirty="0" err="1">
                <a:solidFill>
                  <a:srgbClr val="696464"/>
                </a:solidFill>
                <a:latin typeface="Franklin Gothic Book" charset="0"/>
              </a:rPr>
              <a:t>Trojúhelník</a:t>
            </a:r>
            <a:r>
              <a:rPr lang="en-US" sz="4000" dirty="0">
                <a:solidFill>
                  <a:srgbClr val="696464"/>
                </a:solidFill>
                <a:latin typeface="Franklin Gothic Book" charset="0"/>
              </a:rPr>
              <a:t> a </a:t>
            </a:r>
            <a:r>
              <a:rPr lang="en-US" sz="4000" dirty="0" err="1">
                <a:solidFill>
                  <a:srgbClr val="696464"/>
                </a:solidFill>
                <a:latin typeface="Franklin Gothic Book" charset="0"/>
              </a:rPr>
              <a:t>jeho</a:t>
            </a:r>
            <a:r>
              <a:rPr lang="en-US" sz="4000" dirty="0">
                <a:solidFill>
                  <a:srgbClr val="696464"/>
                </a:solidFill>
                <a:latin typeface="Franklin Gothic Book" charset="0"/>
              </a:rPr>
              <a:t> </a:t>
            </a:r>
            <a:br>
              <a:rPr lang="en-US" sz="4000" dirty="0">
                <a:solidFill>
                  <a:srgbClr val="696464"/>
                </a:solidFill>
                <a:latin typeface="Franklin Gothic Book" charset="0"/>
              </a:rPr>
            </a:br>
            <a:r>
              <a:rPr lang="en-US" sz="4000" dirty="0" err="1">
                <a:solidFill>
                  <a:srgbClr val="696464"/>
                </a:solidFill>
                <a:latin typeface="Franklin Gothic Book" charset="0"/>
              </a:rPr>
              <a:t>střední</a:t>
            </a:r>
            <a:r>
              <a:rPr lang="en-US" sz="4000" dirty="0">
                <a:solidFill>
                  <a:srgbClr val="696464"/>
                </a:solidFill>
                <a:latin typeface="Franklin Gothic Book" charset="0"/>
              </a:rPr>
              <a:t> </a:t>
            </a:r>
            <a:r>
              <a:rPr lang="en-US" sz="4000" dirty="0" err="1">
                <a:solidFill>
                  <a:srgbClr val="696464"/>
                </a:solidFill>
                <a:latin typeface="Franklin Gothic Book" charset="0"/>
              </a:rPr>
              <a:t>příčky</a:t>
            </a:r>
            <a:endParaRPr lang="en-US" sz="4000" dirty="0">
              <a:solidFill>
                <a:srgbClr val="696464"/>
              </a:solidFill>
              <a:latin typeface="Franklin Gothic Book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en-US" sz="4000">
                <a:solidFill>
                  <a:srgbClr val="696464"/>
                </a:solidFill>
                <a:latin typeface="Franklin Gothic Book" charset="0"/>
              </a:rPr>
              <a:t>Střední příčka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0" t="9018" r="49020" b="45523"/>
          <a:stretch>
            <a:fillRect/>
          </a:stretch>
        </p:blipFill>
        <p:spPr bwMode="auto">
          <a:xfrm>
            <a:off x="1425575" y="3212976"/>
            <a:ext cx="5832475" cy="3276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1310" t="9018" r="49020" b="45523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914400" y="1447800"/>
            <a:ext cx="7772400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273050" indent="-27305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>
                <a:srgbClr val="D34817"/>
              </a:buClr>
              <a:buSzPct val="85000"/>
              <a:buFont typeface="Wingdings 2" charset="0"/>
              <a:buChar char=""/>
            </a:pPr>
            <a:r>
              <a:rPr lang="en-US" sz="2600" dirty="0" err="1">
                <a:latin typeface="+mj-lt"/>
              </a:rPr>
              <a:t>Stření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příčka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trojúhelníku</a:t>
            </a:r>
            <a:r>
              <a:rPr lang="en-US" sz="2600" dirty="0">
                <a:latin typeface="+mj-lt"/>
              </a:rPr>
              <a:t> je </a:t>
            </a:r>
            <a:r>
              <a:rPr lang="en-US" sz="2600" dirty="0" err="1">
                <a:latin typeface="+mj-lt"/>
              </a:rPr>
              <a:t>úsečka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spojující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středy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dvou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jeho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stran</a:t>
            </a: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>
                <a:srgbClr val="D34817"/>
              </a:buClr>
              <a:buSzPct val="85000"/>
              <a:buFont typeface="Wingdings 2" charset="0"/>
              <a:buChar char=""/>
            </a:pPr>
            <a:r>
              <a:rPr lang="en-US" sz="2600" dirty="0" err="1">
                <a:latin typeface="+mj-lt"/>
              </a:rPr>
              <a:t>Každý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trojúhelník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má</a:t>
            </a:r>
            <a:r>
              <a:rPr lang="en-US" sz="2600" dirty="0">
                <a:latin typeface="+mj-lt"/>
              </a:rPr>
              <a:t> 3 </a:t>
            </a:r>
            <a:r>
              <a:rPr lang="en-US" sz="2600" dirty="0" err="1">
                <a:latin typeface="+mj-lt"/>
              </a:rPr>
              <a:t>střední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příčky</a:t>
            </a: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Tx/>
              <a:buSzTx/>
              <a:buFontTx/>
              <a:buNone/>
            </a:pPr>
            <a:endParaRPr lang="en-US" sz="2600" dirty="0">
              <a:latin typeface="Perpetua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ln/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en-US" sz="4000">
                <a:solidFill>
                  <a:srgbClr val="696464"/>
                </a:solidFill>
                <a:latin typeface="Franklin Gothic Book" charset="0"/>
              </a:rPr>
              <a:t>Vztahy mezi stranou a střední příčkou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914400" y="1447800"/>
            <a:ext cx="7772400" cy="4933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273050" indent="-27305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</a:pPr>
            <a:r>
              <a:rPr lang="en-US" sz="2600" dirty="0" err="1">
                <a:latin typeface="+mj-lt"/>
              </a:rPr>
              <a:t>Střední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příčka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spojující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dvě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strany</a:t>
            </a:r>
            <a:r>
              <a:rPr lang="en-US" sz="2600" dirty="0">
                <a:latin typeface="+mj-lt"/>
              </a:rPr>
              <a:t> </a:t>
            </a: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>
                <a:srgbClr val="D34817"/>
              </a:buClr>
              <a:buSzPct val="85000"/>
              <a:buFont typeface="Wingdings 2" charset="0"/>
              <a:buChar char=""/>
            </a:pPr>
            <a:r>
              <a:rPr lang="en-US" sz="2600" dirty="0">
                <a:latin typeface="+mj-lt"/>
              </a:rPr>
              <a:t>je </a:t>
            </a:r>
            <a:r>
              <a:rPr lang="en-US" sz="2600" dirty="0" err="1">
                <a:latin typeface="+mj-lt"/>
              </a:rPr>
              <a:t>rovnoběžná</a:t>
            </a: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Tx/>
              <a:buSzTx/>
              <a:buFontTx/>
              <a:buNone/>
            </a:pPr>
            <a:r>
              <a:rPr lang="en-US" sz="2600" dirty="0">
                <a:latin typeface="+mj-lt"/>
              </a:rPr>
              <a:t>s </a:t>
            </a:r>
            <a:r>
              <a:rPr lang="en-US" sz="2600" dirty="0" err="1">
                <a:latin typeface="+mj-lt"/>
              </a:rPr>
              <a:t>třetí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stranou</a:t>
            </a: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Tx/>
              <a:buSzTx/>
              <a:buFontTx/>
              <a:buNone/>
            </a:pP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Tx/>
              <a:buSzTx/>
              <a:buFontTx/>
              <a:buNone/>
            </a:pP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>
                <a:srgbClr val="D34817"/>
              </a:buClr>
              <a:buSzPct val="85000"/>
              <a:buFont typeface="Wingdings 2" charset="0"/>
              <a:buChar char=""/>
            </a:pPr>
            <a:r>
              <a:rPr lang="en-US" sz="2600" dirty="0" err="1" smtClean="0">
                <a:latin typeface="+mj-lt"/>
              </a:rPr>
              <a:t>Její</a:t>
            </a:r>
            <a:r>
              <a:rPr lang="en-US" sz="2600" dirty="0" smtClean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délka</a:t>
            </a:r>
            <a:r>
              <a:rPr lang="en-US" sz="2600" dirty="0">
                <a:latin typeface="+mj-lt"/>
              </a:rPr>
              <a:t> je </a:t>
            </a:r>
            <a:r>
              <a:rPr lang="en-US" sz="2600" dirty="0" err="1">
                <a:latin typeface="+mj-lt"/>
              </a:rPr>
              <a:t>rovna</a:t>
            </a:r>
            <a:endParaRPr lang="en-US" sz="2600" dirty="0">
              <a:latin typeface="+mj-lt"/>
            </a:endParaRPr>
          </a:p>
          <a:p>
            <a:pPr hangingPunct="1">
              <a:lnSpc>
                <a:spcPct val="100000"/>
              </a:lnSpc>
              <a:spcBef>
                <a:spcPts val="588"/>
              </a:spcBef>
              <a:spcAft>
                <a:spcPts val="1425"/>
              </a:spcAft>
              <a:buClrTx/>
              <a:buSzTx/>
              <a:buFontTx/>
              <a:buNone/>
            </a:pPr>
            <a:r>
              <a:rPr lang="en-US" sz="2600" dirty="0" err="1">
                <a:latin typeface="+mj-lt"/>
              </a:rPr>
              <a:t>polovině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délky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této</a:t>
            </a:r>
            <a:r>
              <a:rPr lang="en-US" sz="2600" dirty="0">
                <a:latin typeface="+mj-lt"/>
              </a:rPr>
              <a:t> </a:t>
            </a:r>
            <a:r>
              <a:rPr lang="en-US" sz="2600" dirty="0" err="1">
                <a:latin typeface="+mj-lt"/>
              </a:rPr>
              <a:t>strany</a:t>
            </a:r>
            <a:endParaRPr lang="en-US" sz="2600" dirty="0">
              <a:latin typeface="+mj-lt"/>
            </a:endParaRPr>
          </a:p>
        </p:txBody>
      </p:sp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725"/>
          <a:stretch>
            <a:fillRect/>
          </a:stretch>
        </p:blipFill>
        <p:spPr bwMode="auto">
          <a:xfrm>
            <a:off x="3560763" y="1989138"/>
            <a:ext cx="2681287" cy="2382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r="3972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Levá složená závorka 1"/>
          <p:cNvSpPr/>
          <p:nvPr/>
        </p:nvSpPr>
        <p:spPr>
          <a:xfrm rot="17141626">
            <a:off x="4655215" y="2756764"/>
            <a:ext cx="360040" cy="1133636"/>
          </a:xfrm>
          <a:prstGeom prst="lef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 rot="17141626">
            <a:off x="5165749" y="3889059"/>
            <a:ext cx="360040" cy="1133636"/>
          </a:xfrm>
          <a:prstGeom prst="lef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evá složená závorka 14"/>
          <p:cNvSpPr/>
          <p:nvPr/>
        </p:nvSpPr>
        <p:spPr>
          <a:xfrm rot="17141626">
            <a:off x="4060832" y="3562426"/>
            <a:ext cx="360040" cy="1133636"/>
          </a:xfrm>
          <a:prstGeom prst="lef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325342" y="3366788"/>
            <a:ext cx="576064" cy="43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alibri"/>
                <a:cs typeface="Calibri"/>
              </a:rPr>
              <a:t>½c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01406" y="4564595"/>
            <a:ext cx="576064" cy="43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alibri"/>
                <a:cs typeface="Calibri"/>
              </a:rPr>
              <a:t>½c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4284876"/>
            <a:ext cx="576064" cy="43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alibri"/>
                <a:cs typeface="Calibri"/>
              </a:rPr>
              <a:t>½c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8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6" dur="500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  <p:bldP spid="3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" y="1473200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en-US" sz="4000">
                <a:solidFill>
                  <a:srgbClr val="696464"/>
                </a:solidFill>
                <a:latin typeface="Franklin Gothic Book" charset="0"/>
              </a:rPr>
              <a:t>konstrukce</a:t>
            </a:r>
          </a:p>
        </p:txBody>
      </p:sp>
      <p:graphicFrame>
        <p:nvGraphicFramePr>
          <p:cNvPr id="7171" name="AutoShape 3"/>
          <p:cNvGraphicFramePr>
            <a:graphicFrameLocks noChangeAspect="1"/>
          </p:cNvGraphicFramePr>
          <p:nvPr/>
        </p:nvGraphicFramePr>
        <p:xfrm>
          <a:off x="-4117975" y="2032000"/>
          <a:ext cx="642937" cy="4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2" r:id="rId5" imgW="0" imgH="0" progId="">
                  <p:embed/>
                </p:oleObj>
              </mc:Choice>
              <mc:Fallback>
                <p:oleObj r:id="rId5" imgW="0" imgH="0" progId="">
                  <p:embed/>
                  <p:pic>
                    <p:nvPicPr>
                      <p:cNvPr id="0" name="AutoShap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4117975" y="2032000"/>
                        <a:ext cx="642937" cy="4763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251520" y="836712"/>
            <a:ext cx="8712968" cy="1296144"/>
          </a:xfrm>
          <a:ln/>
        </p:spPr>
        <p:txBody>
          <a:bodyPr lIns="0" tIns="0" rIns="0" bIns="0" anchor="ctr">
            <a:noAutofit/>
          </a:bodyPr>
          <a:lstStyle/>
          <a:p>
            <a:r>
              <a:rPr lang="en-US" sz="2400" dirty="0" err="1"/>
              <a:t>Stejně</a:t>
            </a:r>
            <a:r>
              <a:rPr lang="en-US" sz="2400" dirty="0"/>
              <a:t> </a:t>
            </a:r>
            <a:r>
              <a:rPr lang="en-US" sz="2400" dirty="0" err="1"/>
              <a:t>jako</a:t>
            </a:r>
            <a:r>
              <a:rPr lang="en-US" sz="2400" dirty="0"/>
              <a:t> u </a:t>
            </a:r>
            <a:r>
              <a:rPr lang="en-US" sz="2400" dirty="0" err="1"/>
              <a:t>těžnic</a:t>
            </a:r>
            <a:r>
              <a:rPr lang="en-US" sz="2400" dirty="0"/>
              <a:t> </a:t>
            </a:r>
            <a:r>
              <a:rPr lang="en-US" sz="2400" dirty="0" err="1"/>
              <a:t>potřebujeme</a:t>
            </a:r>
            <a:r>
              <a:rPr lang="en-US" sz="2400" dirty="0"/>
              <a:t> </a:t>
            </a:r>
            <a:r>
              <a:rPr lang="en-US" sz="2400" dirty="0" err="1"/>
              <a:t>nejprve</a:t>
            </a:r>
            <a:r>
              <a:rPr lang="en-US" sz="2400" dirty="0"/>
              <a:t> </a:t>
            </a:r>
            <a:r>
              <a:rPr lang="en-US" sz="2400" dirty="0" err="1"/>
              <a:t>najít</a:t>
            </a:r>
            <a:r>
              <a:rPr lang="en-US" sz="2400" dirty="0"/>
              <a:t> </a:t>
            </a:r>
            <a:r>
              <a:rPr lang="en-US" sz="2400" dirty="0" err="1"/>
              <a:t>středy</a:t>
            </a:r>
            <a:r>
              <a:rPr lang="en-US" sz="2400" dirty="0"/>
              <a:t> </a:t>
            </a:r>
            <a:r>
              <a:rPr lang="en-US" sz="2400" dirty="0" err="1" smtClean="0"/>
              <a:t>stran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en-US" sz="2400" dirty="0"/>
              <a:t>K </a:t>
            </a:r>
            <a:r>
              <a:rPr lang="en-US" sz="2400" dirty="0" err="1"/>
              <a:t>tomu</a:t>
            </a:r>
            <a:r>
              <a:rPr lang="en-US" sz="2400" dirty="0"/>
              <a:t> </a:t>
            </a:r>
            <a:r>
              <a:rPr lang="en-US" sz="2400" dirty="0" err="1"/>
              <a:t>nám</a:t>
            </a:r>
            <a:r>
              <a:rPr lang="en-US" sz="2400" dirty="0"/>
              <a:t> </a:t>
            </a:r>
            <a:r>
              <a:rPr lang="en-US" sz="2400" dirty="0" err="1"/>
              <a:t>pomůžou</a:t>
            </a:r>
            <a:r>
              <a:rPr lang="en-US" sz="2400" dirty="0"/>
              <a:t> </a:t>
            </a:r>
            <a:r>
              <a:rPr lang="en-US" sz="2400" dirty="0" err="1"/>
              <a:t>osy</a:t>
            </a:r>
            <a:r>
              <a:rPr lang="en-US" sz="2400" dirty="0"/>
              <a:t> </a:t>
            </a:r>
            <a:r>
              <a:rPr lang="en-US" sz="2400" dirty="0" err="1"/>
              <a:t>stran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/>
              <a:t/>
            </a:r>
            <a:br>
              <a:rPr lang="en-US" sz="2400" dirty="0"/>
            </a:br>
            <a:endParaRPr lang="cs-CZ" sz="20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" y="1473200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" y="1473200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" y="1473199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" y="1473198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7" y="1473197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7" y="1473196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914400" y="548680"/>
            <a:ext cx="7772400" cy="868958"/>
          </a:xfrm>
          <a:ln/>
        </p:spPr>
        <p:txBody>
          <a:bodyPr lIns="0" tIns="0" rIns="0" bIns="0" anchor="ctr">
            <a:normAutofit/>
          </a:bodyPr>
          <a:lstStyle/>
          <a:p>
            <a:pPr algn="ctr"/>
            <a:r>
              <a:rPr lang="en-US" sz="2400" dirty="0"/>
              <a:t>Pak </a:t>
            </a:r>
            <a:r>
              <a:rPr lang="en-US" sz="2400" dirty="0" err="1"/>
              <a:t>už</a:t>
            </a:r>
            <a:r>
              <a:rPr lang="en-US" sz="2400" dirty="0"/>
              <a:t> </a:t>
            </a:r>
            <a:r>
              <a:rPr lang="en-US" sz="2400" dirty="0" err="1"/>
              <a:t>jen</a:t>
            </a:r>
            <a:r>
              <a:rPr lang="en-US" sz="2400" dirty="0"/>
              <a:t> </a:t>
            </a:r>
            <a:r>
              <a:rPr lang="en-US" sz="2400" dirty="0" err="1"/>
              <a:t>spojíme</a:t>
            </a:r>
            <a:r>
              <a:rPr lang="en-US" sz="2400" dirty="0"/>
              <a:t> </a:t>
            </a:r>
            <a:r>
              <a:rPr lang="en-US" sz="2400" dirty="0" err="1"/>
              <a:t>narýsované</a:t>
            </a:r>
            <a:r>
              <a:rPr lang="en-US" sz="2400" dirty="0"/>
              <a:t> </a:t>
            </a:r>
            <a:r>
              <a:rPr lang="en-US" sz="2400" dirty="0" err="1"/>
              <a:t>středy</a:t>
            </a:r>
            <a:r>
              <a:rPr lang="en-US" sz="2400" dirty="0"/>
              <a:t/>
            </a:r>
            <a:br>
              <a:rPr lang="en-US" sz="2400" dirty="0"/>
            </a:br>
            <a:endParaRPr lang="cs-CZ" sz="2400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" y="1473200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7" y="1473200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1" y="1473199"/>
            <a:ext cx="9144000" cy="395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68861" y="1473200"/>
            <a:ext cx="9144000" cy="3954463"/>
            <a:chOff x="52388" y="1473200"/>
            <a:chExt cx="9144000" cy="3954463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88" y="1473200"/>
              <a:ext cx="9144000" cy="39544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06667" y="2993293"/>
              <a:ext cx="720080" cy="4930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>
                  <a:solidFill>
                    <a:srgbClr val="FF0000"/>
                  </a:solidFill>
                </a:rPr>
                <a:t>s</a:t>
              </a:r>
              <a:r>
                <a:rPr lang="cs-CZ" sz="1600" dirty="0" err="1" smtClean="0">
                  <a:solidFill>
                    <a:srgbClr val="FF0000"/>
                  </a:solidFill>
                </a:rPr>
                <a:t>c</a:t>
              </a:r>
              <a:endParaRPr lang="cs-CZ" sz="1600" dirty="0">
                <a:solidFill>
                  <a:srgbClr val="FF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76056" y="3870532"/>
              <a:ext cx="720080" cy="4930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>
                  <a:solidFill>
                    <a:srgbClr val="FF0000"/>
                  </a:solidFill>
                </a:rPr>
                <a:t>s</a:t>
              </a:r>
              <a:r>
                <a:rPr lang="cs-CZ" sz="1600" dirty="0" err="1" smtClean="0">
                  <a:solidFill>
                    <a:srgbClr val="FF0000"/>
                  </a:solidFill>
                </a:rPr>
                <a:t>b</a:t>
              </a:r>
              <a:endParaRPr lang="cs-CZ" sz="1600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347864" y="3861048"/>
              <a:ext cx="720080" cy="4930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>
                  <a:solidFill>
                    <a:srgbClr val="FF0000"/>
                  </a:solidFill>
                </a:rPr>
                <a:t>s</a:t>
              </a:r>
              <a:r>
                <a:rPr lang="cs-CZ" sz="1600" dirty="0" err="1" smtClean="0">
                  <a:solidFill>
                    <a:srgbClr val="FF0000"/>
                  </a:solidFill>
                </a:rPr>
                <a:t>a</a:t>
              </a:r>
              <a:endParaRPr lang="cs-CZ" sz="1600" dirty="0">
                <a:solidFill>
                  <a:srgbClr val="FF0000"/>
                </a:solidFill>
              </a:endParaRPr>
            </a:p>
          </p:txBody>
        </p:sp>
      </p:grpSp>
      <p:sp>
        <p:nvSpPr>
          <p:cNvPr id="12" name="Rectangle 1"/>
          <p:cNvSpPr txBox="1">
            <a:spLocks noChangeArrowheads="1"/>
          </p:cNvSpPr>
          <p:nvPr/>
        </p:nvSpPr>
        <p:spPr>
          <a:xfrm>
            <a:off x="251520" y="5715000"/>
            <a:ext cx="8892480" cy="1143000"/>
          </a:xfrm>
          <a:prstGeom prst="rect">
            <a:avLst/>
          </a:prstGeom>
          <a:ln/>
        </p:spPr>
        <p:txBody>
          <a:bodyPr vert="horz" lIns="0" tIns="0" rIns="0" bIns="0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smtClean="0"/>
              <a:t>Střední příčku nazýváme s s dolním indexem rovnoběžné strany</a:t>
            </a:r>
            <a:br>
              <a:rPr lang="en-US" sz="2400" smtClean="0"/>
            </a:b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en-US" sz="4000">
                <a:solidFill>
                  <a:srgbClr val="696464"/>
                </a:solidFill>
                <a:latin typeface="Franklin Gothic Book" charset="0"/>
              </a:rPr>
              <a:t>Ukázky u různých typů trojúhelníků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71" t="3574" r="59992" b="68257"/>
          <a:stretch/>
        </p:blipFill>
        <p:spPr bwMode="auto">
          <a:xfrm>
            <a:off x="1116012" y="2171700"/>
            <a:ext cx="2807916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5671" t="3574" r="-53036" b="6825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11" t="10942" r="45743" b="69319"/>
          <a:stretch>
            <a:fillRect/>
          </a:stretch>
        </p:blipFill>
        <p:spPr bwMode="auto">
          <a:xfrm>
            <a:off x="1403350" y="4716463"/>
            <a:ext cx="706755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8311" t="10942" r="45743" b="69319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0" t="8377" r="46347" b="67935"/>
          <a:stretch>
            <a:fillRect/>
          </a:stretch>
        </p:blipFill>
        <p:spPr bwMode="auto">
          <a:xfrm>
            <a:off x="3203575" y="1714500"/>
            <a:ext cx="565785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5810" t="8377" r="46347" b="6793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" y="3179674"/>
            <a:ext cx="9143999" cy="2926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</a:t>
            </a:r>
          </a:p>
          <a:p>
            <a:r>
              <a:rPr lang="cs-CZ" dirty="0" smtClean="0"/>
              <a:t>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dirty="0"/>
              <a:t>Autorem materiálu a všech jeho částí, není-li uvedeno jinak, je Mgr. Marcela Šašková</a:t>
            </a:r>
          </a:p>
          <a:p>
            <a:pPr algn="ctr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7012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222</Words>
  <Application>Microsoft Office PowerPoint</Application>
  <PresentationFormat>Předvádění na obrazovce (4:3)</PresentationFormat>
  <Paragraphs>49</Paragraphs>
  <Slides>10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Tok</vt:lpstr>
      <vt:lpstr>1_Tok</vt:lpstr>
      <vt:lpstr>Prezentace aplikace PowerPoint</vt:lpstr>
      <vt:lpstr>Anotace </vt:lpstr>
      <vt:lpstr>Trojúhelník a jeho  střední příčky</vt:lpstr>
      <vt:lpstr>Střední příčka</vt:lpstr>
      <vt:lpstr>Vztahy mezi stranou a střední příčkou</vt:lpstr>
      <vt:lpstr>konstrukce</vt:lpstr>
      <vt:lpstr>Stejně jako u těžnic potřebujeme nejprve najít středy stran  K tomu nám pomůžou osy stran  </vt:lpstr>
      <vt:lpstr>Pak už jen spojíme narýsované středy </vt:lpstr>
      <vt:lpstr>Ukázky u různých typů trojúhelníků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a jeho  střední příčky</dc:title>
  <dc:creator>marcela</dc:creator>
  <cp:lastModifiedBy>jitka</cp:lastModifiedBy>
  <cp:revision>12</cp:revision>
  <cp:lastPrinted>1601-01-01T00:00:00Z</cp:lastPrinted>
  <dcterms:created xsi:type="dcterms:W3CDTF">1601-01-01T00:00:00Z</dcterms:created>
  <dcterms:modified xsi:type="dcterms:W3CDTF">2013-05-18T12:25:16Z</dcterms:modified>
</cp:coreProperties>
</file>