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handoutMasterIdLst>
    <p:handoutMasterId r:id="rId29"/>
  </p:handoutMasterIdLst>
  <p:sldIdLst>
    <p:sldId id="270" r:id="rId2"/>
    <p:sldId id="283" r:id="rId3"/>
    <p:sldId id="256" r:id="rId4"/>
    <p:sldId id="257" r:id="rId5"/>
    <p:sldId id="258" r:id="rId6"/>
    <p:sldId id="259" r:id="rId7"/>
    <p:sldId id="262" r:id="rId8"/>
    <p:sldId id="269" r:id="rId9"/>
    <p:sldId id="264" r:id="rId10"/>
    <p:sldId id="261" r:id="rId11"/>
    <p:sldId id="260" r:id="rId12"/>
    <p:sldId id="265" r:id="rId13"/>
    <p:sldId id="266" r:id="rId14"/>
    <p:sldId id="268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26" autoAdjust="0"/>
    <p:restoredTop sz="94660"/>
  </p:normalViewPr>
  <p:slideViewPr>
    <p:cSldViewPr showGuides="1">
      <p:cViewPr varScale="1">
        <p:scale>
          <a:sx n="38" d="100"/>
          <a:sy n="38" d="100"/>
        </p:scale>
        <p:origin x="-1452" y="-11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6DFEDB9A-440A-482B-8202-6CB884B3110C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0814083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B77D75DF-39B7-40C0-889B-FC5AC3F3D03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226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156" y="3443852"/>
            <a:ext cx="6804422" cy="2088183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156" y="5515236"/>
            <a:ext cx="6804422" cy="1511935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0088" y="1294202"/>
            <a:ext cx="2519892" cy="420026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2409" y="4609494"/>
            <a:ext cx="4031827" cy="423386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420026" y="0"/>
            <a:ext cx="672042" cy="7559675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641" y="0"/>
            <a:ext cx="115385" cy="7559675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068" y="0"/>
            <a:ext cx="200501" cy="7559675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226" y="0"/>
            <a:ext cx="253868" cy="7559675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37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063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599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3501" y="0"/>
            <a:ext cx="0" cy="7559675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073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47393" y="0"/>
            <a:ext cx="0" cy="7559675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083" y="0"/>
            <a:ext cx="84005" cy="7559675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041" y="3779837"/>
            <a:ext cx="1428089" cy="14279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3779" y="5364693"/>
            <a:ext cx="707125" cy="707051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2840" y="6063428"/>
            <a:ext cx="151209" cy="151194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4674" y="6380366"/>
            <a:ext cx="302419" cy="302387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130" y="4955787"/>
            <a:ext cx="403225" cy="40318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320" y="5432981"/>
            <a:ext cx="672042" cy="570474"/>
          </a:xfrm>
        </p:spPr>
        <p:txBody>
          <a:bodyPr/>
          <a:lstStyle/>
          <a:p>
            <a:pPr lvl="0"/>
            <a:fld id="{3F1B8FAA-FC34-41DA-BE88-54D39B0D53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031" y="1763924"/>
            <a:ext cx="8232510" cy="5372409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lvl="0"/>
            <a:fld id="{D0D86CB0-7407-47AE-9A1F-08ABC67490E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156" y="3191863"/>
            <a:ext cx="6804422" cy="2263703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156" y="5522763"/>
            <a:ext cx="6804422" cy="1511935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58583" y="1290163"/>
            <a:ext cx="2519892" cy="420026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2615" y="4606340"/>
            <a:ext cx="4031827" cy="423386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420026" y="0"/>
            <a:ext cx="672042" cy="7559675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641" y="0"/>
            <a:ext cx="115385" cy="7559675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068" y="0"/>
            <a:ext cx="200501" cy="7559675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226" y="0"/>
            <a:ext cx="253868" cy="7559675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37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063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599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3501" y="0"/>
            <a:ext cx="0" cy="7559675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073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083" y="0"/>
            <a:ext cx="84005" cy="7559675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041" y="3779837"/>
            <a:ext cx="1428089" cy="14279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394" y="5364693"/>
            <a:ext cx="707125" cy="707051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2840" y="6063428"/>
            <a:ext cx="151209" cy="151194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4674" y="6383726"/>
            <a:ext cx="302419" cy="302387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1511" y="4938247"/>
            <a:ext cx="403225" cy="40318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29851" y="0"/>
            <a:ext cx="0" cy="7559675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7936" y="5432981"/>
            <a:ext cx="672042" cy="570474"/>
          </a:xfrm>
        </p:spPr>
        <p:txBody>
          <a:bodyPr/>
          <a:lstStyle/>
          <a:p>
            <a:pPr lvl="0"/>
            <a:fld id="{C653B843-706D-4E28-B047-BFBA43B80A3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F9438FA-C9A5-4C94-9C5E-F9497F84CB3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031" y="1763924"/>
            <a:ext cx="4032250" cy="50397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7652" y="1763924"/>
            <a:ext cx="4032250" cy="50397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8316516" cy="1259946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F0A3604-D71D-417E-9BA4-AEB6A8191C9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031" y="2603888"/>
            <a:ext cx="4032250" cy="4283816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19799" y="2603888"/>
            <a:ext cx="4032250" cy="4283816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031" y="1730326"/>
            <a:ext cx="4032250" cy="725729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8297" y="1730326"/>
            <a:ext cx="4032250" cy="725729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lvl="0"/>
            <a:fld id="{D197F02E-B173-4D59-97F7-075AF06A60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A97006E-52DF-49BA-85FC-3AD35A82A5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0599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17596" y="3527822"/>
            <a:ext cx="6954901" cy="504031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0066" y="302387"/>
            <a:ext cx="1683464" cy="5493364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88427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6576" y="0"/>
            <a:ext cx="0" cy="7559675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2615" y="0"/>
            <a:ext cx="0" cy="7559675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4604" y="0"/>
            <a:ext cx="336021" cy="7559675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28609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1917" y="6299729"/>
            <a:ext cx="604838" cy="604774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021" y="302387"/>
            <a:ext cx="6216385" cy="69750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lvl="0"/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lvl="0"/>
            <a:fld id="{79A64772-BDF5-4A78-BBA5-BB242A90130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0599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1917" y="6299729"/>
            <a:ext cx="604838" cy="604774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3654" y="3527822"/>
            <a:ext cx="6954901" cy="504031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4422" cy="7559675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58823" y="291888"/>
            <a:ext cx="1680104" cy="5463125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2615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4604" y="0"/>
            <a:ext cx="336021" cy="7559675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28609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88427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6576" y="0"/>
            <a:ext cx="0" cy="7559675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lvl="0"/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lvl="0"/>
            <a:fld id="{C1E8606B-FE9A-4683-AAF1-143DF6EF0E8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C3232CA-510E-4E87-AD3D-88AE35221A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9"/>
            <a:ext cx="1848115" cy="645022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B25EA3D-7AE0-49B4-98AF-534C6F938F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0599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031" y="1763924"/>
            <a:ext cx="8232510" cy="5372409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67035" y="1192518"/>
            <a:ext cx="2217505" cy="423386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06380" y="4119594"/>
            <a:ext cx="3527848" cy="403225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05" y="0"/>
            <a:ext cx="0" cy="7559675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2615" y="0"/>
            <a:ext cx="0" cy="7559675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4604" y="0"/>
            <a:ext cx="336021" cy="7559675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28609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1917" y="6299729"/>
            <a:ext cx="604838" cy="604774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1675" y="6320728"/>
            <a:ext cx="672042" cy="574535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pPr lvl="0"/>
            <a:fld id="{FFAED491-E48C-493A-8F76-083BDBBC4C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5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515857"/>
              </p:ext>
            </p:extLst>
          </p:nvPr>
        </p:nvGraphicFramePr>
        <p:xfrm>
          <a:off x="287784" y="4969937"/>
          <a:ext cx="9433048" cy="251413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433048"/>
              </a:tblGrid>
              <a:tr h="740876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21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2100" smtClean="0">
                          <a:solidFill>
                            <a:schemeClr val="tx1"/>
                          </a:solidFill>
                        </a:rPr>
                        <a:t>:      </a:t>
                      </a:r>
                      <a:r>
                        <a:rPr kumimoji="0"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VY_32_Inovace_4C_08</a:t>
                      </a:r>
                      <a:endParaRPr kumimoji="0"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TÉMA:       </a:t>
                      </a:r>
                      <a:r>
                        <a:rPr kumimoji="0"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GEOMETRIE_VI</a:t>
                      </a:r>
                      <a:endParaRPr kumimoji="0" lang="cs-CZ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083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21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21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8" y="1749347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7646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vysvětluje pojem kružnice opsaná trojúhelníku. Poté hledá její střed a názorně ukazuje postup při jejím zobrazení.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85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Trojúhelník a jeho opsaná kružnice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971525"/>
            <a:ext cx="9072563" cy="578646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 dirty="0"/>
              <a:t>Abychom mohli říct, že je kružnice trojúhelníku opsaná, musí se dotýkat jeho tří vrcholů</a:t>
            </a:r>
          </a:p>
        </p:txBody>
      </p:sp>
      <p:sp>
        <p:nvSpPr>
          <p:cNvPr id="4" name="Volný tvar 3"/>
          <p:cNvSpPr/>
          <p:nvPr/>
        </p:nvSpPr>
        <p:spPr>
          <a:xfrm>
            <a:off x="2520000" y="2736000"/>
            <a:ext cx="4392000" cy="4392000"/>
          </a:xfrm>
          <a:custGeom>
            <a:avLst/>
            <a:gdLst>
              <a:gd name="idx" fmla="cos wd2 2700000"/>
              <a:gd name="idy" fmla="sin hd2 2700000"/>
              <a:gd name="il" fmla="+- hc 0 idx"/>
              <a:gd name="ir" fmla="+- hc idx 0"/>
              <a:gd name="it" fmla="+- vc 0 idy"/>
              <a:gd name="ib" fmla="+- vc idy 0"/>
            </a:gdLst>
            <a:ahLst/>
            <a:cxnLst>
              <a:cxn ang="3cd4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il" t="it" r="ir" b="ib"/>
            <a:pathLst>
              <a:path>
                <a:moveTo>
                  <a:pt x="l" y="vc"/>
                </a:moveTo>
                <a:arcTo wR="wd2" hR="hd2" stAng="cd2" swAng="cd4"/>
                <a:arcTo wR="wd2" hR="hd2" stAng="3cd4" swAng="cd4"/>
                <a:arcTo wR="wd2" hR="hd2" stAng="0" swAng="cd4"/>
                <a:arcTo wR="wd2" hR="hd2" stAng="cd4" swAng="cd4"/>
                <a:close/>
              </a:path>
            </a:pathLst>
          </a:custGeom>
          <a:solidFill>
            <a:srgbClr val="CFE7F5"/>
          </a:solidFill>
          <a:ln w="36000">
            <a:solidFill>
              <a:srgbClr val="0000FF"/>
            </a:solidFill>
            <a:prstDash val="solid"/>
          </a:ln>
        </p:spPr>
        <p:txBody>
          <a:bodyPr vert="horz" wrap="none" lIns="108000" tIns="63000" rIns="108000" bIns="63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Přímá spojnice 4"/>
          <p:cNvSpPr/>
          <p:nvPr/>
        </p:nvSpPr>
        <p:spPr>
          <a:xfrm flipH="1">
            <a:off x="2736000" y="3384000"/>
            <a:ext cx="432000" cy="2448000"/>
          </a:xfrm>
          <a:prstGeom prst="line">
            <a:avLst/>
          </a:prstGeom>
          <a:noFill/>
          <a:ln w="0">
            <a:solidFill>
              <a:srgbClr val="000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římá spojnice 5"/>
          <p:cNvSpPr/>
          <p:nvPr/>
        </p:nvSpPr>
        <p:spPr>
          <a:xfrm>
            <a:off x="3168000" y="3384000"/>
            <a:ext cx="3744000" cy="1368000"/>
          </a:xfrm>
          <a:prstGeom prst="line">
            <a:avLst/>
          </a:prstGeom>
          <a:noFill/>
          <a:ln w="0">
            <a:solidFill>
              <a:srgbClr val="000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římá spojnice 6"/>
          <p:cNvSpPr/>
          <p:nvPr/>
        </p:nvSpPr>
        <p:spPr>
          <a:xfrm flipV="1">
            <a:off x="2736000" y="4752000"/>
            <a:ext cx="4176000" cy="1080000"/>
          </a:xfrm>
          <a:prstGeom prst="line">
            <a:avLst/>
          </a:prstGeom>
          <a:noFill/>
          <a:ln w="0">
            <a:solidFill>
              <a:srgbClr val="000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44000" y="5903999"/>
            <a:ext cx="576000" cy="40140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>
                <a:solidFill>
                  <a:srgbClr val="000080"/>
                </a:solidFill>
              </a:defRPr>
            </a:pPr>
            <a:r>
              <a:rPr lang="cs-CZ" sz="2200" b="0" i="0" u="none" strike="noStrike" kern="1200">
                <a:ln>
                  <a:noFill/>
                </a:ln>
                <a:solidFill>
                  <a:srgbClr val="000080"/>
                </a:solidFill>
                <a:latin typeface="Arial" pitchFamily="18"/>
                <a:ea typeface="Microsoft YaHei" pitchFamily="2"/>
                <a:cs typeface="Mangal" pitchFamily="2"/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983999" y="4549319"/>
            <a:ext cx="5760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92000" y="3037320"/>
            <a:ext cx="576000" cy="40140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>
                <a:solidFill>
                  <a:srgbClr val="000080"/>
                </a:solidFill>
              </a:defRPr>
            </a:pPr>
            <a:r>
              <a:rPr lang="cs-CZ" sz="2200" b="0" i="0" u="none" strike="noStrike" kern="1200">
                <a:ln>
                  <a:noFill/>
                </a:ln>
                <a:solidFill>
                  <a:srgbClr val="000080"/>
                </a:solidFill>
                <a:latin typeface="Arial" pitchFamily="18"/>
                <a:ea typeface="Microsoft YaHei" pitchFamily="2"/>
                <a:cs typeface="Mangal" pitchFamily="2"/>
              </a:rPr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480000" y="6277320"/>
            <a:ext cx="576000" cy="40140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>
                <a:solidFill>
                  <a:srgbClr val="2323DC"/>
                </a:solidFill>
              </a:defRPr>
            </a:pPr>
            <a:r>
              <a:rPr lang="cs-CZ" sz="2200" b="0" i="0" u="none" strike="noStrike" kern="1200">
                <a:ln>
                  <a:noFill/>
                </a:ln>
                <a:solidFill>
                  <a:srgbClr val="2323DC"/>
                </a:solidFill>
                <a:latin typeface="Arial" pitchFamily="18"/>
                <a:ea typeface="Microsoft YaHei" pitchFamily="2"/>
                <a:cs typeface="Mangal" pitchFamily="2"/>
              </a:rPr>
              <a:t>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38" y="2821586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Zjednodušme si situaci – hledáme kružnici, která prochází 2 body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3023" r="69256">
                        <a14:foregroundMark x1="33767" y1="26129" x2="33767" y2="26129"/>
                        <a14:foregroundMark x1="46372" y1="22366" x2="46372" y2="22366"/>
                        <a14:foregroundMark x1="52930" y1="37634" x2="52930" y2="37634"/>
                        <a14:foregroundMark x1="25163" y1="26022" x2="25163" y2="260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37" y="2821585"/>
            <a:ext cx="8232775" cy="356115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budou ležet středy těchto kružnic?</a:t>
            </a:r>
            <a:endParaRPr lang="cs-CZ" dirty="0"/>
          </a:p>
        </p:txBody>
      </p:sp>
      <p:pic>
        <p:nvPicPr>
          <p:cNvPr id="9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2669186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620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Nejlehčí je asi střed úsečky, průměr je roven velikosti úsečky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2669186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4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Zkusíme najít i další kružnice 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2669186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393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2669186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074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2669186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430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Středy kružnic leží na přímce – </a:t>
            </a:r>
            <a:br>
              <a:rPr lang="cs-CZ" dirty="0" smtClean="0"/>
            </a:br>
            <a:r>
              <a:rPr lang="cs-CZ" dirty="0" smtClean="0"/>
              <a:t>ose úsečky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2669186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3168104" y="755501"/>
            <a:ext cx="5328592" cy="5616624"/>
          </a:xfrm>
          <a:prstGeom prst="line">
            <a:avLst/>
          </a:prstGeom>
          <a:ln>
            <a:prstDash val="lgDash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065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Stejně můžeme postupovat u dalších dvojic bodů – vrcholů trojúhelníku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2672754"/>
            <a:ext cx="8232775" cy="355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939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Všechny osy stran se protnou v jednom jediném bodě – středu kružnice opsané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347" t="1871" r="22640" b="-1871"/>
          <a:stretch/>
        </p:blipFill>
        <p:spPr bwMode="auto">
          <a:xfrm>
            <a:off x="-1224384" y="1547589"/>
            <a:ext cx="10863684" cy="4751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ravoúhlá spojnice 4"/>
          <p:cNvCxnSpPr/>
          <p:nvPr/>
        </p:nvCxnSpPr>
        <p:spPr>
          <a:xfrm>
            <a:off x="3312120" y="2339677"/>
            <a:ext cx="3312368" cy="2448272"/>
          </a:xfrm>
          <a:prstGeom prst="bentConnector3">
            <a:avLst>
              <a:gd name="adj1" fmla="val -227"/>
            </a:avLst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25629" b="-1948"/>
          <a:stretch/>
        </p:blipFill>
        <p:spPr bwMode="auto">
          <a:xfrm>
            <a:off x="1135053" y="1835620"/>
            <a:ext cx="8186747" cy="484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64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Hledáme – </a:t>
            </a:r>
            <a:r>
              <a:rPr lang="cs-CZ" dirty="0" err="1" smtClean="0"/>
              <a:t>li</a:t>
            </a:r>
            <a:r>
              <a:rPr lang="cs-CZ" dirty="0" smtClean="0"/>
              <a:t> tedy střed kružnice opsané, musíme najít průsečík os stran</a:t>
            </a:r>
            <a:endParaRPr lang="cs-CZ" dirty="0"/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71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Osa AB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414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258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843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Osa BC</a:t>
            </a:r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145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376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618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Osa AC</a:t>
            </a:r>
            <a:endParaRPr lang="cs-CZ" dirty="0"/>
          </a:p>
        </p:txBody>
      </p:sp>
      <p:pic>
        <p:nvPicPr>
          <p:cNvPr id="19459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964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178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27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opsaná trojúhelníku ABC</a:t>
            </a:r>
            <a:endParaRPr lang="cs-CZ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655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 jednou, rychleji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25" y="1999261"/>
            <a:ext cx="8232775" cy="356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307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7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2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7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31799" y="3179674"/>
            <a:ext cx="964882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</a:t>
            </a:r>
            <a:br>
              <a:rPr lang="cs-CZ" dirty="0" smtClean="0"/>
            </a:br>
            <a:r>
              <a:rPr lang="cs-CZ" dirty="0" smtClean="0"/>
              <a:t>ISBN 978-80-7235-365-1.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Autorem materiálu a všech jeho částí, 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95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570</TotalTime>
  <Words>198</Words>
  <Application>Microsoft Office PowerPoint</Application>
  <PresentationFormat>Vlastní</PresentationFormat>
  <Paragraphs>34</Paragraphs>
  <Slides>26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Arkýř</vt:lpstr>
      <vt:lpstr>Prezentace aplikace PowerPoint</vt:lpstr>
      <vt:lpstr>anotace</vt:lpstr>
      <vt:lpstr>Trojúhelník a jeho opsaná kružnice</vt:lpstr>
      <vt:lpstr>Prezentace aplikace PowerPoint</vt:lpstr>
      <vt:lpstr>Zjednodušme si situaci – hledáme kružnici, která prochází 2 body</vt:lpstr>
      <vt:lpstr>Kde budou ležet středy těchto kružnic?</vt:lpstr>
      <vt:lpstr>Nejlehčí je asi střed úsečky, průměr je roven velikosti úsečky</vt:lpstr>
      <vt:lpstr>Zkusíme najít i další kružnice </vt:lpstr>
      <vt:lpstr>Prezentace aplikace PowerPoint</vt:lpstr>
      <vt:lpstr>Prezentace aplikace PowerPoint</vt:lpstr>
      <vt:lpstr>Středy kružnic leží na přímce –  ose úsečky</vt:lpstr>
      <vt:lpstr>Stejně můžeme postupovat u dalších dvojic bodů – vrcholů trojúhelníku</vt:lpstr>
      <vt:lpstr>Všechny osy stran se protnou v jednom jediném bodě – středu kružnice opsané</vt:lpstr>
      <vt:lpstr>Hledáme – li tedy střed kružnice opsané, musíme najít průsečík os stran</vt:lpstr>
      <vt:lpstr>Osa AB</vt:lpstr>
      <vt:lpstr>Prezentace aplikace PowerPoint</vt:lpstr>
      <vt:lpstr>Prezentace aplikace PowerPoint</vt:lpstr>
      <vt:lpstr>Osa BC</vt:lpstr>
      <vt:lpstr>Prezentace aplikace PowerPoint</vt:lpstr>
      <vt:lpstr>Prezentace aplikace PowerPoint</vt:lpstr>
      <vt:lpstr>Osa AC</vt:lpstr>
      <vt:lpstr>Prezentace aplikace PowerPoint</vt:lpstr>
      <vt:lpstr>Prezentace aplikace PowerPoint</vt:lpstr>
      <vt:lpstr>Kružnice opsaná trojúhelníku ABC</vt:lpstr>
      <vt:lpstr>Ještě jednou, rychleji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a jeho opsaná kružnice</dc:title>
  <dc:creator>marcela</dc:creator>
  <cp:lastModifiedBy>jitka</cp:lastModifiedBy>
  <cp:revision>17</cp:revision>
  <dcterms:created xsi:type="dcterms:W3CDTF">2012-07-04T21:41:17Z</dcterms:created>
  <dcterms:modified xsi:type="dcterms:W3CDTF">2013-05-18T12:25:41Z</dcterms:modified>
</cp:coreProperties>
</file>