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65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38" d="100"/>
          <a:sy n="38" d="100"/>
        </p:scale>
        <p:origin x="-1302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0F0AF387-7C07-41B8-A91C-B43B2EDEC44C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04395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0E54372F-EEAB-4F67-A1CE-36A0368A023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3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9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03980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41363" y="1963738"/>
            <a:ext cx="4310062" cy="4937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03825" y="1963738"/>
            <a:ext cx="4310063" cy="4937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58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1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67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3362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78485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6225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70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21550" y="282575"/>
            <a:ext cx="2192338" cy="66182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282575"/>
            <a:ext cx="6427787" cy="66182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02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740879" y="282240"/>
            <a:ext cx="8608320" cy="126252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40879" y="1963080"/>
            <a:ext cx="8772840" cy="493740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25039" y="7076880"/>
            <a:ext cx="9355320" cy="96840"/>
          </a:xfrm>
          <a:prstGeom prst="rect">
            <a:avLst/>
          </a:prstGeom>
          <a:solidFill>
            <a:srgbClr val="FF9966"/>
          </a:solidFill>
          <a:ln>
            <a:noFill/>
            <a:prstDash val="solid"/>
          </a:ln>
        </p:spPr>
        <p:txBody>
          <a:bodyPr vert="horz" wrap="non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87919" y="7289279"/>
            <a:ext cx="8092440" cy="96840"/>
          </a:xfrm>
          <a:prstGeom prst="rect">
            <a:avLst/>
          </a:prstGeom>
          <a:solidFill>
            <a:srgbClr val="FF9966"/>
          </a:solidFill>
          <a:ln>
            <a:noFill/>
            <a:prstDash val="solid"/>
          </a:ln>
        </p:spPr>
        <p:txBody>
          <a:bodyPr vert="horz" wrap="none" lIns="90000" tIns="45000" rIns="90000" bIns="450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hangingPunct="0">
        <a:tabLst/>
        <a:defRPr lang="cs-CZ" sz="2400" b="1" i="1" u="none" strike="noStrike">
          <a:ln>
            <a:noFill/>
          </a:ln>
          <a:solidFill>
            <a:srgbClr val="FF9966"/>
          </a:solidFill>
          <a:latin typeface="Albany" pitchFamily="34"/>
          <a:ea typeface="Arial Unicode MS" pitchFamily="2"/>
          <a:cs typeface="Tahoma" pitchFamily="2"/>
        </a:defRPr>
      </a:lvl1pPr>
    </p:titleStyle>
    <p:bodyStyle>
      <a:lvl1pPr marL="0" marR="0" indent="0" algn="l" rtl="0" hangingPunct="0">
        <a:spcBef>
          <a:spcPts val="0"/>
        </a:spcBef>
        <a:spcAft>
          <a:spcPts val="0"/>
        </a:spcAft>
        <a:tabLst/>
        <a:defRPr lang="cs-CZ" sz="2400" b="0" i="0" u="none" strike="noStrike">
          <a:ln>
            <a:noFill/>
          </a:ln>
          <a:solidFill>
            <a:srgbClr val="E6E6E6"/>
          </a:solidFill>
          <a:latin typeface="Thorndale" pitchFamily="18"/>
          <a:ea typeface="Arial Unicode MS" pitchFamily="2"/>
          <a:cs typeface="Tahoma" pitchFamily="2"/>
        </a:defRPr>
      </a:lvl1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821846"/>
              </p:ext>
            </p:extLst>
          </p:nvPr>
        </p:nvGraphicFramePr>
        <p:xfrm>
          <a:off x="1269581" y="4969936"/>
          <a:ext cx="7541463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41463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bg1"/>
                          </a:solidFill>
                        </a:rPr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bg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bg1"/>
                          </a:solidFill>
                        </a:rPr>
                        <a:t>AUTOR:      Mgr. Marcela</a:t>
                      </a:r>
                      <a:r>
                        <a:rPr lang="cs-CZ" sz="2100" baseline="0" dirty="0" smtClean="0">
                          <a:solidFill>
                            <a:schemeClr val="bg1"/>
                          </a:solidFill>
                        </a:rPr>
                        <a:t> Šašková</a:t>
                      </a:r>
                      <a:endParaRPr lang="cs-CZ" sz="2100" dirty="0">
                        <a:solidFill>
                          <a:schemeClr val="bg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bg1"/>
                          </a:solidFill>
                        </a:rPr>
                        <a:t>NÁZEV</a:t>
                      </a:r>
                      <a:r>
                        <a:rPr lang="cs-CZ" sz="2100" smtClean="0">
                          <a:solidFill>
                            <a:schemeClr val="bg1"/>
                          </a:solidFill>
                        </a:rPr>
                        <a:t>:      VY_32_INOVACE_4C_13</a:t>
                      </a:r>
                      <a:endParaRPr lang="cs-CZ" sz="2100" dirty="0">
                        <a:solidFill>
                          <a:schemeClr val="bg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bg1"/>
                          </a:solidFill>
                        </a:rPr>
                        <a:t>TÉMA:       GEOMETRIE</a:t>
                      </a:r>
                      <a:r>
                        <a:rPr lang="cs-CZ" sz="2100" baseline="0" dirty="0" smtClean="0">
                          <a:solidFill>
                            <a:schemeClr val="bg1"/>
                          </a:solidFill>
                        </a:rPr>
                        <a:t> VI</a:t>
                      </a:r>
                      <a:endParaRPr lang="cs-CZ" sz="2100" dirty="0">
                        <a:solidFill>
                          <a:schemeClr val="bg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bg1"/>
                          </a:solidFill>
                        </a:rPr>
                        <a:t>ČÍSLO PROJEKTU:  </a:t>
                      </a:r>
                      <a:r>
                        <a:rPr lang="cs-CZ" sz="2100" i="1" dirty="0" smtClean="0">
                          <a:solidFill>
                            <a:schemeClr val="bg1"/>
                          </a:solidFill>
                        </a:rPr>
                        <a:t>CZ.</a:t>
                      </a:r>
                      <a:r>
                        <a:rPr lang="cs-CZ" sz="2100" i="1" baseline="0" dirty="0" smtClean="0">
                          <a:solidFill>
                            <a:schemeClr val="bg1"/>
                          </a:solidFill>
                        </a:rPr>
                        <a:t> 1. 07/ 1. 4. 00/ 21. 1843</a:t>
                      </a:r>
                      <a:endParaRPr lang="cs-CZ" sz="2100" dirty="0">
                        <a:solidFill>
                          <a:schemeClr val="bg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750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Anotace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pojmem úhel, jeho značením a měřením. Zavedením stupňů rozlišuje úhel ostrý</a:t>
            </a:r>
            <a:r>
              <a:rPr lang="cs-CZ" smtClean="0"/>
              <a:t>, pravý a tupý.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58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sz="5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Úhel a jeho velikost</a:t>
            </a:r>
            <a:endParaRPr lang="cs-CZ" sz="5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Úhel jako část roviny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40879" y="1963080"/>
            <a:ext cx="8763120" cy="2354760"/>
          </a:xfrm>
        </p:spPr>
        <p:txBody>
          <a:bodyPr>
            <a:sp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/>
              <a:t>Úhel je část roviny určená dvěma polopřímkami, které mají společný počátek.</a:t>
            </a:r>
          </a:p>
          <a:p>
            <a:pPr lvl="0">
              <a:buNone/>
            </a:pPr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235840" y="3024000"/>
            <a:ext cx="4280760" cy="3872520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/>
              <a:t>V – vrchol úhlu</a:t>
            </a:r>
          </a:p>
          <a:p>
            <a:pPr lvl="0"/>
            <a:r>
              <a:rPr lang="cs-CZ">
                <a:latin typeface="Segoe UI"/>
                <a:ea typeface="Segoe UI" pitchFamily="2"/>
                <a:cs typeface="Segoe UI" pitchFamily="2"/>
              </a:rPr>
              <a:t>→</a:t>
            </a:r>
            <a:r>
              <a:rPr lang="cs-CZ">
                <a:ea typeface="Segoe UI" pitchFamily="2"/>
                <a:cs typeface="Segoe UI" pitchFamily="2"/>
              </a:rPr>
              <a:t>VK, </a:t>
            </a:r>
            <a:r>
              <a:rPr lang="cs-CZ">
                <a:latin typeface="Segoe UI"/>
                <a:ea typeface="Segoe UI" pitchFamily="2"/>
                <a:cs typeface="Segoe UI" pitchFamily="2"/>
              </a:rPr>
              <a:t>→VL – ramena úhlu</a:t>
            </a:r>
          </a:p>
          <a:p>
            <a:pPr lvl="0"/>
            <a:r>
              <a:rPr lang="cs-CZ">
                <a:latin typeface="Segoe UI"/>
                <a:ea typeface="Segoe UI" pitchFamily="2"/>
                <a:cs typeface="Segoe UI" pitchFamily="2"/>
              </a:rPr>
              <a:t>∢KVL = ∢LVK</a:t>
            </a:r>
            <a:br>
              <a:rPr lang="cs-CZ">
                <a:latin typeface="Segoe UI"/>
                <a:ea typeface="Segoe UI" pitchFamily="2"/>
                <a:cs typeface="Segoe UI" pitchFamily="2"/>
              </a:rPr>
            </a:br>
            <a:r>
              <a:rPr lang="cs-CZ">
                <a:latin typeface="Segoe UI"/>
                <a:ea typeface="Segoe UI" pitchFamily="2"/>
                <a:cs typeface="Segoe UI" pitchFamily="2"/>
              </a:rPr>
              <a:t>úhel KVL s vrcholem V</a:t>
            </a:r>
          </a:p>
          <a:p>
            <a:pPr lvl="0"/>
            <a:endParaRPr lang="cs-CZ">
              <a:latin typeface="Segoe UI"/>
              <a:ea typeface="Segoe UI" pitchFamily="2"/>
              <a:cs typeface="Segoe UI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 flipV="1">
            <a:off x="576000" y="3456000"/>
            <a:ext cx="3528000" cy="1584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5"/>
          <p:cNvSpPr/>
          <p:nvPr/>
        </p:nvSpPr>
        <p:spPr>
          <a:xfrm>
            <a:off x="576000" y="4896000"/>
            <a:ext cx="4464000" cy="86184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římá spojnice 6"/>
          <p:cNvSpPr/>
          <p:nvPr/>
        </p:nvSpPr>
        <p:spPr>
          <a:xfrm>
            <a:off x="3384000" y="3528000"/>
            <a:ext cx="216000" cy="360000"/>
          </a:xfrm>
          <a:prstGeom prst="line">
            <a:avLst/>
          </a:prstGeom>
          <a:noFill/>
          <a:ln w="36000">
            <a:solidFill>
              <a:srgbClr val="0099FF"/>
            </a:solidFill>
            <a:prstDash val="solid"/>
          </a:ln>
        </p:spPr>
        <p:txBody>
          <a:bodyPr vert="horz" wrap="none" lIns="108000" tIns="63000" rIns="108000" bIns="63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Přímá spojnice 7"/>
          <p:cNvSpPr/>
          <p:nvPr/>
        </p:nvSpPr>
        <p:spPr>
          <a:xfrm flipH="1">
            <a:off x="4320000" y="5472000"/>
            <a:ext cx="144000" cy="431999"/>
          </a:xfrm>
          <a:prstGeom prst="line">
            <a:avLst/>
          </a:prstGeom>
          <a:noFill/>
          <a:ln w="36000">
            <a:solidFill>
              <a:srgbClr val="0099FF"/>
            </a:solidFill>
            <a:prstDash val="solid"/>
          </a:ln>
        </p:spPr>
        <p:txBody>
          <a:bodyPr vert="horz" wrap="none" lIns="108000" tIns="63000" rIns="108000" bIns="63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84000" y="3096000"/>
            <a:ext cx="488880" cy="557280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8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18"/>
                <a:ea typeface="Microsoft YaHei" pitchFamily="2"/>
                <a:cs typeface="Mangal" pitchFamily="2"/>
              </a:rPr>
              <a:t>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9120" y="4317840"/>
            <a:ext cx="632880" cy="557280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8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18"/>
                <a:ea typeface="Microsoft YaHei" pitchFamily="2"/>
                <a:cs typeface="Mangal" pitchFamily="2"/>
              </a:rPr>
              <a:t>V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816000" y="5778720"/>
            <a:ext cx="450720" cy="557280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8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18"/>
                <a:ea typeface="Microsoft YaHei" pitchFamily="2"/>
                <a:cs typeface="Mangal" pitchFamily="2"/>
              </a:rPr>
              <a:t>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Úhly můžeme označit také písmenky z řecké abecedy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40879" y="1963080"/>
            <a:ext cx="8772840" cy="5200200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9pPr>
          </a:lstStyle>
          <a:p>
            <a:pPr lvl="0">
              <a:buSzPts val="1072"/>
              <a:buBlip>
                <a:blip r:embed="rId3"/>
              </a:buBlip>
            </a:pPr>
            <a:r>
              <a:rPr lang="cs-CZ" sz="3200">
                <a:ea typeface="Segoe UI" pitchFamily="2"/>
                <a:cs typeface="Segoe UI" pitchFamily="2"/>
              </a:rPr>
              <a:t>Alfa	</a:t>
            </a:r>
            <a:r>
              <a:rPr lang="cs-CZ" sz="3200">
                <a:latin typeface="Segoe UI"/>
                <a:ea typeface="Segoe UI" pitchFamily="2"/>
                <a:cs typeface="Segoe UI" pitchFamily="2"/>
              </a:rPr>
              <a:t>α</a:t>
            </a:r>
            <a:br>
              <a:rPr lang="cs-CZ" sz="3200">
                <a:latin typeface="Segoe UI"/>
                <a:ea typeface="Segoe UI" pitchFamily="2"/>
                <a:cs typeface="Segoe UI" pitchFamily="2"/>
              </a:rPr>
            </a:br>
            <a:endParaRPr lang="cs-CZ" sz="3200">
              <a:latin typeface="Segoe UI"/>
              <a:ea typeface="Segoe UI" pitchFamily="2"/>
              <a:cs typeface="Segoe UI" pitchFamily="2"/>
            </a:endParaRPr>
          </a:p>
          <a:p>
            <a:pPr lvl="0">
              <a:buSzPts val="1072"/>
              <a:buBlip>
                <a:blip r:embed="rId3"/>
              </a:buBlip>
            </a:pPr>
            <a:r>
              <a:rPr lang="cs-CZ" sz="3200">
                <a:ea typeface="Segoe UI" pitchFamily="2"/>
                <a:cs typeface="Segoe UI" pitchFamily="2"/>
              </a:rPr>
              <a:t>Beta	</a:t>
            </a:r>
            <a:r>
              <a:rPr lang="cs-CZ" sz="3200">
                <a:latin typeface="Segoe UI"/>
                <a:ea typeface="Segoe UI" pitchFamily="2"/>
                <a:cs typeface="Segoe UI" pitchFamily="2"/>
              </a:rPr>
              <a:t>β</a:t>
            </a:r>
            <a:br>
              <a:rPr lang="cs-CZ" sz="3200">
                <a:latin typeface="Segoe UI"/>
                <a:ea typeface="Segoe UI" pitchFamily="2"/>
                <a:cs typeface="Segoe UI" pitchFamily="2"/>
              </a:rPr>
            </a:br>
            <a:endParaRPr lang="cs-CZ" sz="3200">
              <a:latin typeface="Segoe UI"/>
              <a:ea typeface="Segoe UI" pitchFamily="2"/>
              <a:cs typeface="Segoe UI" pitchFamily="2"/>
            </a:endParaRPr>
          </a:p>
          <a:p>
            <a:pPr lvl="0">
              <a:buSzPts val="1072"/>
              <a:buBlip>
                <a:blip r:embed="rId3"/>
              </a:buBlip>
            </a:pPr>
            <a:r>
              <a:rPr lang="cs-CZ" sz="3200">
                <a:ea typeface="Segoe UI" pitchFamily="2"/>
                <a:cs typeface="Segoe UI" pitchFamily="2"/>
              </a:rPr>
              <a:t>Gama	</a:t>
            </a:r>
            <a:r>
              <a:rPr lang="cs-CZ" sz="3200">
                <a:latin typeface="Segoe UI"/>
                <a:ea typeface="Segoe UI" pitchFamily="2"/>
                <a:cs typeface="Segoe UI" pitchFamily="2"/>
              </a:rPr>
              <a:t>γ</a:t>
            </a:r>
            <a:br>
              <a:rPr lang="cs-CZ" sz="3200">
                <a:latin typeface="Segoe UI"/>
                <a:ea typeface="Segoe UI" pitchFamily="2"/>
                <a:cs typeface="Segoe UI" pitchFamily="2"/>
              </a:rPr>
            </a:br>
            <a:endParaRPr lang="cs-CZ" sz="3200">
              <a:latin typeface="Segoe UI"/>
              <a:ea typeface="Segoe UI" pitchFamily="2"/>
              <a:cs typeface="Segoe UI" pitchFamily="2"/>
            </a:endParaRPr>
          </a:p>
          <a:p>
            <a:pPr lvl="0">
              <a:buSzPts val="1072"/>
              <a:buBlip>
                <a:blip r:embed="rId3"/>
              </a:buBlip>
            </a:pPr>
            <a:r>
              <a:rPr lang="cs-CZ" sz="3200">
                <a:ea typeface="Segoe UI" pitchFamily="2"/>
                <a:cs typeface="Segoe UI" pitchFamily="2"/>
              </a:rPr>
              <a:t>Delta	</a:t>
            </a:r>
            <a:r>
              <a:rPr lang="cs-CZ" sz="3200">
                <a:latin typeface="Segoe UI"/>
                <a:ea typeface="Segoe UI" pitchFamily="2"/>
                <a:cs typeface="Segoe UI" pitchFamily="2"/>
              </a:rPr>
              <a:t>δ</a:t>
            </a:r>
            <a:br>
              <a:rPr lang="cs-CZ" sz="3200">
                <a:latin typeface="Segoe UI"/>
                <a:ea typeface="Segoe UI" pitchFamily="2"/>
                <a:cs typeface="Segoe UI" pitchFamily="2"/>
              </a:rPr>
            </a:br>
            <a:endParaRPr lang="cs-CZ" sz="3200">
              <a:latin typeface="Segoe UI"/>
              <a:ea typeface="Segoe UI" pitchFamily="2"/>
              <a:cs typeface="Segoe UI" pitchFamily="2"/>
            </a:endParaRPr>
          </a:p>
          <a:p>
            <a:pPr lvl="0">
              <a:buSzPts val="1072"/>
              <a:buBlip>
                <a:blip r:embed="rId3"/>
              </a:buBlip>
            </a:pPr>
            <a:r>
              <a:rPr lang="cs-CZ" sz="3200">
                <a:ea typeface="Segoe UI" pitchFamily="2"/>
                <a:cs typeface="Segoe UI" pitchFamily="2"/>
              </a:rPr>
              <a:t>Epsílon	</a:t>
            </a:r>
            <a:r>
              <a:rPr lang="cs-CZ" sz="3200">
                <a:latin typeface="Segoe UI"/>
                <a:ea typeface="Segoe UI" pitchFamily="2"/>
                <a:cs typeface="Segoe UI" pitchFamily="2"/>
              </a:rPr>
              <a:t>ε</a:t>
            </a:r>
          </a:p>
          <a:p>
            <a:pPr lvl="0">
              <a:buNone/>
            </a:pPr>
            <a:r>
              <a:rPr lang="cs-CZ">
                <a:ea typeface="Segoe UI" pitchFamily="2"/>
                <a:cs typeface="Segoe UI" pitchFamily="2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 algn="ctr">
              <a:buNone/>
            </a:pPr>
            <a:r>
              <a:rPr lang="cs-CZ"/>
              <a:t>Velikost úhlu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>
            <a:sp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Arial Unicode MS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/>
              <a:t>Úhel měříme úhloměrem</a:t>
            </a:r>
          </a:p>
          <a:p>
            <a:pPr lvl="0">
              <a:buNone/>
            </a:pPr>
            <a:endParaRPr lang="cs-CZ"/>
          </a:p>
          <a:p>
            <a:pPr lvl="0">
              <a:buNone/>
            </a:pPr>
            <a:r>
              <a:rPr lang="cs-CZ"/>
              <a:t>Jednotkou pro měření jsou STUPNĚ, značíme °</a:t>
            </a:r>
          </a:p>
          <a:p>
            <a:pPr lvl="0">
              <a:buNone/>
            </a:pPr>
            <a:endParaRPr lang="cs-CZ"/>
          </a:p>
          <a:p>
            <a:pPr lvl="0">
              <a:buNone/>
            </a:pPr>
            <a:r>
              <a:rPr lang="cs-CZ"/>
              <a:t>Jeden stupeň je 60 minut, tzn. 1° = 60´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52040" y="3888000"/>
            <a:ext cx="2811960" cy="23313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 algn="ctr">
              <a:buNone/>
            </a:pPr>
            <a:r>
              <a:rPr lang="cs-CZ"/>
              <a:t>Velikost úhlu - ukázky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Úhel nazýváme ostrý,  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 algn="ctr">
              <a:buNone/>
            </a:pPr>
            <a:r>
              <a:rPr lang="cs-CZ">
                <a:solidFill>
                  <a:srgbClr val="CCCCCC"/>
                </a:solidFill>
              </a:rPr>
              <a:t> když přímky svírají úhel větší než 0°a menší než 90°</a:t>
            </a:r>
          </a:p>
        </p:txBody>
      </p:sp>
      <p:sp>
        <p:nvSpPr>
          <p:cNvPr id="4" name="Přímá spojnice 3"/>
          <p:cNvSpPr/>
          <p:nvPr/>
        </p:nvSpPr>
        <p:spPr>
          <a:xfrm flipH="1">
            <a:off x="4824000" y="864000"/>
            <a:ext cx="2376000" cy="2304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>
            <a:off x="4680000" y="2880000"/>
            <a:ext cx="4680000" cy="936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 rot="900000">
            <a:off x="4142393" y="2129842"/>
            <a:ext cx="1723680" cy="1635120"/>
          </a:xfrm>
          <a:custGeom>
            <a:avLst>
              <a:gd name="f0" fmla="val 5220000"/>
              <a:gd name="f1" fmla="val 192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56000" y="2376000"/>
            <a:ext cx="720000" cy="792000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>
                <a:solidFill>
                  <a:srgbClr val="0099FF"/>
                </a:solidFill>
              </a:defRPr>
            </a:pPr>
            <a:r>
              <a:rPr lang="cs-CZ" sz="44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Úhel nazýváme pravý,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 algn="ctr">
              <a:buNone/>
            </a:pPr>
            <a:r>
              <a:rPr lang="cs-CZ">
                <a:solidFill>
                  <a:srgbClr val="CCCCCC"/>
                </a:solidFill>
              </a:rPr>
              <a:t>když jsou jeho ramena kolmice – svírají 90°</a:t>
            </a:r>
          </a:p>
        </p:txBody>
      </p:sp>
      <p:sp>
        <p:nvSpPr>
          <p:cNvPr id="4" name="Přímá spojnice 3"/>
          <p:cNvSpPr/>
          <p:nvPr/>
        </p:nvSpPr>
        <p:spPr>
          <a:xfrm flipV="1">
            <a:off x="5760000" y="864000"/>
            <a:ext cx="0" cy="2952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>
            <a:off x="5508000" y="3600000"/>
            <a:ext cx="3672000" cy="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5040312" y="2880000"/>
            <a:ext cx="1439687" cy="1385999"/>
          </a:xfrm>
          <a:custGeom>
            <a:avLst>
              <a:gd name="f0" fmla="val 5400000"/>
              <a:gd name="f1" fmla="val 6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63999" y="2088000"/>
            <a:ext cx="792000" cy="927359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54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34"/>
                <a:ea typeface="Arial" pitchFamily="34"/>
                <a:cs typeface="Arial" pitchFamily="34"/>
              </a:rPr>
              <a:t>β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Úhel nazýváme tupý,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 algn="ctr">
              <a:buNone/>
            </a:pPr>
            <a:r>
              <a:rPr lang="cs-CZ">
                <a:solidFill>
                  <a:srgbClr val="CCCCCC"/>
                </a:solidFill>
              </a:rPr>
              <a:t>Když přímky svírají úhel větší než 90° a menší než 180°</a:t>
            </a:r>
          </a:p>
        </p:txBody>
      </p:sp>
      <p:sp>
        <p:nvSpPr>
          <p:cNvPr id="4" name="Přímá spojnice 3"/>
          <p:cNvSpPr/>
          <p:nvPr/>
        </p:nvSpPr>
        <p:spPr>
          <a:xfrm>
            <a:off x="2736000" y="2951999"/>
            <a:ext cx="3960000" cy="720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 flipV="1">
            <a:off x="6263999" y="1080000"/>
            <a:ext cx="2448001" cy="2808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5903999" y="2951999"/>
            <a:ext cx="1152000" cy="1368000"/>
          </a:xfrm>
          <a:custGeom>
            <a:avLst>
              <a:gd name="f0" fmla="val 2820000"/>
              <a:gd name="f1" fmla="val 1680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20000" y="2808000"/>
            <a:ext cx="936000" cy="936000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>
                <a:solidFill>
                  <a:srgbClr val="0099FF"/>
                </a:solidFill>
              </a:defRPr>
            </a:pPr>
            <a:r>
              <a:rPr lang="cs-CZ" sz="44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34"/>
                <a:ea typeface="Arial" pitchFamily="34"/>
                <a:cs typeface="Arial" pitchFamily="34"/>
              </a:rPr>
              <a:t>γ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/>
              <a:t>Úhel nazýváme přímý,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/>
        <p:txBody>
          <a:bodyPr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 algn="ctr">
              <a:buNone/>
            </a:pPr>
            <a:r>
              <a:rPr lang="cs-CZ">
                <a:solidFill>
                  <a:srgbClr val="CCCCCC"/>
                </a:solidFill>
              </a:rPr>
              <a:t>když přímky svírají přesně 180°, jsou tedy totožné</a:t>
            </a:r>
          </a:p>
        </p:txBody>
      </p:sp>
      <p:sp>
        <p:nvSpPr>
          <p:cNvPr id="4" name="Přímá spojnice 3"/>
          <p:cNvSpPr/>
          <p:nvPr/>
        </p:nvSpPr>
        <p:spPr>
          <a:xfrm flipV="1">
            <a:off x="4031999" y="1655999"/>
            <a:ext cx="5472001" cy="1944001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6552000" y="1440000"/>
            <a:ext cx="1872000" cy="1800000"/>
          </a:xfrm>
          <a:custGeom>
            <a:avLst>
              <a:gd name="f0" fmla="val 4260000"/>
              <a:gd name="f1" fmla="val 1488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5"/>
          <p:cNvSpPr/>
          <p:nvPr/>
        </p:nvSpPr>
        <p:spPr>
          <a:xfrm>
            <a:off x="7416000" y="2160000"/>
            <a:ext cx="144000" cy="360000"/>
          </a:xfrm>
          <a:prstGeom prst="line">
            <a:avLst/>
          </a:prstGeom>
          <a:noFill/>
          <a:ln w="72000">
            <a:solidFill>
              <a:srgbClr val="0099FF"/>
            </a:solidFill>
            <a:prstDash val="solid"/>
          </a:ln>
        </p:spPr>
        <p:txBody>
          <a:bodyPr vert="horz" wrap="none" lIns="126000" tIns="81000" rIns="126000" bIns="81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68000" y="1660679"/>
            <a:ext cx="503999" cy="787320"/>
          </a:xfrm>
          <a:prstGeom prst="rect">
            <a:avLst/>
          </a:prstGeom>
          <a:noFill/>
          <a:ln>
            <a:noFill/>
          </a:ln>
        </p:spPr>
        <p:txBody>
          <a:bodyPr vert="horz" wrap="none" lIns="126000" tIns="81000" rIns="126000" bIns="81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>
                <a:solidFill>
                  <a:srgbClr val="0099FF"/>
                </a:solidFill>
              </a:defRPr>
            </a:pPr>
            <a:r>
              <a:rPr lang="cs-CZ" sz="4400" b="0" i="0" u="none" strike="noStrike" kern="1200">
                <a:ln>
                  <a:noFill/>
                </a:ln>
                <a:solidFill>
                  <a:srgbClr val="0099FF"/>
                </a:solidFill>
                <a:latin typeface="Arial" pitchFamily="34"/>
                <a:ea typeface="Arial" pitchFamily="34"/>
                <a:cs typeface="Arial" pitchFamily="34"/>
              </a:rPr>
              <a:t>δ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785" y="2195661"/>
            <a:ext cx="979284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Použitá literatura: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PŮLPÁN; ČIHÁK. </a:t>
            </a:r>
            <a:r>
              <a:rPr lang="cs-CZ" i="1" dirty="0" smtClean="0">
                <a:solidFill>
                  <a:schemeClr val="bg1"/>
                </a:solidFill>
              </a:rPr>
              <a:t>matematika pro 6. ročník ZŠ - geometrie</a:t>
            </a:r>
            <a:r>
              <a:rPr lang="cs-CZ" dirty="0" smtClean="0">
                <a:solidFill>
                  <a:schemeClr val="bg1"/>
                </a:solidFill>
              </a:rPr>
              <a:t>. Praha: SPN, 2007, ISBN 978-80-7235-365-1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MOLNÁR, Josef. </a:t>
            </a:r>
            <a:r>
              <a:rPr lang="cs-CZ" i="1" dirty="0" smtClean="0">
                <a:solidFill>
                  <a:schemeClr val="bg1"/>
                </a:solidFill>
              </a:rPr>
              <a:t>Matematika 6</a:t>
            </a:r>
            <a:r>
              <a:rPr lang="cs-CZ" dirty="0" smtClean="0">
                <a:solidFill>
                  <a:schemeClr val="bg1"/>
                </a:solidFill>
              </a:rPr>
              <a:t>. Olomouc: </a:t>
            </a:r>
            <a:r>
              <a:rPr lang="cs-CZ" dirty="0" err="1" smtClean="0">
                <a:solidFill>
                  <a:schemeClr val="bg1"/>
                </a:solidFill>
              </a:rPr>
              <a:t>Prodos</a:t>
            </a:r>
            <a:r>
              <a:rPr lang="cs-CZ" dirty="0" smtClean="0">
                <a:solidFill>
                  <a:schemeClr val="bg1"/>
                </a:solidFill>
              </a:rPr>
              <a:t>, c1998, 143 s. ISBN 80-858-0698-3.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Obrázky vytvořeny pomocí programu GEOGEBRA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20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yt-darkblu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256</Words>
  <Application>Microsoft Office PowerPoint</Application>
  <PresentationFormat>Vlastní</PresentationFormat>
  <Paragraphs>47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lyt-darkblue</vt:lpstr>
      <vt:lpstr>Prezentace aplikace PowerPoint</vt:lpstr>
      <vt:lpstr>Anotace </vt:lpstr>
      <vt:lpstr>Úhel a jeho velikost</vt:lpstr>
      <vt:lpstr>Úhel jako část roviny</vt:lpstr>
      <vt:lpstr>Úhly můžeme označit také písmenky z řecké abecedy</vt:lpstr>
      <vt:lpstr>Velikost úhlu</vt:lpstr>
      <vt:lpstr>Velikost úhlu - ukázky</vt:lpstr>
      <vt:lpstr>Úhel nazýváme ostrý,  </vt:lpstr>
      <vt:lpstr>Úhel nazýváme pravý,</vt:lpstr>
      <vt:lpstr>Úhel nazýváme tupý,</vt:lpstr>
      <vt:lpstr>Úhel nazýváme přímý,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9</cp:revision>
  <dcterms:created xsi:type="dcterms:W3CDTF">2012-07-01T12:48:30Z</dcterms:created>
  <dcterms:modified xsi:type="dcterms:W3CDTF">2013-05-18T12:28:19Z</dcterms:modified>
</cp:coreProperties>
</file>