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handoutMasterIdLst>
    <p:handoutMasterId r:id="rId14"/>
  </p:handout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38" d="100"/>
          <a:sy n="38" d="100"/>
        </p:scale>
        <p:origin x="-1302" y="-114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9F4D3C38-BDF9-4518-9EA2-459760CCFE0D}" type="slidenum">
              <a:t>‹#›</a:t>
            </a:fld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87707632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B27C0E9D-8EE2-44BC-ACF1-28E25B55A45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2386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cs-CZ" sz="2000" b="0" i="0" u="none" strike="noStrike" kern="1200">
        <a:ln>
          <a:noFill/>
        </a:ln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52016" y="251989"/>
            <a:ext cx="9586674" cy="6652514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33346" y="5901753"/>
            <a:ext cx="9616916" cy="146782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6047" y="1763924"/>
            <a:ext cx="8568531" cy="1962239"/>
          </a:xfrm>
        </p:spPr>
        <p:txBody>
          <a:bodyPr anchor="b">
            <a:normAutofit/>
          </a:bodyPr>
          <a:lstStyle>
            <a:lvl1pPr>
              <a:defRPr sz="49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12094" y="3919833"/>
            <a:ext cx="7056438" cy="1623930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F6ED41E-C7A0-4732-A797-303E761A2E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82C54FE-45D0-4C97-A6CC-127B202F5F3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52016" y="251989"/>
            <a:ext cx="9586674" cy="5221216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666881" y="4633682"/>
            <a:ext cx="3171063" cy="787081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100794" tIns="50397" rIns="100794" bIns="50397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887619" y="4492252"/>
            <a:ext cx="6112443" cy="93712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100794" tIns="50397" rIns="100794" bIns="50397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3118476" y="4505780"/>
            <a:ext cx="6028068" cy="853491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100794" tIns="50397" rIns="100794" bIns="50397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6184072" y="4491023"/>
            <a:ext cx="3646840" cy="718212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100794" tIns="50397" rIns="100794" bIns="50397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33346" y="4473805"/>
            <a:ext cx="9616916" cy="1465940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100794" tIns="50397" rIns="100794" bIns="50397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0712" y="2715619"/>
            <a:ext cx="8568531" cy="1679928"/>
          </a:xfrm>
        </p:spPr>
        <p:txBody>
          <a:bodyPr anchor="t">
            <a:normAutofit/>
          </a:bodyPr>
          <a:lstStyle>
            <a:lvl1pPr algn="ctr">
              <a:defRPr sz="49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07425" y="1584521"/>
            <a:ext cx="7075106" cy="1035957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503972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94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91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88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85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0F92511-55BF-476E-B802-9DD668C5D4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417F4FF-4E26-4052-89D7-DC49907CEC0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745965" y="2953313"/>
            <a:ext cx="4213701" cy="379999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20958" y="2953313"/>
            <a:ext cx="4213701" cy="379999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5966" y="2952125"/>
            <a:ext cx="4213701" cy="705219"/>
          </a:xfrm>
        </p:spPr>
        <p:txBody>
          <a:bodyPr anchor="ctr"/>
          <a:lstStyle>
            <a:lvl1pPr marL="0" indent="0" algn="ctr">
              <a:buNone/>
              <a:defRPr sz="2600" b="0">
                <a:solidFill>
                  <a:schemeClr val="tx2"/>
                </a:solidFill>
                <a:latin typeface="+mj-lt"/>
              </a:defRPr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6712" y="3779838"/>
            <a:ext cx="4211345" cy="297312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24318" y="2952124"/>
            <a:ext cx="4213701" cy="705219"/>
          </a:xfrm>
        </p:spPr>
        <p:txBody>
          <a:bodyPr anchor="ctr"/>
          <a:lstStyle>
            <a:lvl1pPr marL="0" indent="0" algn="ctr">
              <a:buNone/>
              <a:defRPr sz="2600" b="0" i="0">
                <a:solidFill>
                  <a:schemeClr val="tx2"/>
                </a:solidFill>
                <a:latin typeface="+mj-lt"/>
              </a:defRPr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20818" y="3779838"/>
            <a:ext cx="4213701" cy="297312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0D6CFCA-0B24-4C4D-A9F4-7CA2DD8981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22EB961-F018-42AA-8D7A-71358BE566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52016" y="251989"/>
            <a:ext cx="9586674" cy="1572412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33346" y="787263"/>
            <a:ext cx="9616916" cy="1465940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61FB89D-8AF5-401E-AAA8-CF6DD8FCC6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52016" y="251989"/>
            <a:ext cx="9586674" cy="1572412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A42E0B5-FB19-458D-8F6B-7E241FE2BFE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8063" y="3947831"/>
            <a:ext cx="3696229" cy="209991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61"/>
              </a:spcAft>
              <a:buNone/>
              <a:defRPr sz="2000">
                <a:solidFill>
                  <a:schemeClr val="tx2"/>
                </a:solidFill>
              </a:defRPr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33346" y="787264"/>
            <a:ext cx="9616916" cy="146782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1008063" y="2519891"/>
            <a:ext cx="3696229" cy="1380901"/>
          </a:xfrm>
        </p:spPr>
        <p:txBody>
          <a:bodyPr anchor="b">
            <a:noAutofit/>
          </a:bodyPr>
          <a:lstStyle>
            <a:lvl1pPr algn="l">
              <a:defRPr sz="35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8465" y="2015914"/>
            <a:ext cx="4303973" cy="4199819"/>
          </a:xfrm>
        </p:spPr>
        <p:txBody>
          <a:bodyPr anchor="ctr"/>
          <a:lstStyle>
            <a:lvl1pPr>
              <a:buClr>
                <a:schemeClr val="bg1"/>
              </a:buClr>
              <a:defRPr sz="24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2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20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8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800">
                <a:solidFill>
                  <a:schemeClr val="tx2"/>
                </a:solidFill>
              </a:defRPr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52016" y="251989"/>
            <a:ext cx="9586674" cy="6652514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33346" y="5901753"/>
            <a:ext cx="9616916" cy="146782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73418" y="373318"/>
            <a:ext cx="4203176" cy="2678552"/>
          </a:xfrm>
        </p:spPr>
        <p:txBody>
          <a:bodyPr anchor="b">
            <a:normAutofit/>
          </a:bodyPr>
          <a:lstStyle>
            <a:lvl1pPr algn="l">
              <a:defRPr sz="31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66999" y="3070535"/>
            <a:ext cx="4209595" cy="266921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697D714-653E-4F89-BBB4-BA44C253D61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24057" y="1511935"/>
            <a:ext cx="3931444" cy="3225461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500">
                <a:solidFill>
                  <a:schemeClr val="bg1"/>
                </a:solidFill>
              </a:defRPr>
            </a:lvl1pPr>
            <a:lvl2pPr marL="503972" indent="0">
              <a:buNone/>
              <a:defRPr sz="3100"/>
            </a:lvl2pPr>
            <a:lvl3pPr marL="1007943" indent="0">
              <a:buNone/>
              <a:defRPr sz="2600"/>
            </a:lvl3pPr>
            <a:lvl4pPr marL="1511915" indent="0">
              <a:buNone/>
              <a:defRPr sz="2200"/>
            </a:lvl4pPr>
            <a:lvl5pPr marL="2015886" indent="0">
              <a:buNone/>
              <a:defRPr sz="2200"/>
            </a:lvl5pPr>
            <a:lvl6pPr marL="2519858" indent="0">
              <a:buNone/>
              <a:defRPr sz="2200"/>
            </a:lvl6pPr>
            <a:lvl7pPr marL="3023829" indent="0">
              <a:buNone/>
              <a:defRPr sz="2200"/>
            </a:lvl7pPr>
            <a:lvl8pPr marL="3527801" indent="0">
              <a:buNone/>
              <a:defRPr sz="2200"/>
            </a:lvl8pPr>
            <a:lvl9pPr marL="4031772" indent="0">
              <a:buNone/>
              <a:defRPr sz="2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20BC8A2-DFE5-4A03-AFF8-F5F90D308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52016" y="251989"/>
            <a:ext cx="9586674" cy="1572412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EE87F6C-54BA-4ED0-9856-A3FE33F6DCD1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33346" y="787264"/>
            <a:ext cx="9616916" cy="146782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8453" y="1595932"/>
            <a:ext cx="2268141" cy="4946454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4031" y="1595931"/>
            <a:ext cx="6636411" cy="4946455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52016" y="251989"/>
            <a:ext cx="9586674" cy="272148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33346" y="1851259"/>
            <a:ext cx="9616916" cy="1465940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4031" y="372944"/>
            <a:ext cx="9072563" cy="1380901"/>
          </a:xfrm>
          <a:prstGeom prst="rect">
            <a:avLst/>
          </a:prstGeom>
        </p:spPr>
        <p:txBody>
          <a:bodyPr vert="horz" lIns="100794" tIns="50397" rIns="100794" bIns="50397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92590" y="6889649"/>
            <a:ext cx="4174563" cy="402483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13473" y="6889649"/>
            <a:ext cx="4174564" cy="402483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99898" y="6889648"/>
            <a:ext cx="1280832" cy="402483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pPr lvl="0"/>
            <a:fld id="{DDFDE1CA-A8CE-46A4-8427-2DF30693C8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1394" y="2949207"/>
            <a:ext cx="8167173" cy="3803753"/>
          </a:xfrm>
          <a:prstGeom prst="rect">
            <a:avLst/>
          </a:prstGeom>
        </p:spPr>
        <p:txBody>
          <a:bodyPr vert="horz" lIns="100794" tIns="50397" rIns="100794" bIns="50397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1007943" rtl="0" eaLnBrk="1" latinLnBrk="0" hangingPunct="1">
        <a:spcBef>
          <a:spcPct val="0"/>
        </a:spcBef>
        <a:buNone/>
        <a:defRPr sz="49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2383" indent="-302383" algn="l" defTabSz="1007943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600" kern="1200">
          <a:solidFill>
            <a:schemeClr val="tx2"/>
          </a:solidFill>
          <a:latin typeface="+mn-lt"/>
          <a:ea typeface="+mn-ea"/>
          <a:cs typeface="+mn-cs"/>
        </a:defRPr>
      </a:lvl1pPr>
      <a:lvl2pPr marL="635215" indent="-302383" algn="l" defTabSz="1007943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943197" indent="-251986" algn="l" defTabSz="1007943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3pPr>
      <a:lvl4pPr marL="1259929" indent="-251986" algn="l" defTabSz="1007943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612709" indent="-251986" algn="l" defTabSz="1007943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1965489" indent="-251986" algn="l" defTabSz="1007943" rtl="0" eaLnBrk="1" latinLnBrk="0" hangingPunct="1">
        <a:spcBef>
          <a:spcPts val="423"/>
        </a:spcBef>
        <a:buClr>
          <a:schemeClr val="accent1"/>
        </a:buClr>
        <a:buFont typeface="Symbol" pitchFamily="18" charset="2"/>
        <a:buChar char="*"/>
        <a:defRPr sz="1500" kern="1200">
          <a:solidFill>
            <a:schemeClr val="tx2"/>
          </a:solidFill>
          <a:latin typeface="+mn-lt"/>
          <a:ea typeface="+mn-ea"/>
          <a:cs typeface="+mn-cs"/>
        </a:defRPr>
      </a:lvl6pPr>
      <a:lvl7pPr marL="2318269" indent="-251986" algn="l" defTabSz="1007943" rtl="0" eaLnBrk="1" latinLnBrk="0" hangingPunct="1">
        <a:spcBef>
          <a:spcPts val="423"/>
        </a:spcBef>
        <a:buClr>
          <a:schemeClr val="accent1"/>
        </a:buClr>
        <a:buFont typeface="Symbol" pitchFamily="18" charset="2"/>
        <a:buChar char="*"/>
        <a:defRPr sz="1500" kern="1200">
          <a:solidFill>
            <a:schemeClr val="tx2"/>
          </a:solidFill>
          <a:latin typeface="+mn-lt"/>
          <a:ea typeface="+mn-ea"/>
          <a:cs typeface="+mn-cs"/>
        </a:defRPr>
      </a:lvl7pPr>
      <a:lvl8pPr marL="2671049" indent="-251986" algn="l" defTabSz="1007943" rtl="0" eaLnBrk="1" latinLnBrk="0" hangingPunct="1">
        <a:spcBef>
          <a:spcPts val="423"/>
        </a:spcBef>
        <a:buClr>
          <a:schemeClr val="accent1"/>
        </a:buClr>
        <a:buFont typeface="Symbol" pitchFamily="18" charset="2"/>
        <a:buChar char="*"/>
        <a:defRPr sz="1500" kern="1200">
          <a:solidFill>
            <a:schemeClr val="tx2"/>
          </a:solidFill>
          <a:latin typeface="+mn-lt"/>
          <a:ea typeface="+mn-ea"/>
          <a:cs typeface="+mn-cs"/>
        </a:defRPr>
      </a:lvl8pPr>
      <a:lvl9pPr marL="3023829" indent="-251986" algn="l" defTabSz="1007943" rtl="0" eaLnBrk="1" latinLnBrk="0" hangingPunct="1">
        <a:spcBef>
          <a:spcPts val="423"/>
        </a:spcBef>
        <a:buClr>
          <a:schemeClr val="accent1"/>
        </a:buClr>
        <a:buFont typeface="Symbol" pitchFamily="18" charset="2"/>
        <a:buChar char="*"/>
        <a:defRPr sz="15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023728" y="366694"/>
            <a:ext cx="6033170" cy="138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7533855"/>
              </p:ext>
            </p:extLst>
          </p:nvPr>
        </p:nvGraphicFramePr>
        <p:xfrm>
          <a:off x="215776" y="4969936"/>
          <a:ext cx="9577064" cy="251413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9577064"/>
              </a:tblGrid>
              <a:tr h="739168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Základní škola a Mateřská škola generála Pattona Dýšina,    příspěvková organizace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AUTOR:      Mgr. Marcela</a:t>
                      </a:r>
                      <a:r>
                        <a:rPr lang="cs-CZ" sz="2100" baseline="0" dirty="0" smtClean="0"/>
                        <a:t> Šašková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NÁZEV</a:t>
                      </a:r>
                      <a:r>
                        <a:rPr lang="cs-CZ" sz="2100" smtClean="0"/>
                        <a:t>:      VY_32_INOVACE_4C_15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TÉMA:       </a:t>
                      </a:r>
                      <a:r>
                        <a:rPr lang="cs-CZ" sz="2100" smtClean="0"/>
                        <a:t>GEOMETRIE</a:t>
                      </a:r>
                      <a:r>
                        <a:rPr lang="cs-CZ" sz="2100" baseline="0" smtClean="0"/>
                        <a:t> VI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9982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ČÍSLO PROJEKTU:  </a:t>
                      </a:r>
                      <a:r>
                        <a:rPr lang="cs-CZ" sz="2100" i="1" dirty="0" smtClean="0"/>
                        <a:t>CZ.</a:t>
                      </a:r>
                      <a:r>
                        <a:rPr lang="cs-CZ" sz="2100" i="1" baseline="0" dirty="0" smtClean="0"/>
                        <a:t> 1. 07/ 1. 4. 00/ 21. 1843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4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267" y="1749345"/>
            <a:ext cx="5100032" cy="3215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5654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zavádí pojem osa úhlu a její vlastnosti</a:t>
            </a:r>
          </a:p>
          <a:p>
            <a:pPr marL="0" indent="0">
              <a:buNone/>
            </a:pPr>
            <a:r>
              <a:rPr lang="cs-CZ" dirty="0" smtClean="0"/>
              <a:t>Ukáže žákům i správný postup při rýsování osy úhlu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72032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/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Osa úhlu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504741"/>
            <a:ext cx="9072563" cy="855831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>
                <a:solidFill>
                  <a:schemeClr val="tx1"/>
                </a:solidFill>
              </a:rPr>
              <a:t>Osa úhlu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475"/>
            <a:ext cx="4427538" cy="2379663"/>
          </a:xfrm>
        </p:spPr>
        <p:txBody>
          <a:bodyPr>
            <a:spAutoFit/>
          </a:bodyPr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>
              <a:buNone/>
            </a:pPr>
            <a:r>
              <a:rPr lang="cs-CZ"/>
              <a:t>Je přímka, která dělí úhel na dvě stejné části</a:t>
            </a:r>
          </a:p>
          <a:p>
            <a:pPr lvl="0" algn="ctr">
              <a:buNone/>
            </a:pPr>
            <a:r>
              <a:rPr lang="cs-CZ"/>
              <a:t>( půlí úhel )</a:t>
            </a:r>
          </a:p>
          <a:p>
            <a:pPr lvl="0">
              <a:buNone/>
            </a:pPr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0" y="4375150"/>
            <a:ext cx="4427538" cy="1579106"/>
          </a:xfrm>
        </p:spPr>
        <p:txBody>
          <a:bodyPr>
            <a:spAutoFit/>
          </a:bodyPr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>
              <a:buNone/>
            </a:pPr>
            <a:r>
              <a:rPr lang="cs-CZ" dirty="0"/>
              <a:t>Jako všechny osy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i </a:t>
            </a:r>
            <a:r>
              <a:rPr lang="cs-CZ" dirty="0"/>
              <a:t>osa úhlu se rýsuje čerchovaně!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 l="25200" t="13855" r="44082" b="14663"/>
          <a:stretch>
            <a:fillRect/>
          </a:stretch>
        </p:blipFill>
        <p:spPr>
          <a:xfrm>
            <a:off x="5400000" y="2160000"/>
            <a:ext cx="4176000" cy="40319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504741"/>
            <a:ext cx="9072563" cy="855831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>
                <a:solidFill>
                  <a:schemeClr val="tx1"/>
                </a:solidFill>
              </a:rPr>
              <a:t>Pravidla rýsování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0" y="1768475"/>
            <a:ext cx="9072563" cy="4989513"/>
          </a:xfrm>
        </p:spPr>
        <p:txBody>
          <a:bodyPr anchor="ctr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>
              <a:buNone/>
            </a:pPr>
            <a:r>
              <a:rPr lang="cs-CZ"/>
              <a:t>Dbát na přesnost</a:t>
            </a:r>
          </a:p>
          <a:p>
            <a:pPr marL="0" lvl="0" indent="0" algn="ctr">
              <a:buNone/>
            </a:pPr>
            <a:r>
              <a:rPr lang="cs-CZ"/>
              <a:t>Rýsovat ostrou tužkou č. 3</a:t>
            </a:r>
          </a:p>
          <a:p>
            <a:pPr marL="0" lvl="0" indent="0" algn="ctr">
              <a:buNone/>
            </a:pPr>
            <a:r>
              <a:rPr lang="cs-CZ"/>
              <a:t>Pomocné čáry jsou vždy rýsovány slabě</a:t>
            </a:r>
          </a:p>
          <a:p>
            <a:pPr marL="0" lvl="0" indent="0" algn="ctr">
              <a:buNone/>
            </a:pPr>
            <a:r>
              <a:rPr lang="cs-CZ"/>
              <a:t>Čerchovaná čára = střídání tečky a čárky</a:t>
            </a:r>
          </a:p>
          <a:p>
            <a:pPr marL="0" lvl="0" indent="0" algn="ctr">
              <a:buNone/>
            </a:pPr>
            <a:r>
              <a:rPr lang="cs-CZ"/>
              <a:t>Osa protíná body či čáry vždy čárkou (ne tečkou ani mezerou)</a:t>
            </a:r>
          </a:p>
          <a:p>
            <a:pPr marL="0" lvl="0" indent="0" algn="ctr">
              <a:buNone/>
            </a:pPr>
            <a:endParaRPr lang="cs-CZ"/>
          </a:p>
          <a:p>
            <a:pPr marL="0" lvl="0" indent="0" algn="ctr">
              <a:buNone/>
            </a:pPr>
            <a:endParaRPr lang="cs-CZ"/>
          </a:p>
          <a:p>
            <a:pPr marL="0" lvl="0" indent="0" algn="ctr">
              <a:buNone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504741"/>
            <a:ext cx="9072563" cy="855831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>
                <a:solidFill>
                  <a:schemeClr val="tx1"/>
                </a:solidFill>
              </a:rPr>
              <a:t>Úkol: narýsuj osu úhlu </a:t>
            </a:r>
            <a:r>
              <a:rPr lang="cs-CZ" dirty="0">
                <a:solidFill>
                  <a:schemeClr val="tx1"/>
                </a:solidFill>
                <a:latin typeface="Arial" pitchFamily="34"/>
                <a:cs typeface="Arial" pitchFamily="34"/>
              </a:rPr>
              <a:t>α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9720" y="6493320"/>
            <a:ext cx="10070905" cy="44475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Ctr="0" compatLnSpc="0">
            <a:spAutoFit/>
          </a:bodyPr>
          <a:lstStyle/>
          <a:p>
            <a:pPr marL="0" marR="0" lvl="0" indent="0" algn="ct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Kružnice se středem ve vrcholu úhlu a libovolným poloměrem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1" y="6623999"/>
            <a:ext cx="10089360" cy="798637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Ctr="0" compatLnSpc="0">
            <a:spAutoFit/>
          </a:bodyPr>
          <a:lstStyle/>
          <a:p>
            <a:pPr marL="0" marR="0" lvl="0" indent="0" algn="ct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Kružnice s libovolným poloměrem a středem v průsečíku </a:t>
            </a:r>
            <a:endParaRPr lang="cs-CZ" sz="2400" b="0" i="0" u="none" strike="noStrike" kern="1200" dirty="0" smtClean="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algn="ct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dirty="0" smtClean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ramene </a:t>
            </a:r>
            <a:r>
              <a:rPr lang="cs-CZ" sz="24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úhlu a kružnice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9720" y="6480000"/>
            <a:ext cx="10079640" cy="798637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Ctr="0" compatLnSpc="0">
            <a:spAutoFit/>
          </a:bodyPr>
          <a:lstStyle/>
          <a:p>
            <a:pPr marL="0" marR="0" lvl="0" indent="0" algn="ct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Kružnice se stejným poloměrem jako předchozí, střed na druhém </a:t>
            </a:r>
            <a:endParaRPr lang="cs-CZ" sz="2400" b="0" i="0" u="none" strike="noStrike" kern="1200" dirty="0" smtClean="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  <a:p>
            <a:pPr marL="0" marR="0" lvl="0" indent="0" algn="ct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dirty="0" smtClean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rameni </a:t>
            </a:r>
            <a:r>
              <a:rPr lang="cs-CZ" sz="24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úhlu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72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0" y="6480000"/>
            <a:ext cx="10089360" cy="44475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Ctr="0" compatLnSpc="0">
            <a:spAutoFit/>
          </a:bodyPr>
          <a:lstStyle/>
          <a:p>
            <a:pPr marL="0" marR="0" lvl="0" indent="0" algn="ct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24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Osa úhlu – prochází vrcholem úhlu a průsečíky shodných kružnic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31799" y="3179674"/>
            <a:ext cx="9648825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Použitá literatura:</a:t>
            </a:r>
          </a:p>
          <a:p>
            <a:r>
              <a:rPr lang="cs-CZ" dirty="0" smtClean="0"/>
              <a:t>PŮLPÁN; ČIHÁK. </a:t>
            </a:r>
            <a:r>
              <a:rPr lang="cs-CZ" i="1" dirty="0" smtClean="0"/>
              <a:t>matematika pro 6. ročník ZŠ - geometrie</a:t>
            </a:r>
            <a:r>
              <a:rPr lang="cs-CZ" dirty="0" smtClean="0"/>
              <a:t>. Praha: SPN, 2007,</a:t>
            </a:r>
          </a:p>
          <a:p>
            <a:r>
              <a:rPr lang="cs-CZ" dirty="0" smtClean="0"/>
              <a:t>ISBN 978-80-7235-365-1</a:t>
            </a:r>
          </a:p>
          <a:p>
            <a:r>
              <a:rPr lang="cs-CZ" dirty="0" smtClean="0"/>
              <a:t>MOLNÁR, Josef. </a:t>
            </a:r>
            <a:r>
              <a:rPr lang="cs-CZ" i="1" dirty="0" smtClean="0"/>
              <a:t>Matematika 6</a:t>
            </a:r>
            <a:r>
              <a:rPr lang="cs-CZ" dirty="0" smtClean="0"/>
              <a:t>. Olomouc: </a:t>
            </a:r>
            <a:r>
              <a:rPr lang="cs-CZ" dirty="0" err="1" smtClean="0"/>
              <a:t>Prodos</a:t>
            </a:r>
            <a:r>
              <a:rPr lang="cs-CZ" dirty="0" smtClean="0"/>
              <a:t>, c1998, 143 s. ISBN 80-858-0698-3.</a:t>
            </a:r>
          </a:p>
          <a:p>
            <a:endParaRPr lang="cs-CZ" dirty="0" smtClean="0"/>
          </a:p>
          <a:p>
            <a:r>
              <a:rPr lang="cs-CZ" dirty="0" smtClean="0"/>
              <a:t>Obrázky vytvořeny pomocí programu GEOGEBRA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49</TotalTime>
  <Words>215</Words>
  <Application>Microsoft Office PowerPoint</Application>
  <PresentationFormat>Vlastní</PresentationFormat>
  <Paragraphs>33</Paragraphs>
  <Slides>11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Prezentace aplikace PowerPoint</vt:lpstr>
      <vt:lpstr>Anotace </vt:lpstr>
      <vt:lpstr>Osa úhlu</vt:lpstr>
      <vt:lpstr>Osa úhlu</vt:lpstr>
      <vt:lpstr>Pravidla rýsování</vt:lpstr>
      <vt:lpstr>Úkol: narýsuj osu úhlu α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jitka</cp:lastModifiedBy>
  <cp:revision>8</cp:revision>
  <dcterms:created xsi:type="dcterms:W3CDTF">2012-07-01T15:52:44Z</dcterms:created>
  <dcterms:modified xsi:type="dcterms:W3CDTF">2013-05-18T12:29:03Z</dcterms:modified>
</cp:coreProperties>
</file>