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8" r:id="rId3"/>
    <p:sldId id="257" r:id="rId4"/>
    <p:sldId id="261" r:id="rId5"/>
    <p:sldId id="262" r:id="rId6"/>
    <p:sldId id="267" r:id="rId7"/>
    <p:sldId id="266" r:id="rId8"/>
    <p:sldId id="264" r:id="rId9"/>
    <p:sldId id="263" r:id="rId10"/>
    <p:sldId id="268" r:id="rId11"/>
    <p:sldId id="269" r:id="rId12"/>
    <p:sldId id="270" r:id="rId13"/>
    <p:sldId id="265" r:id="rId14"/>
    <p:sldId id="271" r:id="rId15"/>
    <p:sldId id="274" r:id="rId16"/>
    <p:sldId id="273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741FA-3F78-458D-8765-7C44C386D34E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BA64F-C4BB-465F-9FC1-4BBA2DB59B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6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BBA64F-C4BB-465F-9FC1-4BBA2DB59B0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452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arodopis.zsdr.cz/foto-index.php?fid=1249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arodopis.zsdr.cz/foto-index.php?fid=1095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1qLGWeK_l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youtube.com/watch?v=Pk0HHNSOaxo" TargetMode="External"/><Relationship Id="rId5" Type="http://schemas.openxmlformats.org/officeDocument/2006/relationships/hyperlink" Target="http://www.youtube.com/watch?v=NfgpjCMVNQc" TargetMode="External"/><Relationship Id="rId4" Type="http://schemas.openxmlformats.org/officeDocument/2006/relationships/hyperlink" Target="http://www.youtube.com/watch?v=6nnaMiW2SJc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narodopis.zsdr.cz/foto-index.php?fid=1095" TargetMode="External"/><Relationship Id="rId3" Type="http://schemas.openxmlformats.org/officeDocument/2006/relationships/hyperlink" Target="http://upload.wikimedia.org/wikipedia/commons/c/c7/Martinu_1897ca.jpg" TargetMode="External"/><Relationship Id="rId7" Type="http://schemas.openxmlformats.org/officeDocument/2006/relationships/hyperlink" Target="http://narodopis.zsdr.cz/foto-index.php?fid=1249" TargetMode="External"/><Relationship Id="rId2" Type="http://schemas.openxmlformats.org/officeDocument/2006/relationships/hyperlink" Target="http://cs.wikipedia.org/wiki/Soubor:Martinu_194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uristik.cz/cz/kraje/vysocina/okres-zdar-nad-sazavou/tri-studne/?minimap" TargetMode="External"/><Relationship Id="rId5" Type="http://schemas.openxmlformats.org/officeDocument/2006/relationships/hyperlink" Target="http://www.digimanie.cz/galerie/files/2/8/3/0/4/7/p10405602.jpg" TargetMode="External"/><Relationship Id="rId4" Type="http://schemas.openxmlformats.org/officeDocument/2006/relationships/hyperlink" Target="http://cs.wikipedia.org/wiki/Soubor:Martin&#367;_bohuslav,_poli&#269;ka_-_cz.jpg" TargetMode="External"/><Relationship Id="rId9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772816"/>
            <a:ext cx="8568952" cy="1800200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l"/>
            <a: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Škola: Základní škola a Mateřská škola Halže, příspěvková organizace</a:t>
            </a:r>
            <a:b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2000" b="0" dirty="0" smtClean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VY_32_INOVACE_12_HV_B.Martinů</a:t>
            </a:r>
            <a: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projektu:CZ.1.07/1.4.00/21.3551</a:t>
            </a:r>
            <a:b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Autor: Mgr. Jarmila Kočandrlová</a:t>
            </a:r>
            <a:br>
              <a:rPr lang="cs-CZ" sz="2000" b="0" dirty="0">
                <a:ln w="6350">
                  <a:solidFill>
                    <a:srgbClr val="FF388C">
                      <a:shade val="43000"/>
                    </a:srgbClr>
                  </a:solidFill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20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424936" cy="1752600"/>
          </a:xfrm>
        </p:spPr>
        <p:txBody>
          <a:bodyPr>
            <a:normAutofit/>
          </a:bodyPr>
          <a:lstStyle/>
          <a:p>
            <a:pPr marR="36576" lvl="0" algn="l">
              <a:spcBef>
                <a:spcPts val="0"/>
              </a:spcBef>
              <a:buClr>
                <a:srgbClr val="FF388C"/>
              </a:buClr>
              <a:buSzPct val="80000"/>
            </a:pPr>
            <a:r>
              <a:rPr lang="cs-CZ" sz="2400" b="1" dirty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marL="342900" marR="36576" lvl="0" indent="-342900" algn="l">
              <a:spcBef>
                <a:spcPts val="0"/>
              </a:spcBef>
              <a:buClr>
                <a:srgbClr val="FF388C"/>
              </a:buClr>
              <a:buSzPct val="80000"/>
              <a:buFont typeface="Arial" pitchFamily="34" charset="0"/>
              <a:buChar char="•"/>
            </a:pPr>
            <a:r>
              <a:rPr lang="cs-CZ" sz="2400" b="1" dirty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Určeno žákům prvního stupně ZŠ</a:t>
            </a:r>
          </a:p>
          <a:p>
            <a:pPr marL="342900" marR="36576" lvl="0" indent="-342900" algn="l">
              <a:spcBef>
                <a:spcPts val="0"/>
              </a:spcBef>
              <a:buClr>
                <a:srgbClr val="FF388C"/>
              </a:buClr>
              <a:buSzPct val="80000"/>
              <a:buFont typeface="Arial" pitchFamily="34" charset="0"/>
              <a:buChar char="•"/>
            </a:pPr>
            <a:r>
              <a:rPr lang="cs-CZ" sz="2400" b="1" dirty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Motivace k </a:t>
            </a:r>
            <a:r>
              <a:rPr lang="cs-CZ" sz="2400" b="1" dirty="0" smtClean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poslechu Otvírání studánek Bohuslava Martinů</a:t>
            </a:r>
            <a:endParaRPr lang="cs-CZ" sz="2400" b="1" dirty="0">
              <a:ln>
                <a:solidFill>
                  <a:srgbClr val="666666"/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marR="36576" lvl="0" indent="-342900" algn="l">
              <a:spcBef>
                <a:spcPts val="0"/>
              </a:spcBef>
              <a:buClr>
                <a:srgbClr val="FF388C"/>
              </a:buClr>
              <a:buSzPct val="80000"/>
              <a:buFont typeface="Arial" pitchFamily="34" charset="0"/>
              <a:buChar char="•"/>
            </a:pPr>
            <a:r>
              <a:rPr lang="cs-CZ" sz="2400" b="1" dirty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Obsahuje odkaz na </a:t>
            </a:r>
            <a:r>
              <a:rPr lang="cs-CZ" sz="2400" b="1" dirty="0" smtClean="0">
                <a:ln>
                  <a:solidFill>
                    <a:srgbClr val="666666"/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videa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2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187990">
            <a:off x="-395752" y="865536"/>
            <a:ext cx="6674158" cy="2822855"/>
          </a:xfrm>
        </p:spPr>
        <p:txBody>
          <a:bodyPr/>
          <a:lstStyle/>
          <a:p>
            <a:pPr algn="ctr"/>
            <a:r>
              <a:rPr lang="cs-CZ" sz="96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Bohuslav</a:t>
            </a:r>
            <a:br>
              <a:rPr lang="cs-CZ" sz="96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96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96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artinů</a:t>
            </a:r>
            <a:endParaRPr lang="cs-CZ" sz="9600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4297700"/>
            <a:ext cx="4473696" cy="1562033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32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1890 Polička </a:t>
            </a:r>
            <a:endParaRPr lang="cs-CZ" sz="32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1959 </a:t>
            </a:r>
            <a:r>
              <a:rPr lang="cs-CZ" sz="3200" b="1" dirty="0" err="1">
                <a:solidFill>
                  <a:schemeClr val="accent3">
                    <a:lumMod val="40000"/>
                    <a:lumOff val="60000"/>
                  </a:schemeClr>
                </a:solidFill>
              </a:rPr>
              <a:t>Liestal</a:t>
            </a:r>
            <a:r>
              <a:rPr lang="cs-CZ" sz="32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Švýcarsko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25" y="1753425"/>
            <a:ext cx="360997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147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00808"/>
            <a:ext cx="4906888" cy="4389120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Bohuslav Martinů </a:t>
            </a:r>
          </a:p>
          <a:p>
            <a:pPr marL="0" indent="0">
              <a:buNone/>
            </a:pPr>
            <a:r>
              <a:rPr lang="cs-CZ" sz="4000" dirty="0" smtClean="0"/>
              <a:t>byl </a:t>
            </a:r>
            <a:r>
              <a:rPr lang="cs-CZ" sz="4000" dirty="0"/>
              <a:t>světově proslulý český hudební skladatel hudební moderny 20. století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4" y="188640"/>
            <a:ext cx="42386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45870" y="6093296"/>
            <a:ext cx="37576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Plaketa Bohuslava Martinů v Poličce</a:t>
            </a:r>
          </a:p>
        </p:txBody>
      </p:sp>
    </p:spTree>
    <p:extLst>
      <p:ext uri="{BB962C8B-B14F-4D97-AF65-F5344CB8AC3E}">
        <p14:creationId xmlns:p14="http://schemas.microsoft.com/office/powerpoint/2010/main" val="215413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8438" y="620688"/>
            <a:ext cx="7627124" cy="1509712"/>
          </a:xfrm>
        </p:spPr>
        <p:txBody>
          <a:bodyPr>
            <a:normAutofit/>
          </a:bodyPr>
          <a:lstStyle/>
          <a:p>
            <a:r>
              <a:rPr lang="cs-CZ" dirty="0"/>
              <a:t>Bohuslav Martinů jako šestiletý či sedmiletý houslista. </a:t>
            </a:r>
            <a:endParaRPr lang="cs-CZ" dirty="0" smtClean="0"/>
          </a:p>
          <a:p>
            <a:r>
              <a:rPr lang="cs-CZ" dirty="0" smtClean="0"/>
              <a:t>Čechy</a:t>
            </a:r>
            <a:r>
              <a:rPr lang="cs-CZ" dirty="0"/>
              <a:t>, Polička, kolem roku 1896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96752"/>
            <a:ext cx="3533775" cy="511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2478119"/>
            <a:ext cx="45836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Studoval </a:t>
            </a:r>
            <a:r>
              <a:rPr lang="cs-CZ" sz="2000" dirty="0"/>
              <a:t>hru na housle, klavír a </a:t>
            </a:r>
            <a:r>
              <a:rPr lang="cs-CZ" sz="2000" dirty="0" smtClean="0"/>
              <a:t>varhany.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79512" y="3184827"/>
            <a:ext cx="48464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ůsobil </a:t>
            </a:r>
            <a:r>
              <a:rPr lang="cs-CZ" sz="2000" dirty="0"/>
              <a:t>jako houslista v České filharmonii.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6924" y="3933056"/>
            <a:ext cx="40488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/>
              <a:t> </a:t>
            </a:r>
            <a:r>
              <a:rPr lang="pl-PL" sz="2000" dirty="0"/>
              <a:t>Od roku 1923 žil trvale mimo vlast.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752905" y="4653136"/>
            <a:ext cx="34368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Pokračoval ve studiu v </a:t>
            </a:r>
            <a:r>
              <a:rPr lang="cs-CZ" sz="2000" dirty="0" smtClean="0"/>
              <a:t>Paříži.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49012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52194" y="774158"/>
            <a:ext cx="44686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skladby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2348880"/>
            <a:ext cx="3160673" cy="258532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Tři přání, </a:t>
            </a:r>
            <a:r>
              <a:rPr lang="cs-CZ" sz="2400" b="1" dirty="0" smtClean="0">
                <a:solidFill>
                  <a:srgbClr val="7030A0"/>
                </a:solidFill>
              </a:rPr>
              <a:t>opera-film</a:t>
            </a:r>
            <a:endParaRPr lang="cs-CZ" sz="2400" b="1" dirty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Ariadna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Řecké  pašije</a:t>
            </a:r>
          </a:p>
          <a:p>
            <a:r>
              <a:rPr lang="cs-CZ" sz="2400" b="1" dirty="0" err="1" smtClean="0">
                <a:solidFill>
                  <a:srgbClr val="7030A0"/>
                </a:solidFill>
              </a:rPr>
              <a:t>Mirandolina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Julietta</a:t>
            </a:r>
          </a:p>
          <a:p>
            <a:r>
              <a:rPr lang="cs-CZ" sz="2400" b="1" dirty="0">
                <a:solidFill>
                  <a:srgbClr val="7030A0"/>
                </a:solidFill>
              </a:rPr>
              <a:t>H</a:t>
            </a:r>
            <a:r>
              <a:rPr lang="cs-CZ" sz="2400" b="1" dirty="0" smtClean="0">
                <a:solidFill>
                  <a:srgbClr val="7030A0"/>
                </a:solidFill>
              </a:rPr>
              <a:t>ry o Marii</a:t>
            </a:r>
            <a:endParaRPr lang="cs-CZ" sz="2400" b="1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4130" y="1598514"/>
            <a:ext cx="14746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OPERY</a:t>
            </a:r>
            <a:r>
              <a:rPr lang="cs-CZ" sz="2800" dirty="0" smtClean="0">
                <a:solidFill>
                  <a:srgbClr val="7030A0"/>
                </a:solidFill>
              </a:rPr>
              <a:t>: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NL7VJJA8\MC9002974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98514"/>
            <a:ext cx="4470287" cy="488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59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970360"/>
            <a:ext cx="4104455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balet Špalíček</a:t>
            </a:r>
          </a:p>
          <a:p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alet Ruce </a:t>
            </a:r>
          </a:p>
          <a:p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alet Kuchyňská revue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5128" y="1066545"/>
            <a:ext cx="44686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skladby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03648" y="2201369"/>
            <a:ext cx="16174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BALETY: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jkocandrlova\AppData\Local\Microsoft\Windows\Temporary Internet Files\Content.IE5\SFZ87J2Q\MP9004051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787" y="-16742"/>
            <a:ext cx="4592929" cy="686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kocandrlova\AppData\Local\Microsoft\Windows\Temporary Internet Files\Content.IE5\SFZ87J2Q\MC9004300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048" y="4725144"/>
            <a:ext cx="9715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1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230611"/>
            <a:ext cx="9433048" cy="7263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9582" y="332656"/>
            <a:ext cx="8681605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b="1" dirty="0" smtClean="0"/>
              <a:t>SYMFONIE, ORATORIA, KLAVÍRNÍ KONCERTY</a:t>
            </a:r>
            <a:r>
              <a:rPr lang="cs-CZ" sz="2800" b="1" dirty="0"/>
              <a:t>,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2305" y="980728"/>
            <a:ext cx="1921423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b="1" dirty="0" smtClean="0"/>
              <a:t>KANTÁTY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: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3430" y="5301208"/>
            <a:ext cx="8073908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chemeClr val="accent3">
                <a:lumMod val="75000"/>
              </a:schemeClr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</a:rPr>
              <a:t>Otvírání studánek</a:t>
            </a:r>
            <a:endParaRPr lang="cs-CZ" sz="6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1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692696"/>
            <a:ext cx="5553816" cy="864096"/>
          </a:xfrm>
        </p:spPr>
        <p:txBody>
          <a:bodyPr/>
          <a:lstStyle/>
          <a:p>
            <a:r>
              <a:rPr lang="cs-CZ" dirty="0" smtClean="0"/>
              <a:t>Otvírání studánek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700808"/>
            <a:ext cx="8928992" cy="4896544"/>
          </a:xfrm>
        </p:spPr>
        <p:txBody>
          <a:bodyPr>
            <a:normAutofit/>
          </a:bodyPr>
          <a:lstStyle/>
          <a:p>
            <a:r>
              <a:rPr lang="cs-CZ" sz="2800" dirty="0"/>
              <a:t>je jedním z nejznámějších děl Bohuslava Martinů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/>
              <a:t>Je to kantáta </a:t>
            </a:r>
            <a:r>
              <a:rPr lang="cs-CZ" sz="2800" dirty="0" smtClean="0"/>
              <a:t>pro : 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 soprán</a:t>
            </a:r>
            <a:r>
              <a:rPr lang="cs-CZ" sz="2800" b="1" dirty="0">
                <a:solidFill>
                  <a:srgbClr val="FFFF00"/>
                </a:solidFill>
              </a:rPr>
              <a:t>, alt, baryton</a:t>
            </a:r>
            <a:r>
              <a:rPr lang="cs-CZ" sz="2800" dirty="0" smtClean="0">
                <a:solidFill>
                  <a:srgbClr val="FFFF00"/>
                </a:solidFill>
              </a:rPr>
              <a:t>,</a:t>
            </a:r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recitátora</a:t>
            </a:r>
            <a:r>
              <a:rPr lang="cs-CZ" sz="2800" dirty="0">
                <a:solidFill>
                  <a:srgbClr val="002060"/>
                </a:solidFill>
              </a:rPr>
              <a:t>,</a:t>
            </a: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b="1" dirty="0" smtClean="0">
                <a:solidFill>
                  <a:srgbClr val="92D050"/>
                </a:solidFill>
              </a:rPr>
              <a:t>ženský </a:t>
            </a:r>
            <a:r>
              <a:rPr lang="cs-CZ" sz="2800" b="1" dirty="0">
                <a:solidFill>
                  <a:srgbClr val="92D050"/>
                </a:solidFill>
              </a:rPr>
              <a:t>sbor </a:t>
            </a:r>
            <a:endParaRPr lang="cs-CZ" sz="2800" b="1" dirty="0" smtClean="0">
              <a:solidFill>
                <a:srgbClr val="92D050"/>
              </a:solidFill>
            </a:endParaRPr>
          </a:p>
          <a:p>
            <a:r>
              <a:rPr lang="cs-CZ" sz="2800" dirty="0" smtClean="0"/>
              <a:t>a doprovod  - ten </a:t>
            </a:r>
            <a:r>
              <a:rPr lang="cs-CZ" sz="2800" dirty="0"/>
              <a:t>tvoří </a:t>
            </a:r>
            <a:r>
              <a:rPr lang="cs-CZ" sz="2800" dirty="0">
                <a:solidFill>
                  <a:srgbClr val="FF0000"/>
                </a:solidFill>
              </a:rPr>
              <a:t>dvoje housle, viola a klavír. 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/>
          </a:p>
          <a:p>
            <a:r>
              <a:rPr lang="cs-CZ" sz="2800" dirty="0" smtClean="0"/>
              <a:t>Doba </a:t>
            </a:r>
            <a:r>
              <a:rPr lang="cs-CZ" sz="2800" dirty="0"/>
              <a:t>provedení je </a:t>
            </a:r>
            <a:r>
              <a:rPr lang="cs-CZ" sz="2800" b="1" dirty="0"/>
              <a:t>20 minut.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3298624" cy="2480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 descr="C:\Users\jkocandrlova\AppData\Local\Microsoft\Windows\Temporary Internet Files\Content.IE5\3NU7GTTO\MC900296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338" y="5110189"/>
            <a:ext cx="2209454" cy="162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916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7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75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7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75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75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7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75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75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2519" y="117693"/>
            <a:ext cx="8856984" cy="674030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Bohuslav Martinů navštívil  </a:t>
            </a:r>
            <a:r>
              <a:rPr lang="cs-CZ" sz="2400" b="1" dirty="0" smtClean="0">
                <a:solidFill>
                  <a:srgbClr val="C00000"/>
                </a:solidFill>
              </a:rPr>
              <a:t>vesnici </a:t>
            </a:r>
            <a:r>
              <a:rPr lang="cs-CZ" sz="2400" b="1" dirty="0">
                <a:solidFill>
                  <a:srgbClr val="C00000"/>
                </a:solidFill>
              </a:rPr>
              <a:t>Tři Studně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ležící poblíž Nového Města na Moravě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kde pobýval téměř celý měsíc.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V některých oblastech probíhalo vždy na jaře 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tzv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cs-CZ" sz="2400" b="1" dirty="0">
                <a:solidFill>
                  <a:srgbClr val="C00000"/>
                </a:solidFill>
              </a:rPr>
              <a:t>otvírání studánek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, tj. jejich</a:t>
            </a:r>
            <a:r>
              <a:rPr lang="cs-CZ" sz="2400" b="1" dirty="0">
                <a:solidFill>
                  <a:srgbClr val="C00000"/>
                </a:solidFill>
              </a:rPr>
              <a:t> čištění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po 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přešlé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zimě; studánky byly mnohde jediným zdrojem pitné vody. </a:t>
            </a:r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Většinou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bylo otvírání i obřadem se symbolickým </a:t>
            </a:r>
            <a:r>
              <a:rPr lang="cs-CZ" sz="2400" b="1" dirty="0">
                <a:solidFill>
                  <a:srgbClr val="C00000"/>
                </a:solidFill>
              </a:rPr>
              <a:t>zaháněním zlé moci a neštěstí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              </a:t>
            </a:r>
          </a:p>
          <a:p>
            <a:endParaRPr lang="cs-CZ" sz="2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Básník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Miloslav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Bureš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po zhlédnutí takovéhoto obyčeje právě ve Třech Studních napsal v roce 1954 báseň „</a:t>
            </a:r>
            <a:r>
              <a:rPr lang="cs-CZ" sz="2400" b="1" dirty="0">
                <a:solidFill>
                  <a:srgbClr val="C00000"/>
                </a:solidFill>
              </a:rPr>
              <a:t>Píseň o studánce </a:t>
            </a:r>
            <a:r>
              <a:rPr lang="cs-CZ" sz="2400" b="1" dirty="0" err="1">
                <a:solidFill>
                  <a:srgbClr val="C00000"/>
                </a:solidFill>
              </a:rPr>
              <a:t>Rubínce</a:t>
            </a:r>
            <a:r>
              <a:rPr lang="cs-CZ" sz="2400" b="1" dirty="0">
                <a:solidFill>
                  <a:srgbClr val="C00000"/>
                </a:solidFill>
              </a:rPr>
              <a:t>“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. Následujícího roku ji poslal svému příteli a spolurodákovi z Poličky hudebnímu skladateli Bohuslavu Martinů se žádostí o zhudebnění. Ten ji částečně zkrátil a vytvořil </a:t>
            </a:r>
            <a:r>
              <a:rPr lang="cs-CZ" sz="2400" b="1" dirty="0">
                <a:solidFill>
                  <a:srgbClr val="C00000"/>
                </a:solidFill>
              </a:rPr>
              <a:t>kantátu Otvírání studánek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.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028" y="908720"/>
            <a:ext cx="2176605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855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8534"/>
            <a:ext cx="8712968" cy="6526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6257" y="529324"/>
            <a:ext cx="6563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Každoročně se ve Třech  Studních  slaví Otvírání studánek. 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65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74"/>
            <a:ext cx="8577263" cy="6425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4855" y="6429272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narodopis.zsdr.cz/foto-index.php?fid=1249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7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9602"/>
            <a:ext cx="8604448" cy="6453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75876" y="4869160"/>
            <a:ext cx="6569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narodopis.zsdr.cz/foto-index.php?fid=1095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88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463298"/>
            <a:ext cx="806489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Úvodem  </a:t>
            </a:r>
            <a:r>
              <a:rPr lang="cs-CZ" b="1" dirty="0" smtClean="0">
                <a:solidFill>
                  <a:srgbClr val="0070C0"/>
                </a:solidFill>
              </a:rPr>
              <a:t>uslyšíte  recitátora, altové  a sopránové hlasy  zpívat o </a:t>
            </a:r>
            <a:r>
              <a:rPr lang="cs-CZ" b="1" dirty="0">
                <a:solidFill>
                  <a:srgbClr val="0070C0"/>
                </a:solidFill>
              </a:rPr>
              <a:t>každoroční tradici čištění studánek. </a:t>
            </a: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Vlastní </a:t>
            </a:r>
            <a:r>
              <a:rPr lang="cs-CZ" b="1" dirty="0">
                <a:solidFill>
                  <a:srgbClr val="0070C0"/>
                </a:solidFill>
              </a:rPr>
              <a:t>obřad čištění, otvírání studánek, je rozvinut do sborových i sólových zpěvů, kde soprán patří královničce a alt sasance</a:t>
            </a:r>
            <a:r>
              <a:rPr lang="cs-CZ" b="1" dirty="0" smtClean="0">
                <a:solidFill>
                  <a:srgbClr val="0070C0"/>
                </a:solidFill>
              </a:rPr>
              <a:t>;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obřad vrcholí sborovým zpěvem. </a:t>
            </a:r>
            <a:endParaRPr lang="cs-CZ" b="1" dirty="0" smtClean="0">
              <a:solidFill>
                <a:srgbClr val="0070C0"/>
              </a:solidFill>
            </a:endParaRP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V </a:t>
            </a:r>
            <a:r>
              <a:rPr lang="cs-CZ" b="1" dirty="0">
                <a:solidFill>
                  <a:srgbClr val="0070C0"/>
                </a:solidFill>
              </a:rPr>
              <a:t>závěru baryton náleží poutníkovi, který se do milovaného kraje vrací zpět, stejně jako ve vzpomínkách autor.</a:t>
            </a:r>
          </a:p>
          <a:p>
            <a:endParaRPr lang="cs-CZ" b="1" dirty="0">
              <a:solidFill>
                <a:srgbClr val="0070C0"/>
              </a:solidFill>
            </a:endParaRPr>
          </a:p>
          <a:p>
            <a:r>
              <a:rPr lang="cs-CZ" b="1" dirty="0">
                <a:solidFill>
                  <a:srgbClr val="0070C0"/>
                </a:solidFill>
              </a:rPr>
              <a:t>Skladba působící neobyčejně </a:t>
            </a:r>
            <a:r>
              <a:rPr lang="cs-CZ" b="1" dirty="0" smtClean="0">
                <a:solidFill>
                  <a:srgbClr val="0070C0"/>
                </a:solidFill>
              </a:rPr>
              <a:t> silným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dojmem</a:t>
            </a:r>
            <a:r>
              <a:rPr lang="cs-CZ" b="1" dirty="0">
                <a:solidFill>
                  <a:srgbClr val="0070C0"/>
                </a:solidFill>
              </a:rPr>
              <a:t>, je vroucná a jímavá.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74734" y="755412"/>
            <a:ext cx="4026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CO USLYŠÍME ? 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897" y="3861049"/>
            <a:ext cx="4369103" cy="2952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za 3"/>
          <p:cNvSpPr/>
          <p:nvPr/>
        </p:nvSpPr>
        <p:spPr>
          <a:xfrm rot="19394223">
            <a:off x="7791254" y="1103257"/>
            <a:ext cx="720080" cy="720080"/>
          </a:xfrm>
          <a:prstGeom prst="teardrop">
            <a:avLst>
              <a:gd name="adj" fmla="val 169697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7752">
            <a:off x="5268169" y="207585"/>
            <a:ext cx="7493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6271">
            <a:off x="525434" y="127555"/>
            <a:ext cx="7493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1374">
            <a:off x="3534668" y="4709471"/>
            <a:ext cx="7493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1559">
            <a:off x="1241554" y="5229200"/>
            <a:ext cx="749300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759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75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25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7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25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975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325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4500"/>
                            </p:stCondLst>
                            <p:childTnLst>
                              <p:par>
                                <p:cTn id="43" presetID="2" presetClass="exit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500"/>
                            </p:stCondLst>
                            <p:childTnLst>
                              <p:par>
                                <p:cTn id="4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6000"/>
                            </p:stCondLst>
                            <p:childTnLst>
                              <p:par>
                                <p:cTn id="53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6500"/>
                            </p:stCondLst>
                            <p:childTnLst>
                              <p:par>
                                <p:cTn id="5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7000"/>
                            </p:stCondLst>
                            <p:childTnLst>
                              <p:par>
                                <p:cTn id="6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3033536" cy="906376"/>
          </a:xfrm>
        </p:spPr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700808"/>
            <a:ext cx="6912768" cy="5040560"/>
          </a:xfrm>
        </p:spPr>
        <p:txBody>
          <a:bodyPr>
            <a:normAutofit/>
          </a:bodyPr>
          <a:lstStyle/>
          <a:p>
            <a:pPr lvl="0">
              <a:buClr>
                <a:srgbClr val="0BD0D9"/>
              </a:buClr>
            </a:pPr>
            <a:r>
              <a:rPr lang="cs-CZ" dirty="0">
                <a:solidFill>
                  <a:prstClr val="white"/>
                </a:solidFill>
              </a:rPr>
              <a:t>VIDEO Z LIDOVÉ SLAVNOSTI 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www.youtube.com/watch?v=g1qLGWeK_l4</a:t>
            </a:r>
            <a:r>
              <a:rPr lang="cs-CZ" dirty="0" smtClean="0"/>
              <a:t>   </a:t>
            </a:r>
          </a:p>
          <a:p>
            <a:pPr lvl="0">
              <a:buClr>
                <a:srgbClr val="0BD0D9"/>
              </a:buClr>
            </a:pPr>
            <a:endParaRPr lang="cs-CZ" dirty="0" smtClean="0">
              <a:solidFill>
                <a:prstClr val="white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white"/>
                </a:solidFill>
              </a:rPr>
              <a:t>BALET </a:t>
            </a:r>
            <a:r>
              <a:rPr lang="cs-CZ" dirty="0">
                <a:solidFill>
                  <a:prstClr val="white"/>
                </a:solidFill>
              </a:rPr>
              <a:t>ŠPALÍČEK 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www.youtube.com/watch?v=6nnaMiW2SJc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OTVÍRÁNÍ STUDÁNEK 1.ČÁST </a:t>
            </a:r>
            <a:r>
              <a:rPr lang="cs-CZ" sz="1400" dirty="0" smtClean="0"/>
              <a:t>8 minut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www.youtube.com/watch?v=NfgpjCMVNQc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OTVÍRÁNÍ STUDÁNEK 2.ČÁST </a:t>
            </a:r>
            <a:r>
              <a:rPr lang="cs-CZ" sz="1600" dirty="0" smtClean="0"/>
              <a:t>11 minut</a:t>
            </a:r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www.youtube.com/watch?v=Pk0HHNSOaxo</a:t>
            </a:r>
            <a:endParaRPr lang="cs-CZ" sz="20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35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88640"/>
            <a:ext cx="1881408" cy="906376"/>
          </a:xfrm>
        </p:spPr>
        <p:txBody>
          <a:bodyPr/>
          <a:lstStyle/>
          <a:p>
            <a:r>
              <a:rPr lang="cs-CZ" dirty="0" smtClean="0"/>
              <a:t>KVIZ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6425" y="1196752"/>
            <a:ext cx="7772400" cy="1008112"/>
          </a:xfrm>
        </p:spPr>
        <p:txBody>
          <a:bodyPr/>
          <a:lstStyle/>
          <a:p>
            <a:r>
              <a:rPr lang="cs-CZ" dirty="0" smtClean="0"/>
              <a:t>1. Jak se jmenuje skladatel Martinů ?</a:t>
            </a:r>
          </a:p>
          <a:p>
            <a:r>
              <a:rPr lang="cs-CZ" dirty="0" smtClean="0"/>
              <a:t>a)  Bohumil                                                      c)  Bohumír</a:t>
            </a:r>
            <a:endParaRPr lang="cs-CZ" dirty="0"/>
          </a:p>
        </p:txBody>
      </p:sp>
      <p:sp>
        <p:nvSpPr>
          <p:cNvPr id="4" name="Slza 3"/>
          <p:cNvSpPr/>
          <p:nvPr/>
        </p:nvSpPr>
        <p:spPr>
          <a:xfrm rot="19404791">
            <a:off x="7672833" y="697186"/>
            <a:ext cx="720080" cy="720080"/>
          </a:xfrm>
          <a:prstGeom prst="teardrop">
            <a:avLst>
              <a:gd name="adj" fmla="val 169697"/>
            </a:avLst>
          </a:prstGeom>
          <a:solidFill>
            <a:srgbClr val="10CF9B">
              <a:lumMod val="40000"/>
              <a:lumOff val="60000"/>
            </a:srgbClr>
          </a:solidFill>
          <a:ln w="25400" cap="flat" cmpd="sng" algn="ctr">
            <a:solidFill>
              <a:srgbClr val="04617B">
                <a:lumMod val="60000"/>
                <a:lumOff val="4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nstantia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1560921"/>
            <a:ext cx="175150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>
                <a:solidFill>
                  <a:prstClr val="white"/>
                </a:solidFill>
              </a:rPr>
              <a:t>b)  Bohuslav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2349460"/>
            <a:ext cx="720565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2. Kde se Martinů narodil ?</a:t>
            </a:r>
          </a:p>
          <a:p>
            <a:r>
              <a:rPr lang="cs-CZ" sz="2200" dirty="0" smtClean="0">
                <a:solidFill>
                  <a:prstClr val="white"/>
                </a:solidFill>
              </a:rPr>
              <a:t>a)  v Polici                 b)  v  Polsku</a:t>
            </a:r>
          </a:p>
          <a:p>
            <a:r>
              <a:rPr lang="cs-CZ" sz="2200" dirty="0" smtClean="0">
                <a:solidFill>
                  <a:prstClr val="white"/>
                </a:solidFill>
              </a:rPr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064" y="2688014"/>
            <a:ext cx="172027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c)  v Poličce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3430230"/>
            <a:ext cx="87129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3. Jak se jmenuje slavná kantáta  Bohuslava Martinů ?</a:t>
            </a:r>
          </a:p>
          <a:p>
            <a:r>
              <a:rPr lang="cs-CZ" sz="2200" dirty="0" smtClean="0">
                <a:solidFill>
                  <a:prstClr val="white"/>
                </a:solidFill>
              </a:rPr>
              <a:t>                                            b) Vítání jara        c)  Tři Studně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23612" y="3768784"/>
            <a:ext cx="283898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a)  Otvírání studánek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934" y="4537922"/>
            <a:ext cx="62926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 4. Pro které hudební nástroje  je kantáta napsaná?</a:t>
            </a:r>
          </a:p>
          <a:p>
            <a:r>
              <a:rPr lang="cs-CZ" sz="2200" dirty="0" smtClean="0">
                <a:solidFill>
                  <a:prstClr val="white"/>
                </a:solidFill>
              </a:rPr>
              <a:t>a) smyčcový orchestr     b) klavír  a flétny 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76790" y="4876476"/>
            <a:ext cx="374128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c) dvoje housle, violu a klavír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7670" y="5642131"/>
            <a:ext cx="25519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9601" y="5655288"/>
            <a:ext cx="835696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solidFill>
                  <a:prstClr val="white"/>
                </a:solidFill>
              </a:rPr>
              <a:t>5. Jak v kantátě říkají studánce ?</a:t>
            </a:r>
          </a:p>
          <a:p>
            <a:r>
              <a:rPr lang="cs-CZ" sz="2200" dirty="0" smtClean="0">
                <a:solidFill>
                  <a:prstClr val="white"/>
                </a:solidFill>
              </a:rPr>
              <a:t>a)  Rezedo                                                    c) Rusalko              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83768" y="5993842"/>
            <a:ext cx="168302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dirty="0">
                <a:solidFill>
                  <a:prstClr val="white"/>
                </a:solidFill>
              </a:rPr>
              <a:t>b)  </a:t>
            </a:r>
            <a:r>
              <a:rPr lang="cs-CZ" sz="2200" dirty="0" err="1" smtClean="0">
                <a:solidFill>
                  <a:prstClr val="white"/>
                </a:solidFill>
              </a:rPr>
              <a:t>Rubínko</a:t>
            </a:r>
            <a:r>
              <a:rPr lang="cs-CZ" sz="2200" dirty="0" smtClean="0">
                <a:solidFill>
                  <a:prstClr val="white"/>
                </a:solidFill>
              </a:rPr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637504" y="626339"/>
            <a:ext cx="3460178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Vyberte  správnou odpověď a zapište si ji</a:t>
            </a:r>
            <a:r>
              <a:rPr lang="cs-CZ" sz="2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 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77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836712"/>
            <a:ext cx="2664296" cy="11521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06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980728"/>
            <a:ext cx="885698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cs.wikipedia.org/wiki/Soubor:Martinu_1943.jpg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upload.wikimedia.org/wikipedia/commons/c/c7/Martinu_1897ca.jpg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http://cs.wikipedia.org/wiki/Soubor:Martinů_bohuslav,_polička_-_</a:t>
            </a:r>
            <a:r>
              <a:rPr lang="cs-CZ" dirty="0" smtClean="0">
                <a:hlinkClick r:id="rId4"/>
              </a:rPr>
              <a:t>cz.jpg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www.digimanie.cz/galerie/files/2/8/3/0/4/7/p10405602.jpg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http://www.turistik.cz/cz/kraje/vysocina/okres-zdar-nad-sazavou/tri-studne/?</a:t>
            </a:r>
            <a:r>
              <a:rPr lang="cs-CZ" dirty="0" smtClean="0">
                <a:hlinkClick r:id="rId6"/>
              </a:rPr>
              <a:t>minimap</a:t>
            </a:r>
            <a:endParaRPr lang="cs-CZ" dirty="0" smtClean="0"/>
          </a:p>
          <a:p>
            <a:r>
              <a:rPr lang="cs-CZ" dirty="0"/>
              <a:t>http://obrazky.cz/detail?q=ves%20t%C5%99i%20studn%C4%9B&amp;offset=37&amp;limit=20&amp;bUrlPar=filter%3D1&amp;resNum=54&amp;ref=http%3A//obrazky.cz/%3Fq%3Dves%2Bt%25C5%2599i%2Bstudn%25C4%259B%26step%3D20%26filter%3D1%26s%3D%26size%3Dany%26sId%3D7XUMe8nDwZBFfxOld002%26orientation%3D%26from%3D19&amp;resID=AXOfODKZ2Paj2hcWMQHbeE4V1r9HZuv684bmNyBlQiE&amp;imgURL=http%3A//narodopis.zsdr.cz/fotoalbum/tri-studne2008/029.jpg&amp;pageURL=http%3A//narodopis.zsdr.cz/foto-index.php%3Ffid%3D613&amp;imgX=845&amp;imgY=633&amp;imgSize=100&amp;thURL=http%3A//media5.picsearch.com/is%3FAXOfODKZ2Paj2hcWMQHbeE4V1r9HZuv684bmNyBlQiE&amp;thX=128&amp;thY=95&amp;qNoSite=ves%2Bt%C5%99i%2Bstudn%C4%9B&amp;siteWWW=&amp;</a:t>
            </a:r>
            <a:r>
              <a:rPr lang="cs-CZ" dirty="0" smtClean="0"/>
              <a:t>sId=7XUMe8nDw_R8fJC9Auop</a:t>
            </a:r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narodopis.zsdr.cz/foto-index.php?fid=1249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narodopis.zsdr.cz/foto-index.php?fid=1095</a:t>
            </a:r>
            <a:endParaRPr lang="cs-CZ" dirty="0" smtClean="0"/>
          </a:p>
          <a:p>
            <a:r>
              <a:rPr lang="cs-CZ" dirty="0"/>
              <a:t>Kliparty z webu </a:t>
            </a:r>
            <a:r>
              <a:rPr lang="cs-CZ" dirty="0" smtClean="0">
                <a:hlinkClick r:id="rId9"/>
              </a:rPr>
              <a:t>www.microsoft.office.com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50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278</TotalTime>
  <Words>586</Words>
  <Application>Microsoft Office PowerPoint</Application>
  <PresentationFormat>Předvádění na obrazovce (4:3)</PresentationFormat>
  <Paragraphs>110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Škola: Základní škola a Mateřská škola Halže, příspěvková organizace Název: VY_32_INOVACE_12_HV_B.Martinů Číslo projektu:CZ.1.07/1.4.00/21.3551 Autor: Mgr. Jarmila Kočandrlová </vt:lpstr>
      <vt:lpstr>Bohuslav  Martinů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Otvírání studánek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POSLECH</vt:lpstr>
      <vt:lpstr>KVIZ </vt:lpstr>
      <vt:lpstr>KONEC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27</cp:revision>
  <dcterms:created xsi:type="dcterms:W3CDTF">2012-11-14T20:40:29Z</dcterms:created>
  <dcterms:modified xsi:type="dcterms:W3CDTF">2013-04-29T19:39:50Z</dcterms:modified>
</cp:coreProperties>
</file>