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451" r:id="rId2"/>
    <p:sldId id="445" r:id="rId3"/>
    <p:sldId id="446" r:id="rId4"/>
    <p:sldId id="447" r:id="rId5"/>
    <p:sldId id="448" r:id="rId6"/>
    <p:sldId id="449" r:id="rId7"/>
    <p:sldId id="45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CC00"/>
    <a:srgbClr val="3333FF"/>
    <a:srgbClr val="6600FF"/>
    <a:srgbClr val="FF0000"/>
    <a:srgbClr val="FFFF66"/>
    <a:srgbClr val="663300"/>
    <a:srgbClr val="FFFFCC"/>
    <a:srgbClr val="990033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30" autoAdjust="0"/>
    <p:restoredTop sz="93930" autoAdjust="0"/>
  </p:normalViewPr>
  <p:slideViewPr>
    <p:cSldViewPr>
      <p:cViewPr>
        <p:scale>
          <a:sx n="80" d="100"/>
          <a:sy n="80" d="100"/>
        </p:scale>
        <p:origin x="-852" y="3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23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14"/>
    </p:cViewPr>
  </p:sorterViewPr>
  <p:notesViewPr>
    <p:cSldViewPr>
      <p:cViewPr varScale="1">
        <p:scale>
          <a:sx n="83" d="100"/>
          <a:sy n="83" d="100"/>
        </p:scale>
        <p:origin x="-199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1BE3F6-3759-4AB1-803C-AC387ADB8BBA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4D66F-0963-41E0-8DB5-8F7AE4DBB9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98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mb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VY_32_INOVACE_20_04_procvičování podstatných jmen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908721"/>
            <a:ext cx="842493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dirty="0" smtClean="0">
                <a:ln w="1905"/>
                <a:solidFill>
                  <a:srgbClr val="66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 E S K Ý  J A Z Y K</a:t>
            </a:r>
          </a:p>
          <a:p>
            <a:pPr algn="ctr"/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475656" y="3212976"/>
            <a:ext cx="5976937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64916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Popis prezentace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a 2. snímek – správné tvary podle vzorů</a:t>
            </a:r>
          </a:p>
          <a:p>
            <a:r>
              <a:rPr lang="cs-CZ" dirty="0" smtClean="0"/>
              <a:t>3. snímek – správné tvary podstatných jmen s tajenkou</a:t>
            </a:r>
          </a:p>
          <a:p>
            <a:r>
              <a:rPr lang="cs-CZ" dirty="0" smtClean="0"/>
              <a:t>4. snímek – barevné doplňování rodů podstatných jmen</a:t>
            </a:r>
            <a:endParaRPr lang="cs-CZ" dirty="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Napiš správně podle vzoru: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 buchta (2) – dvě buchty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7" name="10cípá hvězda 6"/>
          <p:cNvSpPr/>
          <p:nvPr/>
        </p:nvSpPr>
        <p:spPr>
          <a:xfrm>
            <a:off x="1714480" y="2285992"/>
            <a:ext cx="1000132" cy="1285884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Mrak</a:t>
            </a:r>
          </a:p>
          <a:p>
            <a:pPr algn="ctr"/>
            <a:r>
              <a:rPr lang="cs-CZ" dirty="0" smtClean="0"/>
              <a:t>(4)</a:t>
            </a:r>
            <a:endParaRPr lang="cs-CZ" dirty="0"/>
          </a:p>
        </p:txBody>
      </p:sp>
      <p:sp>
        <p:nvSpPr>
          <p:cNvPr id="8" name="10cípá hvězda 7"/>
          <p:cNvSpPr/>
          <p:nvPr/>
        </p:nvSpPr>
        <p:spPr>
          <a:xfrm>
            <a:off x="3286116" y="3929066"/>
            <a:ext cx="1128714" cy="914400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Brouk</a:t>
            </a:r>
          </a:p>
          <a:p>
            <a:pPr algn="ctr"/>
            <a:r>
              <a:rPr lang="cs-CZ" dirty="0" smtClean="0"/>
              <a:t>(2)</a:t>
            </a:r>
            <a:endParaRPr lang="cs-CZ" dirty="0"/>
          </a:p>
        </p:txBody>
      </p:sp>
      <p:sp>
        <p:nvSpPr>
          <p:cNvPr id="9" name="10cípá hvězda 8"/>
          <p:cNvSpPr/>
          <p:nvPr/>
        </p:nvSpPr>
        <p:spPr>
          <a:xfrm>
            <a:off x="785786" y="3714752"/>
            <a:ext cx="985838" cy="1128714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Dort</a:t>
            </a:r>
          </a:p>
          <a:p>
            <a:pPr algn="ctr"/>
            <a:r>
              <a:rPr lang="cs-CZ" dirty="0" smtClean="0"/>
              <a:t>(3)</a:t>
            </a:r>
            <a:endParaRPr lang="cs-CZ" dirty="0"/>
          </a:p>
        </p:txBody>
      </p:sp>
      <p:sp>
        <p:nvSpPr>
          <p:cNvPr id="10" name="10cípá hvězda 9"/>
          <p:cNvSpPr/>
          <p:nvPr/>
        </p:nvSpPr>
        <p:spPr>
          <a:xfrm>
            <a:off x="3143240" y="5143512"/>
            <a:ext cx="1143008" cy="1128714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Žák</a:t>
            </a:r>
          </a:p>
          <a:p>
            <a:pPr algn="ctr"/>
            <a:r>
              <a:rPr lang="cs-CZ" dirty="0" smtClean="0"/>
              <a:t>(10)</a:t>
            </a:r>
            <a:endParaRPr lang="cs-CZ" dirty="0"/>
          </a:p>
        </p:txBody>
      </p:sp>
      <p:sp>
        <p:nvSpPr>
          <p:cNvPr id="11" name="10cípá hvězda 10"/>
          <p:cNvSpPr/>
          <p:nvPr/>
        </p:nvSpPr>
        <p:spPr>
          <a:xfrm>
            <a:off x="1857356" y="4214818"/>
            <a:ext cx="1271590" cy="1343028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Zajíc</a:t>
            </a:r>
          </a:p>
          <a:p>
            <a:pPr algn="ctr"/>
            <a:r>
              <a:rPr lang="cs-CZ" dirty="0" smtClean="0"/>
              <a:t>(5)</a:t>
            </a:r>
            <a:endParaRPr lang="cs-CZ" dirty="0"/>
          </a:p>
        </p:txBody>
      </p:sp>
      <p:sp>
        <p:nvSpPr>
          <p:cNvPr id="12" name="10cípá hvězda 11"/>
          <p:cNvSpPr/>
          <p:nvPr/>
        </p:nvSpPr>
        <p:spPr>
          <a:xfrm>
            <a:off x="2857488" y="2500306"/>
            <a:ext cx="1428760" cy="1128714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Vidlička</a:t>
            </a:r>
          </a:p>
          <a:p>
            <a:pPr algn="ctr"/>
            <a:r>
              <a:rPr lang="cs-CZ" dirty="0" smtClean="0"/>
              <a:t>(2)</a:t>
            </a:r>
            <a:endParaRPr lang="cs-CZ" dirty="0"/>
          </a:p>
        </p:txBody>
      </p:sp>
      <p:sp>
        <p:nvSpPr>
          <p:cNvPr id="13" name="10cípá hvězda 12"/>
          <p:cNvSpPr/>
          <p:nvPr/>
        </p:nvSpPr>
        <p:spPr>
          <a:xfrm>
            <a:off x="571472" y="2357430"/>
            <a:ext cx="928694" cy="1214446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Věc (3)</a:t>
            </a:r>
            <a:endParaRPr lang="cs-CZ" dirty="0"/>
          </a:p>
        </p:txBody>
      </p:sp>
      <p:sp>
        <p:nvSpPr>
          <p:cNvPr id="14" name="10cípá hvězda 13"/>
          <p:cNvSpPr/>
          <p:nvPr/>
        </p:nvSpPr>
        <p:spPr>
          <a:xfrm>
            <a:off x="714348" y="5072074"/>
            <a:ext cx="1285884" cy="1057276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Hodina</a:t>
            </a:r>
          </a:p>
          <a:p>
            <a:pPr algn="ctr"/>
            <a:r>
              <a:rPr lang="cs-CZ" dirty="0" smtClean="0"/>
              <a:t>(2)</a:t>
            </a:r>
            <a:endParaRPr lang="cs-CZ" dirty="0"/>
          </a:p>
        </p:txBody>
      </p:sp>
      <p:sp>
        <p:nvSpPr>
          <p:cNvPr id="25" name="10cípá hvězda 24"/>
          <p:cNvSpPr/>
          <p:nvPr/>
        </p:nvSpPr>
        <p:spPr>
          <a:xfrm>
            <a:off x="4929190" y="2428868"/>
            <a:ext cx="1000132" cy="1057276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Kolo</a:t>
            </a:r>
          </a:p>
          <a:p>
            <a:pPr algn="ctr"/>
            <a:r>
              <a:rPr lang="cs-CZ" dirty="0" smtClean="0"/>
              <a:t>(2)</a:t>
            </a:r>
            <a:endParaRPr lang="cs-CZ" dirty="0"/>
          </a:p>
        </p:txBody>
      </p:sp>
      <p:sp>
        <p:nvSpPr>
          <p:cNvPr id="26" name="10cípá hvězda 25"/>
          <p:cNvSpPr/>
          <p:nvPr/>
        </p:nvSpPr>
        <p:spPr>
          <a:xfrm>
            <a:off x="7500958" y="2571744"/>
            <a:ext cx="1143008" cy="914400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Postel</a:t>
            </a:r>
          </a:p>
          <a:p>
            <a:pPr algn="ctr"/>
            <a:r>
              <a:rPr lang="cs-CZ" dirty="0" smtClean="0"/>
              <a:t>(5)</a:t>
            </a:r>
            <a:endParaRPr lang="cs-CZ" dirty="0"/>
          </a:p>
        </p:txBody>
      </p:sp>
      <p:sp>
        <p:nvSpPr>
          <p:cNvPr id="27" name="10cípá hvězda 26"/>
          <p:cNvSpPr/>
          <p:nvPr/>
        </p:nvSpPr>
        <p:spPr>
          <a:xfrm>
            <a:off x="7572396" y="4786322"/>
            <a:ext cx="1000132" cy="914400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Auto</a:t>
            </a:r>
          </a:p>
          <a:p>
            <a:pPr algn="ctr"/>
            <a:r>
              <a:rPr lang="cs-CZ" dirty="0" smtClean="0"/>
              <a:t>(8)</a:t>
            </a:r>
            <a:endParaRPr lang="cs-CZ" dirty="0"/>
          </a:p>
        </p:txBody>
      </p:sp>
      <p:sp>
        <p:nvSpPr>
          <p:cNvPr id="28" name="10cípá hvězda 27"/>
          <p:cNvSpPr/>
          <p:nvPr/>
        </p:nvSpPr>
        <p:spPr>
          <a:xfrm>
            <a:off x="4857752" y="5214950"/>
            <a:ext cx="1057276" cy="914400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Noha</a:t>
            </a:r>
          </a:p>
          <a:p>
            <a:pPr algn="ctr"/>
            <a:r>
              <a:rPr lang="cs-CZ" dirty="0" smtClean="0"/>
              <a:t>(6)</a:t>
            </a:r>
            <a:endParaRPr lang="cs-CZ" dirty="0"/>
          </a:p>
        </p:txBody>
      </p:sp>
      <p:sp>
        <p:nvSpPr>
          <p:cNvPr id="29" name="10cípá hvězda 28"/>
          <p:cNvSpPr/>
          <p:nvPr/>
        </p:nvSpPr>
        <p:spPr>
          <a:xfrm>
            <a:off x="4786314" y="3929066"/>
            <a:ext cx="1000132" cy="914400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Ucho</a:t>
            </a:r>
          </a:p>
          <a:p>
            <a:pPr algn="ctr"/>
            <a:r>
              <a:rPr lang="cs-CZ" dirty="0" smtClean="0"/>
              <a:t>(2)</a:t>
            </a:r>
            <a:endParaRPr lang="cs-CZ" dirty="0"/>
          </a:p>
        </p:txBody>
      </p:sp>
      <p:sp>
        <p:nvSpPr>
          <p:cNvPr id="30" name="10cípá hvězda 29"/>
          <p:cNvSpPr/>
          <p:nvPr/>
        </p:nvSpPr>
        <p:spPr>
          <a:xfrm>
            <a:off x="6715140" y="3571876"/>
            <a:ext cx="1000132" cy="914400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Prase</a:t>
            </a:r>
          </a:p>
          <a:p>
            <a:pPr algn="ctr"/>
            <a:r>
              <a:rPr lang="cs-CZ" dirty="0" smtClean="0"/>
              <a:t>(4)</a:t>
            </a:r>
            <a:endParaRPr lang="cs-CZ" dirty="0"/>
          </a:p>
        </p:txBody>
      </p:sp>
      <p:sp>
        <p:nvSpPr>
          <p:cNvPr id="31" name="10cípá hvězda 30"/>
          <p:cNvSpPr/>
          <p:nvPr/>
        </p:nvSpPr>
        <p:spPr>
          <a:xfrm>
            <a:off x="6215074" y="2357430"/>
            <a:ext cx="1071570" cy="914400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Okno</a:t>
            </a:r>
          </a:p>
          <a:p>
            <a:pPr algn="ctr"/>
            <a:r>
              <a:rPr lang="cs-CZ" dirty="0" smtClean="0"/>
              <a:t>(4)</a:t>
            </a:r>
            <a:endParaRPr lang="cs-CZ" dirty="0"/>
          </a:p>
        </p:txBody>
      </p:sp>
      <p:sp>
        <p:nvSpPr>
          <p:cNvPr id="32" name="10cípá hvězda 31"/>
          <p:cNvSpPr/>
          <p:nvPr/>
        </p:nvSpPr>
        <p:spPr>
          <a:xfrm>
            <a:off x="6286512" y="4929198"/>
            <a:ext cx="1057276" cy="914400"/>
          </a:xfrm>
          <a:prstGeom prst="star10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Třída</a:t>
            </a:r>
          </a:p>
          <a:p>
            <a:pPr algn="ctr"/>
            <a:r>
              <a:rPr lang="cs-CZ" dirty="0" smtClean="0"/>
              <a:t>(3)</a:t>
            </a:r>
            <a:endParaRPr lang="cs-CZ" dirty="0"/>
          </a:p>
        </p:txBody>
      </p:sp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CC00"/>
                </a:solidFill>
              </a:rPr>
              <a:t>Dej podstatné jméno v závorkách do správných </a:t>
            </a:r>
            <a:r>
              <a:rPr lang="cs-CZ" dirty="0" smtClean="0">
                <a:solidFill>
                  <a:srgbClr val="FFCC00"/>
                </a:solidFill>
              </a:rPr>
              <a:t>tvarů.</a:t>
            </a:r>
            <a:endParaRPr lang="cs-CZ" dirty="0">
              <a:solidFill>
                <a:srgbClr val="FFCC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 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dálka</a:t>
            </a:r>
            <a:r>
              <a:rPr lang="cs-CZ" dirty="0" smtClean="0"/>
              <a:t>) bylo slyšet tiché 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hlas</a:t>
            </a:r>
            <a:r>
              <a:rPr lang="cs-CZ" dirty="0" smtClean="0"/>
              <a:t>).</a:t>
            </a:r>
          </a:p>
          <a:p>
            <a:r>
              <a:rPr lang="cs-CZ" dirty="0" smtClean="0"/>
              <a:t>V 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potok</a:t>
            </a:r>
            <a:r>
              <a:rPr lang="cs-CZ" dirty="0" smtClean="0"/>
              <a:t>) se míhají 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pstruh</a:t>
            </a:r>
            <a:r>
              <a:rPr lang="cs-CZ" dirty="0" smtClean="0"/>
              <a:t>).</a:t>
            </a:r>
          </a:p>
          <a:p>
            <a:r>
              <a:rPr lang="cs-CZ" dirty="0" smtClean="0"/>
              <a:t>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Veverka</a:t>
            </a:r>
            <a:r>
              <a:rPr lang="cs-CZ" dirty="0" smtClean="0"/>
              <a:t>) rády louskají 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oříšek</a:t>
            </a:r>
            <a:r>
              <a:rPr lang="cs-CZ" dirty="0" smtClean="0"/>
              <a:t>).</a:t>
            </a:r>
          </a:p>
          <a:p>
            <a:r>
              <a:rPr lang="cs-CZ" dirty="0" smtClean="0"/>
              <a:t>Pod 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strom</a:t>
            </a:r>
            <a:r>
              <a:rPr lang="cs-CZ" dirty="0" smtClean="0"/>
              <a:t>) jsme našli krásné 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hřib</a:t>
            </a:r>
            <a:r>
              <a:rPr lang="cs-CZ" dirty="0" smtClean="0"/>
              <a:t>).</a:t>
            </a:r>
          </a:p>
          <a:p>
            <a:r>
              <a:rPr lang="cs-CZ" dirty="0" smtClean="0"/>
              <a:t>Honza byl v 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cíl</a:t>
            </a:r>
            <a:r>
              <a:rPr lang="cs-CZ" dirty="0" smtClean="0"/>
              <a:t>) první.</a:t>
            </a:r>
          </a:p>
          <a:p>
            <a:r>
              <a:rPr lang="cs-CZ" dirty="0" smtClean="0"/>
              <a:t>Slunce zmizelo za 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kopec</a:t>
            </a:r>
            <a:r>
              <a:rPr lang="cs-CZ" dirty="0" smtClean="0"/>
              <a:t>).</a:t>
            </a:r>
          </a:p>
          <a:p>
            <a:r>
              <a:rPr lang="cs-CZ" dirty="0" smtClean="0"/>
              <a:t>V 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klec</a:t>
            </a:r>
            <a:r>
              <a:rPr lang="cs-CZ" dirty="0" smtClean="0"/>
              <a:t>) spí dva 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lev</a:t>
            </a:r>
            <a:r>
              <a:rPr lang="cs-CZ" dirty="0" smtClean="0"/>
              <a:t>).</a:t>
            </a:r>
          </a:p>
          <a:p>
            <a:r>
              <a:rPr lang="cs-CZ" dirty="0" smtClean="0"/>
              <a:t>Jirka odešel bez 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pozdrav</a:t>
            </a:r>
            <a:r>
              <a:rPr lang="cs-CZ" dirty="0" smtClean="0"/>
              <a:t>).</a:t>
            </a:r>
          </a:p>
          <a:p>
            <a:r>
              <a:rPr lang="cs-CZ" dirty="0" smtClean="0"/>
              <a:t>Jezdím rád k 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babička</a:t>
            </a:r>
            <a:r>
              <a:rPr lang="cs-CZ" dirty="0" smtClean="0"/>
              <a:t>) a (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děda</a:t>
            </a:r>
            <a:r>
              <a:rPr lang="cs-CZ" dirty="0" smtClean="0"/>
              <a:t>).</a:t>
            </a:r>
            <a:endParaRPr lang="cs-CZ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dirty="0" smtClean="0"/>
              <a:t>Doplň do vět správné podstatné jméno. V závorce máš pořadí písmene, které tvoří tajenku. Slovo v tajence urči (rod, číslo, vzor</a:t>
            </a:r>
            <a:r>
              <a:rPr lang="cs-CZ" sz="2800" dirty="0" smtClean="0"/>
              <a:t>).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6600FF"/>
                </a:solidFill>
              </a:rPr>
              <a:t>V brázdě hopká ………….. (3. písmeno)</a:t>
            </a:r>
          </a:p>
          <a:p>
            <a:r>
              <a:rPr lang="cs-CZ" dirty="0" smtClean="0">
                <a:solidFill>
                  <a:srgbClr val="6600FF"/>
                </a:solidFill>
              </a:rPr>
              <a:t>Sedm dní je ……….. (4. písmeno)</a:t>
            </a:r>
          </a:p>
          <a:p>
            <a:r>
              <a:rPr lang="cs-CZ" dirty="0" smtClean="0">
                <a:solidFill>
                  <a:srgbClr val="6600FF"/>
                </a:solidFill>
              </a:rPr>
              <a:t>Máma, táta a dítě tvoří ………. (3. písmeno)</a:t>
            </a:r>
          </a:p>
          <a:p>
            <a:r>
              <a:rPr lang="cs-CZ" dirty="0" smtClean="0">
                <a:solidFill>
                  <a:srgbClr val="6600FF"/>
                </a:solidFill>
              </a:rPr>
              <a:t>Čtu zajímavou ………… (2. písmeno)</a:t>
            </a:r>
          </a:p>
          <a:p>
            <a:r>
              <a:rPr lang="cs-CZ" dirty="0" smtClean="0">
                <a:solidFill>
                  <a:srgbClr val="6600FF"/>
                </a:solidFill>
              </a:rPr>
              <a:t>Ve škole nás učí …………. (3. písmeno)</a:t>
            </a:r>
          </a:p>
          <a:p>
            <a:r>
              <a:rPr lang="cs-CZ" dirty="0" smtClean="0">
                <a:solidFill>
                  <a:srgbClr val="6600FF"/>
                </a:solidFill>
              </a:rPr>
              <a:t>Na obličeji mám …………. (2. písmeno)</a:t>
            </a:r>
          </a:p>
          <a:p>
            <a:r>
              <a:rPr lang="cs-CZ" dirty="0" smtClean="0">
                <a:solidFill>
                  <a:srgbClr val="6600FF"/>
                </a:solidFill>
              </a:rPr>
              <a:t>Oříšky louskají …………… (6. písmeno)</a:t>
            </a:r>
          </a:p>
          <a:p>
            <a:r>
              <a:rPr lang="cs-CZ" dirty="0" smtClean="0">
                <a:solidFill>
                  <a:srgbClr val="6600FF"/>
                </a:solidFill>
              </a:rPr>
              <a:t>Olina má nové ………….. (2. písmeno)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(učitel, zajíc, oči, šaty, veverky, knihu, týden, rodinu)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b="1" dirty="0" smtClean="0"/>
              <a:t>Podtrhni ve větách podstatná jména </a:t>
            </a:r>
            <a:r>
              <a:rPr lang="cs-CZ" sz="3200" b="1" dirty="0" smtClean="0">
                <a:solidFill>
                  <a:srgbClr val="FF0000"/>
                </a:solidFill>
              </a:rPr>
              <a:t>rodu středního červeně</a:t>
            </a:r>
            <a:r>
              <a:rPr lang="cs-CZ" sz="3200" b="1" dirty="0" smtClean="0"/>
              <a:t>, </a:t>
            </a:r>
            <a:r>
              <a:rPr lang="cs-CZ" sz="3200" b="1" dirty="0" smtClean="0">
                <a:solidFill>
                  <a:srgbClr val="00B050"/>
                </a:solidFill>
              </a:rPr>
              <a:t>rodu ženského zeleně</a:t>
            </a:r>
            <a:r>
              <a:rPr lang="cs-CZ" sz="3200" b="1" dirty="0" smtClean="0"/>
              <a:t>, </a:t>
            </a:r>
            <a:r>
              <a:rPr lang="cs-CZ" sz="3200" b="1" dirty="0" smtClean="0">
                <a:solidFill>
                  <a:srgbClr val="0070C0"/>
                </a:solidFill>
              </a:rPr>
              <a:t>rodu mužského životného modře </a:t>
            </a:r>
            <a:r>
              <a:rPr lang="cs-CZ" sz="3200" b="1" dirty="0" smtClean="0"/>
              <a:t>a </a:t>
            </a:r>
            <a:r>
              <a:rPr lang="cs-CZ" sz="3200" b="1" dirty="0" smtClean="0">
                <a:solidFill>
                  <a:srgbClr val="FFFF66"/>
                </a:solidFill>
              </a:rPr>
              <a:t>rodu mužského neživotného žlutě.</a:t>
            </a:r>
            <a:endParaRPr lang="cs-CZ" sz="3200" b="1" dirty="0">
              <a:solidFill>
                <a:srgbClr val="FF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zámku </a:t>
            </a:r>
            <a:r>
              <a:rPr lang="cs-CZ" dirty="0" err="1" smtClean="0"/>
              <a:t>Sychrov</a:t>
            </a:r>
            <a:r>
              <a:rPr lang="cs-CZ" dirty="0" smtClean="0"/>
              <a:t> jsme viděli krásné exponáty.</a:t>
            </a:r>
          </a:p>
          <a:p>
            <a:r>
              <a:rPr lang="cs-CZ" dirty="0" smtClean="0"/>
              <a:t>Soňa dostala k vánocům nový svetr, tričko a šálu.</a:t>
            </a:r>
          </a:p>
          <a:p>
            <a:r>
              <a:rPr lang="cs-CZ" dirty="0" smtClean="0"/>
              <a:t>Jana a Pavel pojedou v sobotu na výlet.</a:t>
            </a:r>
          </a:p>
          <a:p>
            <a:r>
              <a:rPr lang="cs-CZ" dirty="0" smtClean="0"/>
              <a:t>V zoologické zahradě jsme viděli papoušky, zebry a medvědy.</a:t>
            </a:r>
          </a:p>
          <a:p>
            <a:r>
              <a:rPr lang="cs-CZ" dirty="0" smtClean="0"/>
              <a:t>Maminka upekla buchty s povidly, tvarohem a mákem.</a:t>
            </a:r>
          </a:p>
          <a:p>
            <a:r>
              <a:rPr lang="cs-CZ" dirty="0" smtClean="0"/>
              <a:t>Rodiče pojedou na dovolenou.</a:t>
            </a:r>
          </a:p>
          <a:p>
            <a:r>
              <a:rPr lang="cs-CZ" dirty="0" smtClean="0"/>
              <a:t>Polož ten sešit na stůl.</a:t>
            </a:r>
          </a:p>
          <a:p>
            <a:r>
              <a:rPr lang="cs-CZ" dirty="0" smtClean="0"/>
              <a:t>Na zahradě vykvetly narcisy, tulipány a sedmikrásky.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1"/>
            <a:ext cx="8435280" cy="1756792"/>
          </a:xfrm>
        </p:spPr>
        <p:txBody>
          <a:bodyPr>
            <a:normAutofit/>
          </a:bodyPr>
          <a:lstStyle/>
          <a:p>
            <a:endParaRPr lang="cs-CZ" sz="2000" dirty="0" smtClean="0"/>
          </a:p>
          <a:p>
            <a:pPr>
              <a:buNone/>
            </a:pPr>
            <a:r>
              <a:rPr lang="cs-CZ" sz="2000" smtClean="0"/>
              <a:t>Microsoft PowerPoint_vložení_tvary</a:t>
            </a: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566638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269913" y="4797152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/>
              <a:t>Autorem materiálu a všech jeho částí, není-li uvedeno jinak, je Mgr. Monika Nováková.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41347411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2348</TotalTime>
  <Words>432</Words>
  <Application>Microsoft Office PowerPoint</Application>
  <PresentationFormat>Předvádění na obrazovce (4:3)</PresentationFormat>
  <Paragraphs>78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Popis prezentace</vt:lpstr>
      <vt:lpstr>Napiš správně podle vzoru:  buchta (2) – dvě buchty</vt:lpstr>
      <vt:lpstr>Dej podstatné jméno v závorkách do správných tvarů.</vt:lpstr>
      <vt:lpstr>Doplň do vět správné podstatné jméno. V závorce máš pořadí písmene, které tvoří tajenku. Slovo v tajence urči (rod, číslo, vzor).</vt:lpstr>
      <vt:lpstr>Podtrhni ve větách podstatná jména rodu středního červeně, rodu ženského zeleně, rodu mužského životného modře a rodu mužského neživotného žlutě.</vt:lpstr>
      <vt:lpstr>Seznam informačních zdrojů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Monika Nováková</dc:creator>
  <cp:lastModifiedBy>Martin Králík</cp:lastModifiedBy>
  <cp:revision>424</cp:revision>
  <dcterms:created xsi:type="dcterms:W3CDTF">2011-09-22T16:20:35Z</dcterms:created>
  <dcterms:modified xsi:type="dcterms:W3CDTF">2012-03-15T06:54:57Z</dcterms:modified>
</cp:coreProperties>
</file>