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6" r:id="rId2"/>
    <p:sldId id="268" r:id="rId3"/>
    <p:sldId id="256" r:id="rId4"/>
    <p:sldId id="257" r:id="rId5"/>
    <p:sldId id="258" r:id="rId6"/>
    <p:sldId id="259" r:id="rId7"/>
    <p:sldId id="262" r:id="rId8"/>
    <p:sldId id="264" r:id="rId9"/>
    <p:sldId id="267" r:id="rId10"/>
  </p:sldIdLst>
  <p:sldSz cx="10080625" cy="7559675"/>
  <p:notesSz cx="7559675" cy="106918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158" autoAdjust="0"/>
    <p:restoredTop sz="94660"/>
  </p:normalViewPr>
  <p:slideViewPr>
    <p:cSldViewPr showGuides="1">
      <p:cViewPr varScale="1">
        <p:scale>
          <a:sx n="38" d="100"/>
          <a:sy n="38" d="100"/>
        </p:scale>
        <p:origin x="-1074" y="-114"/>
      </p:cViewPr>
      <p:guideLst>
        <p:guide orient="horz" pos="2381"/>
        <p:guide pos="31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Zástupný symbol pro datum 2"/>
          <p:cNvSpPr txBox="1">
            <a:spLocks noGrp="1"/>
          </p:cNvSpPr>
          <p:nvPr>
            <p:ph type="dt" sz="quarter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4" name="Zástupný symbol pro zápatí 3"/>
          <p:cNvSpPr txBox="1">
            <a:spLocks noGrp="1"/>
          </p:cNvSpPr>
          <p:nvPr>
            <p:ph type="ftr" sz="quarter" idx="2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5" name="Zástupný symbol pro číslo snímku 4"/>
          <p:cNvSpPr txBox="1">
            <a:spLocks noGrp="1"/>
          </p:cNvSpPr>
          <p:nvPr>
            <p:ph type="sldNum" sz="quarter" idx="3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="b" anchorCtr="0" compatLnSpc="0"/>
          <a:lstStyle/>
          <a:p>
            <a:pPr marL="0" marR="0" lvl="0" indent="0" algn="r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400"/>
            </a:pPr>
            <a:fld id="{E6586B02-31F4-4530-B703-B68DDFF9A9BF}" type="slidenum">
              <a:t>‹#›</a:t>
            </a:fld>
            <a:endParaRPr lang="cs-CZ" sz="1400" b="0" i="0" u="none" strike="noStrike" kern="1200">
              <a:ln>
                <a:noFill/>
              </a:ln>
              <a:latin typeface="Arial" pitchFamily="18"/>
              <a:ea typeface="Microsoft YaHei" pitchFamily="2"/>
              <a:cs typeface="Mangal" pitchFamily="2"/>
            </a:endParaRPr>
          </a:p>
        </p:txBody>
      </p:sp>
    </p:spTree>
    <p:extLst>
      <p:ext uri="{BB962C8B-B14F-4D97-AF65-F5344CB8AC3E}">
        <p14:creationId xmlns:p14="http://schemas.microsoft.com/office/powerpoint/2010/main" val="177309483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 idx="2"/>
          </p:nvPr>
        </p:nvSpPr>
        <p:spPr>
          <a:xfrm>
            <a:off x="1107000" y="812520"/>
            <a:ext cx="5345280" cy="4008959"/>
          </a:xfrm>
          <a:prstGeom prst="rect">
            <a:avLst/>
          </a:prstGeom>
          <a:noFill/>
          <a:ln>
            <a:noFill/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3"/>
          </p:nvPr>
        </p:nvSpPr>
        <p:spPr>
          <a:xfrm>
            <a:off x="756000" y="5078520"/>
            <a:ext cx="6047640" cy="48110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/>
          <a:p>
            <a:endParaRPr lang="cs-CZ"/>
          </a:p>
        </p:txBody>
      </p:sp>
      <p:sp>
        <p:nvSpPr>
          <p:cNvPr id="4" name="Zástupný symbol pro záhlaví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5" name="Zástupný symbol pro datum 4"/>
          <p:cNvSpPr txBox="1">
            <a:spLocks noGrp="1"/>
          </p:cNvSpPr>
          <p:nvPr>
            <p:ph type="dt" idx="1"/>
          </p:nvPr>
        </p:nvSpPr>
        <p:spPr>
          <a:xfrm>
            <a:off x="4278960" y="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6" name="Zástupný symbol pro zápatí 5"/>
          <p:cNvSpPr txBox="1">
            <a:spLocks noGrp="1"/>
          </p:cNvSpPr>
          <p:nvPr>
            <p:ph type="ftr" sz="quarter" idx="4"/>
          </p:nvPr>
        </p:nvSpPr>
        <p:spPr>
          <a:xfrm>
            <a:off x="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endParaRPr lang="cs-CZ"/>
          </a:p>
        </p:txBody>
      </p:sp>
      <p:sp>
        <p:nvSpPr>
          <p:cNvPr id="7" name="Zástupný symbol pro číslo snímku 6"/>
          <p:cNvSpPr txBox="1">
            <a:spLocks noGrp="1"/>
          </p:cNvSpPr>
          <p:nvPr>
            <p:ph type="sldNum" sz="quarter" idx="5"/>
          </p:nvPr>
        </p:nvSpPr>
        <p:spPr>
          <a:xfrm>
            <a:off x="4278960" y="10157400"/>
            <a:ext cx="3280680" cy="53424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b" anchorCtr="0"/>
          <a:lstStyle>
            <a:lvl1pPr lvl="0" algn="r" rtl="0" hangingPunct="0">
              <a:buNone/>
              <a:tabLst/>
              <a:defRPr lang="cs-CZ" sz="1400" kern="1200">
                <a:latin typeface="Times New Roman" pitchFamily="18"/>
                <a:ea typeface="Arial Unicode MS" pitchFamily="2"/>
                <a:cs typeface="Tahoma" pitchFamily="2"/>
              </a:defRPr>
            </a:lvl1pPr>
          </a:lstStyle>
          <a:p>
            <a:pPr lvl="0"/>
            <a:fld id="{29199FAB-6353-435C-B0D2-56D7BB4E13C2}" type="slidenum"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1534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216000" marR="0" indent="-216000" rtl="0" hangingPunct="0">
      <a:tabLst/>
      <a:defRPr lang="cs-CZ" sz="2000" b="0" i="0" u="none" strike="noStrike" kern="1200">
        <a:ln>
          <a:noFill/>
        </a:ln>
        <a:latin typeface="Arial" pitchFamily="18"/>
        <a:ea typeface="Microsoft YaHei" pitchFamily="2"/>
        <a:cs typeface="Mangal" pitchFamily="2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>
            <a:spAutoFit/>
          </a:bodyPr>
          <a:lstStyle/>
          <a:p>
            <a:endParaRPr lang="cs-CZ" sz="2400">
              <a:solidFill>
                <a:srgbClr val="000000"/>
              </a:solidFill>
              <a:latin typeface="Thorndale" pitchFamily="18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920" y="1027079"/>
            <a:ext cx="4934160" cy="3700800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 noResize="1"/>
          </p:cNvSpPr>
          <p:nvPr>
            <p:ph type="sldImg"/>
          </p:nvPr>
        </p:nvSpPr>
        <p:spPr>
          <a:xfrm>
            <a:off x="1312863" y="1027113"/>
            <a:ext cx="4933950" cy="3700462"/>
          </a:xfrm>
          <a:solidFill>
            <a:srgbClr val="CFE7F5"/>
          </a:solidFill>
          <a:ln w="25400">
            <a:solidFill>
              <a:srgbClr val="808080"/>
            </a:solidFill>
            <a:prstDash val="solid"/>
          </a:ln>
        </p:spPr>
      </p:sp>
      <p:sp>
        <p:nvSpPr>
          <p:cNvPr id="3" name="Zástupný symbol pro poznámky 2"/>
          <p:cNvSpPr txBox="1">
            <a:spLocks noGrp="1"/>
          </p:cNvSpPr>
          <p:nvPr>
            <p:ph type="body" sz="quarter" idx="1"/>
          </p:nvPr>
        </p:nvSpPr>
        <p:spPr>
          <a:xfrm>
            <a:off x="1169640" y="5086800"/>
            <a:ext cx="5226480" cy="4107600"/>
          </a:xfrm>
        </p:spPr>
        <p:txBody>
          <a:bodyPr/>
          <a:lstStyle/>
          <a:p>
            <a:endParaRPr lang="cs-CZ" sz="2400">
              <a:solidFill>
                <a:srgbClr val="000000"/>
              </a:solidFill>
              <a:latin typeface="Thorndale" pitchFamily="18"/>
              <a:ea typeface="Arial Unicode MS" pitchFamily="2"/>
              <a:cs typeface="Tahoma" pitchFamily="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7994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244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104887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741363" y="2101850"/>
            <a:ext cx="4227512" cy="4762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21275" y="2101850"/>
            <a:ext cx="4227513" cy="47625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0788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5617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941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13390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031318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  <p:extLst>
      <p:ext uri="{BB962C8B-B14F-4D97-AF65-F5344CB8AC3E}">
        <p14:creationId xmlns:p14="http://schemas.microsoft.com/office/powerpoint/2010/main" val="439312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0405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197725" y="555625"/>
            <a:ext cx="2151063" cy="63087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741363" y="555625"/>
            <a:ext cx="6303962" cy="63087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179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ABED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05360" y="1893960"/>
            <a:ext cx="9675000" cy="5666399"/>
          </a:xfrm>
          <a:prstGeom prst="rect">
            <a:avLst/>
          </a:prstGeom>
          <a:solidFill>
            <a:srgbClr val="DDDDDD"/>
          </a:solidFill>
          <a:ln w="25400">
            <a:solidFill>
              <a:srgbClr val="C0C0C0"/>
            </a:solidFill>
            <a:prstDash val="solid"/>
          </a:ln>
        </p:spPr>
        <p:txBody>
          <a:bodyPr lIns="0" tIns="0" rIns="0" bIns="0" anchor="ctr" anchorCtr="1"/>
          <a:lstStyle/>
          <a:p>
            <a:pPr lvl="0" rtl="0" hangingPunct="0">
              <a:buNone/>
              <a:tabLst/>
            </a:pPr>
            <a:endParaRPr lang="cs-CZ" sz="2400">
              <a:latin typeface="Thorndale" pitchFamily="18"/>
              <a:ea typeface="Arial Unicode MS" pitchFamily="2"/>
              <a:cs typeface="Tahoma" pitchFamily="2"/>
            </a:endParaRPr>
          </a:p>
        </p:txBody>
      </p:sp>
      <p:sp>
        <p:nvSpPr>
          <p:cNvPr id="3" name="Zástupný symbol pro nadpis 2"/>
          <p:cNvSpPr txBox="1">
            <a:spLocks noGrp="1"/>
          </p:cNvSpPr>
          <p:nvPr>
            <p:ph type="title"/>
          </p:nvPr>
        </p:nvSpPr>
        <p:spPr>
          <a:xfrm>
            <a:off x="740879" y="555480"/>
            <a:ext cx="8608320" cy="1262520"/>
          </a:xfrm>
          <a:prstGeom prst="rect">
            <a:avLst/>
          </a:prstGeom>
          <a:noFill/>
          <a:ln>
            <a:noFill/>
          </a:ln>
        </p:spPr>
        <p:txBody>
          <a:bodyPr lIns="0" tIns="0" rIns="0" bIns="0" anchor="ctr"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endParaRPr lang="cs-CZ"/>
          </a:p>
        </p:txBody>
      </p:sp>
      <p:sp>
        <p:nvSpPr>
          <p:cNvPr id="4" name="Zástupný symbol pro text 3"/>
          <p:cNvSpPr txBox="1">
            <a:spLocks noGrp="1"/>
          </p:cNvSpPr>
          <p:nvPr>
            <p:ph type="body" idx="1"/>
          </p:nvPr>
        </p:nvSpPr>
        <p:spPr>
          <a:xfrm>
            <a:off x="740879" y="2101680"/>
            <a:ext cx="8608320" cy="4762799"/>
          </a:xfrm>
          <a:prstGeom prst="rect">
            <a:avLst/>
          </a:prstGeom>
          <a:noFill/>
          <a:ln>
            <a:noFill/>
          </a:ln>
        </p:spPr>
        <p:txBody>
          <a:bodyPr lIns="0" tIns="0" rIns="0" bIns="0"/>
          <a:lstStyle>
            <a:def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None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defPPr>
            <a:lvl1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  <a:lvl2pPr marL="864000" marR="0" lvl="1" indent="-288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8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2pPr>
            <a:lvl3pPr marL="1296000" marR="0" lvl="2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3pPr>
            <a:lvl4pPr marL="1728000" marR="0" lvl="3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4pPr>
            <a:lvl5pPr marL="2160000" marR="0" lvl="4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5pPr>
            <a:lvl6pPr marL="2592000" marR="0" lvl="5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6pPr>
            <a:lvl7pPr marL="3024000" marR="0" lvl="6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7pPr>
            <a:lvl8pPr marL="3456000" marR="0" lvl="7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8pPr>
            <a:lvl9pPr marL="3887999" marR="0" lvl="8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0" y="0"/>
            <a:ext cx="181800" cy="918719"/>
          </a:xfrm>
          <a:prstGeom prst="rect">
            <a:avLst/>
          </a:prstGeom>
          <a:solidFill>
            <a:srgbClr val="125C8D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  <p:txBody>
          <a:bodyPr lIns="0" tIns="0" rIns="0" bIns="0" anchor="ctr" anchorCtr="1"/>
          <a:lstStyle/>
          <a:p>
            <a:pPr lvl="0" rtl="0" hangingPunct="0">
              <a:buNone/>
              <a:tabLst/>
            </a:pPr>
            <a:endParaRPr lang="cs-CZ" sz="2400">
              <a:latin typeface="Thorndale" pitchFamily="18"/>
              <a:ea typeface="Arial Unicode MS" pitchFamily="2"/>
              <a:cs typeface="Tahoma" pitchFamily="2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0" y="2381399"/>
            <a:ext cx="181800" cy="918719"/>
          </a:xfrm>
          <a:prstGeom prst="rect">
            <a:avLst/>
          </a:prstGeom>
          <a:solidFill>
            <a:srgbClr val="125C8D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  <p:txBody>
          <a:bodyPr lIns="0" tIns="0" rIns="0" bIns="0" anchor="ctr" anchorCtr="1"/>
          <a:lstStyle/>
          <a:p>
            <a:pPr lvl="0" rtl="0" hangingPunct="0">
              <a:buNone/>
              <a:tabLst/>
            </a:pPr>
            <a:endParaRPr lang="cs-CZ" sz="2400">
              <a:latin typeface="Thorndale" pitchFamily="18"/>
              <a:ea typeface="Arial Unicode MS" pitchFamily="2"/>
              <a:cs typeface="Tahoma" pitchFamily="2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0" y="1168560"/>
            <a:ext cx="181800" cy="918719"/>
          </a:xfrm>
          <a:prstGeom prst="rect">
            <a:avLst/>
          </a:prstGeom>
          <a:solidFill>
            <a:srgbClr val="125C8D"/>
          </a:solidFill>
          <a:ln w="25400">
            <a:solidFill>
              <a:schemeClr val="accent1">
                <a:shade val="50000"/>
              </a:schemeClr>
            </a:solidFill>
            <a:prstDash val="solid"/>
          </a:ln>
        </p:spPr>
        <p:txBody>
          <a:bodyPr lIns="0" tIns="0" rIns="0" bIns="0" anchor="ctr" anchorCtr="1"/>
          <a:lstStyle/>
          <a:p>
            <a:pPr lvl="0" rtl="0" hangingPunct="0">
              <a:buNone/>
              <a:tabLst/>
            </a:pPr>
            <a:endParaRPr lang="cs-CZ" sz="2400">
              <a:latin typeface="Thorndale" pitchFamily="18"/>
              <a:ea typeface="Arial Unicode MS" pitchFamily="2"/>
              <a:cs typeface="Tahoma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xStyles>
    <p:titleStyle>
      <a:lvl1pPr algn="ctr" rtl="0" hangingPunct="0">
        <a:tabLst/>
        <a:defRPr lang="cs-CZ" sz="2400" b="1" i="0" u="none" strike="noStrike">
          <a:ln>
            <a:noFill/>
          </a:ln>
          <a:solidFill>
            <a:srgbClr val="333333"/>
          </a:solidFill>
          <a:latin typeface="Albany" pitchFamily="34"/>
          <a:ea typeface="Arial Unicode MS" pitchFamily="2"/>
          <a:cs typeface="Tahoma" pitchFamily="2"/>
        </a:defRPr>
      </a:lvl1pPr>
    </p:titleStyle>
    <p:bodyStyle>
      <a:lvl1pPr marL="0" marR="0" indent="0" algn="l" rtl="0" hangingPunct="0">
        <a:spcBef>
          <a:spcPts val="0"/>
        </a:spcBef>
        <a:spcAft>
          <a:spcPts val="0"/>
        </a:spcAft>
        <a:tabLst/>
        <a:defRPr lang="cs-CZ" sz="2400" b="0" i="0" u="none" strike="noStrike">
          <a:ln>
            <a:noFill/>
          </a:ln>
          <a:solidFill>
            <a:srgbClr val="000000"/>
          </a:solidFill>
          <a:latin typeface="Albany" pitchFamily="34"/>
          <a:ea typeface="Arial Unicode MS" pitchFamily="2"/>
          <a:cs typeface="Tahoma" pitchFamily="2"/>
        </a:defRPr>
      </a:lvl1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6304" b="6725"/>
          <a:stretch/>
        </p:blipFill>
        <p:spPr bwMode="auto">
          <a:xfrm>
            <a:off x="2023728" y="366694"/>
            <a:ext cx="6033170" cy="138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3030312"/>
              </p:ext>
            </p:extLst>
          </p:nvPr>
        </p:nvGraphicFramePr>
        <p:xfrm>
          <a:off x="1269581" y="4969936"/>
          <a:ext cx="7541463" cy="2514139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7541463"/>
              </a:tblGrid>
              <a:tr h="739168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Základní škola a Mateřská škola generála Pattona Dýšina,    příspěvková organizace</a:t>
                      </a:r>
                      <a:endParaRPr lang="cs-CZ" sz="2100" dirty="0">
                        <a:solidFill>
                          <a:schemeClr val="tx1"/>
                        </a:solidFill>
                      </a:endParaRPr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809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AUTOR:      Mgr. Marcela</a:t>
                      </a:r>
                      <a:r>
                        <a:rPr lang="cs-CZ" sz="2100" baseline="0" dirty="0" smtClean="0"/>
                        <a:t> Šašková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809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NÁZEV</a:t>
                      </a:r>
                      <a:r>
                        <a:rPr lang="cs-CZ" sz="2100" smtClean="0"/>
                        <a:t>:      VY_32_INOVACE_4C_16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50809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TÉMA:       </a:t>
                      </a:r>
                      <a:r>
                        <a:rPr lang="cs-CZ" sz="2100" smtClean="0"/>
                        <a:t>GEOMETRIE</a:t>
                      </a:r>
                      <a:r>
                        <a:rPr lang="cs-CZ" sz="2100" baseline="0" smtClean="0"/>
                        <a:t> VI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9982">
                <a:tc>
                  <a:txBody>
                    <a:bodyPr/>
                    <a:lstStyle/>
                    <a:p>
                      <a:r>
                        <a:rPr lang="cs-CZ" sz="2100" dirty="0" smtClean="0"/>
                        <a:t>ČÍSLO PROJEKTU:  </a:t>
                      </a:r>
                      <a:r>
                        <a:rPr lang="cs-CZ" sz="2100" i="1" dirty="0" smtClean="0"/>
                        <a:t>CZ.</a:t>
                      </a:r>
                      <a:r>
                        <a:rPr lang="cs-CZ" sz="2100" i="1" baseline="0" dirty="0" smtClean="0"/>
                        <a:t> 1. 07/ 1. 4. 00/ 21. 1843</a:t>
                      </a:r>
                      <a:endParaRPr lang="cs-CZ" sz="2100" dirty="0"/>
                    </a:p>
                  </a:txBody>
                  <a:tcPr marL="100806" marR="100806" marT="50398" marB="5039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" name="Picture 4" descr="C:\Users\jitka\Desktop\DSC_09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267" y="1749345"/>
            <a:ext cx="5100032" cy="3215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2340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dirty="0" smtClean="0"/>
              <a:t>anotace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 dvojicí vedlejších úhlů. Na základě velikosti přímého úhlu ukazuje možnost dopočtení velikosti úhlu. Žáci si na konci vyzkouší nově získané  informace.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5871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/>
          </p:nvPr>
        </p:nvSpPr>
        <p:spPr/>
        <p:txBody>
          <a:bodyPr>
            <a:spAutoFit/>
          </a:bodyPr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/>
              <a:t>Dvojice  vedlejších úhlů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/>
              <a:t>Vedlejší úhly – leží vedle sebe</a:t>
            </a:r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740879" y="6048000"/>
            <a:ext cx="8608320" cy="816480"/>
          </a:xfrm>
        </p:spPr>
        <p:txBody>
          <a:bodyPr/>
          <a:lstStyle>
            <a:def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None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defPPr>
            <a:lvl1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  <a:lvl2pPr marL="864000" marR="0" lvl="1" indent="-288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8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2pPr>
            <a:lvl3pPr marL="1296000" marR="0" lvl="2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3pPr>
            <a:lvl4pPr marL="1728000" marR="0" lvl="3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4pPr>
            <a:lvl5pPr marL="2160000" marR="0" lvl="4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5pPr>
            <a:lvl6pPr marL="2592000" marR="0" lvl="5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6pPr>
            <a:lvl7pPr marL="3024000" marR="0" lvl="6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7pPr>
            <a:lvl8pPr marL="3456000" marR="0" lvl="7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8pPr>
            <a:lvl9pPr marL="3887999" marR="0" lvl="8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9pPr>
          </a:lstStyle>
          <a:p>
            <a:pPr lvl="0"/>
            <a:r>
              <a:rPr lang="cs-CZ"/>
              <a:t>Mají společný vrchol a jedno rameno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endParaRPr lang="cs-CZ"/>
          </a:p>
        </p:txBody>
      </p:sp>
      <p:sp>
        <p:nvSpPr>
          <p:cNvPr id="3" name="Zástupný symbol pro text 2"/>
          <p:cNvSpPr txBox="1">
            <a:spLocks noGrp="1"/>
          </p:cNvSpPr>
          <p:nvPr>
            <p:ph type="body" idx="4294967295"/>
          </p:nvPr>
        </p:nvSpPr>
        <p:spPr>
          <a:xfrm>
            <a:off x="740879" y="6263999"/>
            <a:ext cx="8608320" cy="600480"/>
          </a:xfrm>
        </p:spPr>
        <p:txBody>
          <a:bodyPr/>
          <a:lstStyle>
            <a:def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None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defPPr>
            <a:lvl1pPr marL="432000" marR="0" lvl="0" indent="-324000" algn="l">
              <a:spcBef>
                <a:spcPts val="0"/>
              </a:spcBef>
              <a:spcAft>
                <a:spcPts val="0"/>
              </a:spcAft>
              <a:buClr>
                <a:srgbClr val="0E594D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1pPr>
            <a:lvl2pPr marL="864000" marR="0" lvl="1" indent="-288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8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2pPr>
            <a:lvl3pPr marL="1296000" marR="0" lvl="2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4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3pPr>
            <a:lvl4pPr marL="1728000" marR="0" lvl="3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75000"/>
              <a:buFont typeface="StarSymbol"/>
              <a:buChar char="–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4pPr>
            <a:lvl5pPr marL="2160000" marR="0" lvl="4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5pPr>
            <a:lvl6pPr marL="2592000" marR="0" lvl="5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6pPr>
            <a:lvl7pPr marL="3024000" marR="0" lvl="6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7pPr>
            <a:lvl8pPr marL="3456000" marR="0" lvl="7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8pPr>
            <a:lvl9pPr marL="3887999" marR="0" lvl="8" indent="-21600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45000"/>
              <a:buFont typeface="StarSymbol"/>
              <a:buChar char="●"/>
              <a:defRPr lang="cs-CZ" sz="2000" b="0" i="0" u="none" strike="noStrike">
                <a:ln>
                  <a:noFill/>
                </a:ln>
                <a:solidFill>
                  <a:srgbClr val="000000"/>
                </a:solidFill>
                <a:latin typeface="Albany" pitchFamily="34"/>
                <a:ea typeface="Arial Unicode MS" pitchFamily="2"/>
                <a:cs typeface="Tahoma" pitchFamily="2"/>
              </a:defRPr>
            </a:lvl9pPr>
          </a:lstStyle>
          <a:p>
            <a:pPr lvl="0"/>
            <a:r>
              <a:rPr lang="cs-CZ"/>
              <a:t>Jejich součet je 180°,  dohromady tvoří přímý úhel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5112000" y="3496320"/>
            <a:ext cx="2088000" cy="111168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7200" b="0" i="0" u="none" strike="noStrike" kern="1200">
                <a:ln>
                  <a:noFill/>
                </a:ln>
                <a:latin typeface="Arial" pitchFamily="18"/>
                <a:ea typeface="Microsoft YaHei" pitchFamily="2"/>
                <a:cs typeface="Mangal" pitchFamily="2"/>
              </a:rPr>
              <a:t>180°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>
            <a:spAutoFit/>
          </a:bodyPr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/>
              <a:t>Dopočítej velikost vedlejších úhlů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/>
              <a:t>Které úhly jsou k danému vedlejší?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720" y="1584720"/>
            <a:ext cx="10079640" cy="43596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ovéPole 3"/>
          <p:cNvSpPr txBox="1"/>
          <p:nvPr/>
        </p:nvSpPr>
        <p:spPr>
          <a:xfrm>
            <a:off x="3096000" y="2677320"/>
            <a:ext cx="313200" cy="34668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1800" b="0" i="0" u="none" strike="noStrike" kern="1200">
                <a:ln>
                  <a:noFill/>
                </a:ln>
                <a:latin typeface="Arial" pitchFamily="34"/>
                <a:ea typeface="Arial" pitchFamily="34"/>
                <a:cs typeface="Arial" pitchFamily="34"/>
              </a:rPr>
              <a:t>α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7752240" y="2533320"/>
            <a:ext cx="311760" cy="34668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1800" b="0" i="0" u="none" strike="noStrike" kern="1200">
                <a:ln>
                  <a:noFill/>
                </a:ln>
                <a:latin typeface="Arial" pitchFamily="34"/>
                <a:ea typeface="Arial" pitchFamily="34"/>
                <a:cs typeface="Arial" pitchFamily="34"/>
              </a:rPr>
              <a:t>β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6112799" y="4563000"/>
            <a:ext cx="295200" cy="405000"/>
          </a:xfrm>
          <a:prstGeom prst="rect">
            <a:avLst/>
          </a:prstGeom>
          <a:noFill/>
          <a:ln>
            <a:noFill/>
          </a:ln>
        </p:spPr>
        <p:txBody>
          <a:bodyPr vert="horz" wrap="none" lIns="90000" tIns="45000" rIns="90000" bIns="45000" anchorCtr="0" compatLnSpc="0">
            <a:spAutoFit/>
          </a:bodyPr>
          <a:lstStyle/>
          <a:p>
            <a:pPr marL="0" marR="0" lvl="0" indent="0" rtl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</a:pPr>
            <a:r>
              <a:rPr lang="cs-CZ" sz="1800" b="0" i="0" u="none" strike="noStrike" kern="1200">
                <a:ln>
                  <a:noFill/>
                </a:ln>
                <a:latin typeface="Arial" pitchFamily="34"/>
                <a:ea typeface="Arial" pitchFamily="34"/>
                <a:cs typeface="Arial" pitchFamily="34"/>
              </a:rPr>
              <a:t>γ</a:t>
            </a:r>
          </a:p>
        </p:txBody>
      </p:sp>
      <p:pic>
        <p:nvPicPr>
          <p:cNvPr id="12" name="Picture 2" descr="C:\Users\marcela\AppData\Local\Microsoft\Windows\Temporary Internet Files\Content.IE5\BXVKLEX1\MC90044132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992" y="1983060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C:\Users\marcela\AppData\Local\Microsoft\Windows\Temporary Internet Files\Content.IE5\BXVKLEX1\MC90044132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0628" y="2880000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C:\Users\marcela\AppData\Local\Microsoft\Windows\Temporary Internet Files\Content.IE5\BXVKLEX1\MC90044132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8404" y="2980794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C:\Users\marcela\AppData\Local\Microsoft\Windows\Temporary Internet Files\Content.IE5\BXVKLEX1\MC90044132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2795" y="2307792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C:\Users\marcela\AppData\Local\Microsoft\Windows\Temporary Internet Files\Content.IE5\BXVKLEX1\MC90044132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4208" y="4719420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 descr="C:\Users\marcela\AppData\Local\Microsoft\Windows\Temporary Internet Files\Content.IE5\BXVKLEX1\MC900441322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6012" y="3995892"/>
            <a:ext cx="723528" cy="723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age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 noGrp="1"/>
          </p:cNvSpPr>
          <p:nvPr>
            <p:ph type="title" idx="4294967295"/>
          </p:nvPr>
        </p:nvSpPr>
        <p:spPr/>
        <p:txBody>
          <a:bodyPr/>
          <a:lstStyle>
            <a:defPPr lvl="0">
              <a:buClr>
                <a:srgbClr val="000000"/>
              </a:buClr>
              <a:buSzPct val="45000"/>
              <a:buFont typeface="StarSymbol"/>
              <a:buNone/>
            </a:defPPr>
            <a:lvl1pPr lvl="0">
              <a:buClr>
                <a:srgbClr val="000000"/>
              </a:buClr>
              <a:buSzPct val="45000"/>
              <a:buFont typeface="StarSymbol"/>
              <a:buChar char=""/>
            </a:lvl1pPr>
            <a:lvl2pPr lvl="1">
              <a:buClr>
                <a:srgbClr val="000000"/>
              </a:buClr>
              <a:buSzPct val="45000"/>
              <a:buFont typeface="StarSymbol"/>
              <a:buChar char=""/>
            </a:lvl2pPr>
            <a:lvl3pPr lvl="2">
              <a:buClr>
                <a:srgbClr val="000000"/>
              </a:buClr>
              <a:buSzPct val="45000"/>
              <a:buFont typeface="StarSymbol"/>
              <a:buChar char=""/>
            </a:lvl3pPr>
            <a:lvl4pPr lvl="3">
              <a:buClr>
                <a:srgbClr val="000000"/>
              </a:buClr>
              <a:buSzPct val="45000"/>
              <a:buFont typeface="StarSymbol"/>
              <a:buChar char=""/>
            </a:lvl4pPr>
            <a:lvl5pPr lvl="4">
              <a:buClr>
                <a:srgbClr val="000000"/>
              </a:buClr>
              <a:buSzPct val="45000"/>
              <a:buFont typeface="StarSymbol"/>
              <a:buChar char=""/>
            </a:lvl5pPr>
            <a:lvl6pPr lvl="5">
              <a:buClr>
                <a:srgbClr val="000000"/>
              </a:buClr>
              <a:buSzPct val="45000"/>
              <a:buFont typeface="StarSymbol"/>
              <a:buChar char=""/>
            </a:lvl6pPr>
            <a:lvl7pPr lvl="6">
              <a:buClr>
                <a:srgbClr val="000000"/>
              </a:buClr>
              <a:buSzPct val="45000"/>
              <a:buFont typeface="StarSymbol"/>
              <a:buChar char=""/>
            </a:lvl7pPr>
            <a:lvl8pPr lvl="7">
              <a:buClr>
                <a:srgbClr val="000000"/>
              </a:buClr>
              <a:buSzPct val="45000"/>
              <a:buFont typeface="StarSymbol"/>
              <a:buChar char=""/>
            </a:lvl8pPr>
            <a:lvl9pPr lvl="8">
              <a:buClr>
                <a:srgbClr val="000000"/>
              </a:buClr>
              <a:buSzPct val="45000"/>
              <a:buFont typeface="StarSymbol"/>
              <a:buChar char=""/>
            </a:lvl9pPr>
          </a:lstStyle>
          <a:p>
            <a:pPr lvl="0">
              <a:buNone/>
            </a:pPr>
            <a:r>
              <a:rPr lang="cs-CZ"/>
              <a:t>Dopočítej jejich velikost</a:t>
            </a: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lum/>
            <a:alphaModFix/>
          </a:blip>
          <a:srcRect/>
          <a:stretch>
            <a:fillRect/>
          </a:stretch>
        </p:blipFill>
        <p:spPr>
          <a:xfrm>
            <a:off x="9360" y="1595880"/>
            <a:ext cx="10079640" cy="4359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>
            <a:lum/>
            <a:alphaModFix/>
          </a:blip>
          <a:srcRect/>
          <a:stretch>
            <a:fillRect/>
          </a:stretch>
        </p:blipFill>
        <p:spPr>
          <a:xfrm>
            <a:off x="9360" y="1600038"/>
            <a:ext cx="10079640" cy="4359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31799" y="3179674"/>
            <a:ext cx="964882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Použitá literatura:</a:t>
            </a:r>
          </a:p>
          <a:p>
            <a:r>
              <a:rPr lang="cs-CZ" dirty="0" smtClean="0"/>
              <a:t>PŮLPÁN; ČIHÁK. </a:t>
            </a:r>
            <a:r>
              <a:rPr lang="cs-CZ" i="1" dirty="0" smtClean="0"/>
              <a:t>matematika pro 6. ročník ZŠ - geometrie</a:t>
            </a:r>
            <a:r>
              <a:rPr lang="cs-CZ" dirty="0" smtClean="0"/>
              <a:t>. Praha: SPN, 2007, ISBN 978-80-7235-365-1</a:t>
            </a:r>
          </a:p>
          <a:p>
            <a:r>
              <a:rPr lang="cs-CZ" dirty="0" smtClean="0"/>
              <a:t>MOLNÁR, Josef. </a:t>
            </a:r>
            <a:r>
              <a:rPr lang="cs-CZ" i="1" dirty="0" smtClean="0"/>
              <a:t>Matematika 6</a:t>
            </a:r>
            <a:r>
              <a:rPr lang="cs-CZ" dirty="0" smtClean="0"/>
              <a:t>. Olomouc: </a:t>
            </a:r>
            <a:r>
              <a:rPr lang="cs-CZ" dirty="0" err="1" smtClean="0"/>
              <a:t>Prodos</a:t>
            </a:r>
            <a:r>
              <a:rPr lang="cs-CZ" dirty="0" smtClean="0"/>
              <a:t>, c1998, 143 s. ISBN 80-858-0698-3.</a:t>
            </a:r>
          </a:p>
          <a:p>
            <a:endParaRPr lang="cs-CZ" dirty="0" smtClean="0"/>
          </a:p>
          <a:p>
            <a:r>
              <a:rPr lang="cs-CZ" dirty="0" smtClean="0"/>
              <a:t>Obrázky vytvořeny pomocí programu GEOGEBRA</a:t>
            </a:r>
          </a:p>
          <a:p>
            <a:r>
              <a:rPr lang="cs-CZ" dirty="0" smtClean="0"/>
              <a:t>Použity kliparty z otevřené galerie 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92970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yt-cool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169</Words>
  <Application>Microsoft Office PowerPoint</Application>
  <PresentationFormat>Vlastní</PresentationFormat>
  <Paragraphs>24</Paragraphs>
  <Slides>9</Slides>
  <Notes>6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lyt-cool</vt:lpstr>
      <vt:lpstr>Prezentace aplikace PowerPoint</vt:lpstr>
      <vt:lpstr>anotace</vt:lpstr>
      <vt:lpstr>Dvojice  vedlejších úhlů</vt:lpstr>
      <vt:lpstr>Vedlejší úhly – leží vedle sebe</vt:lpstr>
      <vt:lpstr>Prezentace aplikace PowerPoint</vt:lpstr>
      <vt:lpstr>Dopočítej velikost vedlejších úhlů</vt:lpstr>
      <vt:lpstr>Které úhly jsou k danému vedlejší?</vt:lpstr>
      <vt:lpstr>Dopočítej jejich velikost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marcela</dc:creator>
  <cp:lastModifiedBy>jitka</cp:lastModifiedBy>
  <cp:revision>8</cp:revision>
  <dcterms:created xsi:type="dcterms:W3CDTF">2012-07-01T13:43:14Z</dcterms:created>
  <dcterms:modified xsi:type="dcterms:W3CDTF">2013-05-18T12:29:20Z</dcterms:modified>
</cp:coreProperties>
</file>