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handoutMasterIdLst>
    <p:handoutMasterId r:id="rId12"/>
  </p:handoutMasterIdLst>
  <p:sldIdLst>
    <p:sldId id="264" r:id="rId3"/>
    <p:sldId id="265" r:id="rId4"/>
    <p:sldId id="256" r:id="rId5"/>
    <p:sldId id="257" r:id="rId6"/>
    <p:sldId id="258" r:id="rId7"/>
    <p:sldId id="259" r:id="rId8"/>
    <p:sldId id="261" r:id="rId9"/>
    <p:sldId id="263" r:id="rId1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88" autoAdjust="0"/>
    <p:restoredTop sz="94660"/>
  </p:normalViewPr>
  <p:slideViewPr>
    <p:cSldViewPr showGuides="1">
      <p:cViewPr varScale="1">
        <p:scale>
          <a:sx n="38" d="100"/>
          <a:sy n="38" d="100"/>
        </p:scale>
        <p:origin x="-1320" y="-11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55EF3271-0B3A-4F6B-B8D5-74462AC4E2E1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3359934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B3613B8B-ECD7-4CA8-AD34-04B17DFE704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213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920" y="1027079"/>
            <a:ext cx="4934160" cy="3700800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920" y="1027079"/>
            <a:ext cx="4934160" cy="3700800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EDDFDF1-1DF8-4371-9C48-5B13D125737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90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D4699BC-1D11-4BF9-B125-00128157CED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739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BAF8C1F-DF25-46F9-9C49-80C8AD98DBA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041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94DA460-1F77-433C-BF47-BCF6F49AF1A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34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45D63E5-CCD9-40D4-A2CC-227F6E41F0E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23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27A39BC-E833-4126-B267-CC475F47E45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88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C766A8B-D9E0-488D-9835-3B7FD9264EA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237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54613E0-9D22-48FA-A941-FB5CB32CB18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780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E2345BF-C94F-4B26-9BF7-0F08A981F16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86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30FC573-D39E-44B0-A062-1477E86C1B4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823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E932030-2BD0-4A97-9187-CCECCF48091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53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004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78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07048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41363" y="2101850"/>
            <a:ext cx="4227512" cy="4762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21275" y="2101850"/>
            <a:ext cx="4227513" cy="4762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11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82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686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644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983101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5830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03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97725" y="555625"/>
            <a:ext cx="2151063" cy="63087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41363" y="555625"/>
            <a:ext cx="6303962" cy="63087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3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ct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A92CEFFF-08F0-4E5C-8851-4DEF55073383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cs-CZ" sz="2400" b="0" i="0" u="none" strike="noStrike" kern="1200">
          <a:ln>
            <a:noFill/>
          </a:ln>
          <a:latin typeface="Arial" pitchFamily="18"/>
          <a:ea typeface="Microsoft YaHei" pitchFamily="2"/>
          <a:cs typeface="Mangal" pitchFamily="2"/>
        </a:defRPr>
      </a:lvl1pPr>
    </p:titleStyle>
    <p:bodyStyle>
      <a:lvl1pPr marL="0" marR="0" indent="0" rtl="0" hangingPunct="0">
        <a:spcBef>
          <a:spcPts val="0"/>
        </a:spcBef>
        <a:spcAft>
          <a:spcPts val="1414"/>
        </a:spcAft>
        <a:tabLst/>
        <a:defRPr lang="cs-CZ" sz="3200" b="0" i="0" u="none" strike="noStrike" kern="1200">
          <a:ln>
            <a:noFill/>
          </a:ln>
          <a:latin typeface="Arial" pitchFamily="18"/>
          <a:ea typeface="Microsoft YaHei" pitchFamily="2"/>
          <a:cs typeface="Mangal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BE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5360" y="1893960"/>
            <a:ext cx="9675000" cy="5666399"/>
          </a:xfrm>
          <a:prstGeom prst="rect">
            <a:avLst/>
          </a:prstGeom>
          <a:solidFill>
            <a:srgbClr val="DDDDDD"/>
          </a:solidFill>
          <a:ln w="25400">
            <a:solidFill>
              <a:srgbClr val="C0C0C0"/>
            </a:solidFill>
            <a:prstDash val="solid"/>
          </a:ln>
        </p:spPr>
        <p:txBody>
          <a:bodyPr lIns="0" tIns="0" rIns="0" bIns="0" anchor="ctr" anchorCtr="1"/>
          <a:lstStyle/>
          <a:p>
            <a:pPr lvl="0" rtl="0" hangingPunct="0">
              <a:buNone/>
              <a:tabLst/>
            </a:pPr>
            <a:endParaRPr lang="cs-CZ" sz="2400">
              <a:latin typeface="Thorndale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nadpis 2"/>
          <p:cNvSpPr txBox="1">
            <a:spLocks noGrp="1"/>
          </p:cNvSpPr>
          <p:nvPr>
            <p:ph type="title"/>
          </p:nvPr>
        </p:nvSpPr>
        <p:spPr>
          <a:xfrm>
            <a:off x="740879" y="555480"/>
            <a:ext cx="8608320" cy="126252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1"/>
          </p:nvPr>
        </p:nvSpPr>
        <p:spPr>
          <a:xfrm>
            <a:off x="740879" y="2101680"/>
            <a:ext cx="8608320" cy="476279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181800" cy="918719"/>
          </a:xfrm>
          <a:prstGeom prst="rect">
            <a:avLst/>
          </a:prstGeom>
          <a:solidFill>
            <a:srgbClr val="125C8D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  <p:txBody>
          <a:bodyPr lIns="0" tIns="0" rIns="0" bIns="0" anchor="ctr" anchorCtr="1"/>
          <a:lstStyle/>
          <a:p>
            <a:pPr lvl="0" rtl="0" hangingPunct="0">
              <a:buNone/>
              <a:tabLst/>
            </a:pPr>
            <a:endParaRPr lang="cs-CZ" sz="2400">
              <a:latin typeface="Thorndale" pitchFamily="18"/>
              <a:ea typeface="Arial Unicode MS" pitchFamily="2"/>
              <a:cs typeface="Tahoma" pitchFamily="2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2381399"/>
            <a:ext cx="181800" cy="918719"/>
          </a:xfrm>
          <a:prstGeom prst="rect">
            <a:avLst/>
          </a:prstGeom>
          <a:solidFill>
            <a:srgbClr val="125C8D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  <p:txBody>
          <a:bodyPr lIns="0" tIns="0" rIns="0" bIns="0" anchor="ctr" anchorCtr="1"/>
          <a:lstStyle/>
          <a:p>
            <a:pPr lvl="0" rtl="0" hangingPunct="0">
              <a:buNone/>
              <a:tabLst/>
            </a:pPr>
            <a:endParaRPr lang="cs-CZ" sz="2400">
              <a:latin typeface="Thorndale" pitchFamily="18"/>
              <a:ea typeface="Arial Unicode MS" pitchFamily="2"/>
              <a:cs typeface="Tahoma" pitchFamily="2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1168560"/>
            <a:ext cx="181800" cy="918719"/>
          </a:xfrm>
          <a:prstGeom prst="rect">
            <a:avLst/>
          </a:prstGeom>
          <a:solidFill>
            <a:srgbClr val="125C8D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  <p:txBody>
          <a:bodyPr lIns="0" tIns="0" rIns="0" bIns="0" anchor="ctr" anchorCtr="1"/>
          <a:lstStyle/>
          <a:p>
            <a:pPr lvl="0" rtl="0" hangingPunct="0">
              <a:buNone/>
              <a:tabLst/>
            </a:pPr>
            <a:endParaRPr lang="cs-CZ" sz="2400"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cs-CZ" sz="2400" b="1" i="0" u="none" strike="noStrike">
          <a:ln>
            <a:noFill/>
          </a:ln>
          <a:solidFill>
            <a:srgbClr val="333333"/>
          </a:solidFill>
          <a:latin typeface="Albany" pitchFamily="34"/>
          <a:ea typeface="Arial Unicode MS" pitchFamily="2"/>
          <a:cs typeface="Tahoma" pitchFamily="2"/>
        </a:defRPr>
      </a:lvl1pPr>
    </p:titleStyle>
    <p:bodyStyle>
      <a:lvl1pPr marL="0" marR="0" indent="0" algn="l" rtl="0" hangingPunct="0">
        <a:spcBef>
          <a:spcPts val="0"/>
        </a:spcBef>
        <a:spcAft>
          <a:spcPts val="0"/>
        </a:spcAft>
        <a:tabLst/>
        <a:defRPr lang="cs-CZ" sz="2400" b="0" i="0" u="none" strike="noStrike">
          <a:ln>
            <a:noFill/>
          </a:ln>
          <a:solidFill>
            <a:srgbClr val="000000"/>
          </a:solidFill>
          <a:latin typeface="Albany" pitchFamily="34"/>
          <a:ea typeface="Arial Unicode MS" pitchFamily="2"/>
          <a:cs typeface="Tahoma" pitchFamily="2"/>
        </a:defRPr>
      </a:lvl1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4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090480"/>
              </p:ext>
            </p:extLst>
          </p:nvPr>
        </p:nvGraphicFramePr>
        <p:xfrm>
          <a:off x="1269581" y="4969936"/>
          <a:ext cx="7541463" cy="251413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541463"/>
              </a:tblGrid>
              <a:tr h="739168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Základní škola a Mateřská škola generála Pattona Dýšina,   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AUTOR:      Mgr. Marcela</a:t>
                      </a:r>
                      <a:r>
                        <a:rPr lang="cs-CZ" sz="2100" baseline="0" dirty="0" smtClean="0"/>
                        <a:t> Šašková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NÁZEV</a:t>
                      </a:r>
                      <a:r>
                        <a:rPr lang="cs-CZ" sz="2100" smtClean="0"/>
                        <a:t>:      VY_32_INOVACE_4C_17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TÉMA:       </a:t>
                      </a:r>
                      <a:r>
                        <a:rPr lang="cs-CZ" sz="2100" smtClean="0"/>
                        <a:t>GEOMETRIE</a:t>
                      </a:r>
                      <a:r>
                        <a:rPr lang="cs-CZ" sz="2100" baseline="0" smtClean="0"/>
                        <a:t> VI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982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ČÍSLO PROJEKTU:  </a:t>
                      </a:r>
                      <a:r>
                        <a:rPr lang="cs-CZ" sz="2100" i="1" dirty="0" smtClean="0"/>
                        <a:t>CZ.</a:t>
                      </a:r>
                      <a:r>
                        <a:rPr lang="cs-CZ" sz="2100" i="1" baseline="0" dirty="0" smtClean="0"/>
                        <a:t> 1. 07/ 1. 4. 00/ 21. 1843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7" y="1749345"/>
            <a:ext cx="5100032" cy="32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6404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dvojicí vrcholových úhlů a jejich vztahem. Ihned ověřuje, zda žáci danou </a:t>
            </a:r>
            <a:r>
              <a:rPr lang="cs-CZ" smtClean="0"/>
              <a:t>látku pochopili.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48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Dvojice vrcholových úhlů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anchor="ctr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indent="-216000" algn="ctr"/>
            <a:endParaRPr lang="cs-CZ">
              <a:latin typeface="Thorndale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Vrcholové úhly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720000" y="6048000"/>
            <a:ext cx="8608320" cy="1029600"/>
          </a:xfrm>
        </p:spPr>
        <p:txBody>
          <a:bodyPr anchor="ctr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lvl="0" indent="-216000" algn="ctr">
              <a:buNone/>
            </a:pPr>
            <a:r>
              <a:rPr lang="cs-CZ" dirty="0">
                <a:latin typeface="Thorndale" pitchFamily="18"/>
              </a:rPr>
              <a:t>Vrcholové úhly mají stejnou velikost</a:t>
            </a:r>
          </a:p>
          <a:p>
            <a:pPr marL="0" lvl="0" indent="-216000" algn="ctr">
              <a:buNone/>
            </a:pPr>
            <a:r>
              <a:rPr lang="cs-CZ" dirty="0">
                <a:latin typeface="Thorndale" pitchFamily="18"/>
              </a:rPr>
              <a:t>Mají společný vrchol</a:t>
            </a:r>
          </a:p>
          <a:p>
            <a:pPr marL="0" lvl="0" indent="-216000" algn="ctr">
              <a:buNone/>
            </a:pPr>
            <a:endParaRPr lang="cs-CZ" dirty="0">
              <a:latin typeface="Thorndale" pitchFamily="18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311999" y="3345120"/>
            <a:ext cx="503999" cy="54612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32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α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76000" y="3384000"/>
            <a:ext cx="415440" cy="54612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3200" b="0" i="0" u="none" strike="noStrike" kern="120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β</a:t>
            </a:r>
          </a:p>
        </p:txBody>
      </p:sp>
      <p:sp>
        <p:nvSpPr>
          <p:cNvPr id="7" name="Volný tvar 6"/>
          <p:cNvSpPr/>
          <p:nvPr/>
        </p:nvSpPr>
        <p:spPr>
          <a:xfrm>
            <a:off x="4854240" y="3816000"/>
            <a:ext cx="288000" cy="503999"/>
          </a:xfrm>
          <a:custGeom>
            <a:avLst>
              <a:gd name="f0" fmla="val 5400"/>
              <a:gd name="f1" fmla="val 5400"/>
            </a:avLst>
            <a:gdLst>
              <a:gd name="f2" fmla="val w"/>
              <a:gd name="f3" fmla="val h"/>
              <a:gd name="f4" fmla="val 0"/>
              <a:gd name="f5" fmla="val 21600"/>
              <a:gd name="f6" fmla="val 10800"/>
              <a:gd name="f7" fmla="*/ f2 1 21600"/>
              <a:gd name="f8" fmla="*/ f3 1 21600"/>
              <a:gd name="f9" fmla="pin 0 f1 10800"/>
              <a:gd name="f10" fmla="pin 0 f0 21600"/>
              <a:gd name="f11" fmla="val f9"/>
              <a:gd name="f12" fmla="val f10"/>
              <a:gd name="f13" fmla="+- 21600 0 f9"/>
              <a:gd name="f14" fmla="*/ f9 f7 1"/>
              <a:gd name="f15" fmla="*/ f10 f8 1"/>
              <a:gd name="f16" fmla="*/ 21600 f8 1"/>
              <a:gd name="f17" fmla="*/ f12 f11 1"/>
              <a:gd name="f18" fmla="*/ f11 f7 1"/>
              <a:gd name="f19" fmla="*/ f13 f7 1"/>
              <a:gd name="f20" fmla="*/ f17 1 10800"/>
              <a:gd name="f21" fmla="+- f12 0 f20"/>
              <a:gd name="f22" fmla="*/ f21 f8 1"/>
            </a:gdLst>
            <a:ahLst>
              <a:ahXY gdRefX="f1" minX="f4" maxX="f6" gdRefY="f0" minY="f4" maxY="f5">
                <a:pos x="f14" y="f15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2" r="f19" b="f16"/>
            <a:pathLst>
              <a:path w="21600" h="21600">
                <a:moveTo>
                  <a:pt x="f11" y="f5"/>
                </a:moveTo>
                <a:lnTo>
                  <a:pt x="f11" y="f12"/>
                </a:lnTo>
                <a:lnTo>
                  <a:pt x="f4" y="f12"/>
                </a:lnTo>
                <a:lnTo>
                  <a:pt x="f6" y="f4"/>
                </a:lnTo>
                <a:lnTo>
                  <a:pt x="f5" y="f12"/>
                </a:lnTo>
                <a:lnTo>
                  <a:pt x="f13" y="f12"/>
                </a:lnTo>
                <a:lnTo>
                  <a:pt x="f13" y="f5"/>
                </a:lnTo>
                <a:close/>
              </a:path>
            </a:pathLst>
          </a:custGeom>
          <a:solidFill>
            <a:srgbClr val="FF6633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24560" y="6912000"/>
            <a:ext cx="4874324" cy="385768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algn="ct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dirty="0">
                <a:ln>
                  <a:noFill/>
                </a:ln>
                <a:latin typeface="Thorndale"/>
                <a:ea typeface="Microsoft YaHei" pitchFamily="2"/>
                <a:cs typeface="Mangal" pitchFamily="2"/>
              </a:rPr>
              <a:t>Jejich ramena leží na opačných polopřímkách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Dvojice vrcholových úhlů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740879" y="6263999"/>
            <a:ext cx="8608320" cy="680040"/>
          </a:xfrm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/>
              <a:t>Každé dvě různoběžné přímky se protnou</a:t>
            </a:r>
          </a:p>
          <a:p>
            <a:pPr lvl="0"/>
            <a:r>
              <a:rPr lang="cs-CZ"/>
              <a:t>Tím vytvoří dvě dvojice vrcholových úhlů</a:t>
            </a:r>
          </a:p>
        </p:txBody>
      </p:sp>
      <p:sp>
        <p:nvSpPr>
          <p:cNvPr id="4" name="Přímá spojnice 3"/>
          <p:cNvSpPr/>
          <p:nvPr/>
        </p:nvSpPr>
        <p:spPr>
          <a:xfrm flipV="1">
            <a:off x="1584000" y="3240000"/>
            <a:ext cx="6552000" cy="194400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Přímá spojnice 4"/>
          <p:cNvSpPr/>
          <p:nvPr/>
        </p:nvSpPr>
        <p:spPr>
          <a:xfrm>
            <a:off x="2951999" y="2088000"/>
            <a:ext cx="4608001" cy="3815999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2664000" y="1512000"/>
            <a:ext cx="5040000" cy="5040000"/>
          </a:xfrm>
          <a:custGeom>
            <a:avLst>
              <a:gd name="f0" fmla="val 18540000"/>
              <a:gd name="f1" fmla="val 1518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CFE7F5"/>
          </a:solidFill>
          <a:ln w="0">
            <a:solidFill>
              <a:srgbClr val="CFE7F5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olný tvar 6"/>
          <p:cNvSpPr/>
          <p:nvPr/>
        </p:nvSpPr>
        <p:spPr>
          <a:xfrm rot="10762200">
            <a:off x="2924084" y="1611860"/>
            <a:ext cx="5040000" cy="5040000"/>
          </a:xfrm>
          <a:custGeom>
            <a:avLst>
              <a:gd name="f0" fmla="val 18540000"/>
              <a:gd name="f1" fmla="val 1518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CFE7F5"/>
          </a:solidFill>
          <a:ln w="0">
            <a:solidFill>
              <a:srgbClr val="CFE7F5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4248000" y="2808000"/>
            <a:ext cx="2304000" cy="2232000"/>
          </a:xfrm>
          <a:custGeom>
            <a:avLst>
              <a:gd name="f0" fmla="val 4380000"/>
              <a:gd name="f1" fmla="val 1866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FF6633"/>
          </a:solidFill>
          <a:ln w="0">
            <a:solidFill>
              <a:srgbClr val="FF6633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Volný tvar 8"/>
          <p:cNvSpPr/>
          <p:nvPr/>
        </p:nvSpPr>
        <p:spPr>
          <a:xfrm rot="10707600">
            <a:off x="4145703" y="3116563"/>
            <a:ext cx="2304000" cy="2232000"/>
          </a:xfrm>
          <a:custGeom>
            <a:avLst>
              <a:gd name="f0" fmla="val 4380000"/>
              <a:gd name="f1" fmla="val 1866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FF6633"/>
          </a:solidFill>
          <a:ln w="0">
            <a:solidFill>
              <a:srgbClr val="FF6633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Najdi dvojice vrcholových úhlů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35640" y="1614960"/>
            <a:ext cx="10079640" cy="43596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" name="Skupina 4"/>
          <p:cNvGrpSpPr/>
          <p:nvPr/>
        </p:nvGrpSpPr>
        <p:grpSpPr>
          <a:xfrm>
            <a:off x="-35640" y="1625933"/>
            <a:ext cx="10079640" cy="4359600"/>
            <a:chOff x="-35640" y="1614960"/>
            <a:chExt cx="10079640" cy="4359600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-35640" y="1614960"/>
              <a:ext cx="10079640" cy="435960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7" name="Skupina 6"/>
            <p:cNvGrpSpPr/>
            <p:nvPr/>
          </p:nvGrpSpPr>
          <p:grpSpPr>
            <a:xfrm>
              <a:off x="432000" y="2088000"/>
              <a:ext cx="6125399" cy="1998360"/>
              <a:chOff x="432000" y="2088000"/>
              <a:chExt cx="6125399" cy="1998360"/>
            </a:xfrm>
          </p:grpSpPr>
          <p:pic>
            <p:nvPicPr>
              <p:cNvPr id="8" name="Obrázek 7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32000" y="2376000"/>
                <a:ext cx="455760" cy="45576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" name="Obrázek 8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01639" y="3630600"/>
                <a:ext cx="455760" cy="45576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0" name="Obrázek 9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528000" y="2088000"/>
                <a:ext cx="455760" cy="45576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Urči velikost úhlů </a:t>
            </a:r>
            <a:r>
              <a:rPr lang="cs-CZ">
                <a:latin typeface="Segoe UI" pitchFamily="34"/>
                <a:ea typeface="Segoe UI" pitchFamily="2"/>
                <a:cs typeface="Segoe UI" pitchFamily="2"/>
              </a:rPr>
              <a:t>α, β, γ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9720" y="159120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31799" y="3179674"/>
            <a:ext cx="964882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ISBN 978-80-7235-365-1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ISBN 80-858-0698-3.</a:t>
            </a:r>
          </a:p>
          <a:p>
            <a:endParaRPr lang="cs-CZ" dirty="0" smtClean="0"/>
          </a:p>
          <a:p>
            <a:r>
              <a:rPr lang="cs-CZ" dirty="0" smtClean="0"/>
              <a:t>Obrázky vytvořeny pomocí programu GEOGEBRA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yt-co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159</Words>
  <Application>Microsoft Office PowerPoint</Application>
  <PresentationFormat>Vlastní</PresentationFormat>
  <Paragraphs>24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Výchozí</vt:lpstr>
      <vt:lpstr>lyt-cool</vt:lpstr>
      <vt:lpstr>Prezentace aplikace PowerPoint</vt:lpstr>
      <vt:lpstr>anotace</vt:lpstr>
      <vt:lpstr>Dvojice vrcholových úhlů</vt:lpstr>
      <vt:lpstr>Vrcholové úhly</vt:lpstr>
      <vt:lpstr>Dvojice vrcholových úhlů</vt:lpstr>
      <vt:lpstr>Najdi dvojice vrcholových úhlů</vt:lpstr>
      <vt:lpstr>Urči velikost úhlů α, β, γ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jitka</cp:lastModifiedBy>
  <cp:revision>8</cp:revision>
  <dcterms:created xsi:type="dcterms:W3CDTF">2012-07-01T14:37:32Z</dcterms:created>
  <dcterms:modified xsi:type="dcterms:W3CDTF">2013-05-18T12:29:37Z</dcterms:modified>
</cp:coreProperties>
</file>