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38" d="100"/>
          <a:sy n="38" d="100"/>
        </p:scale>
        <p:origin x="-1302" y="-11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02A2F127-1D89-48F8-A4C7-D97EBD3C1079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652512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D1273DA7-1CF4-4FFD-AE0B-FC024004533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374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6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47E007-3FED-4AA4-94E0-681CA750BA8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7" y="3452770"/>
            <a:ext cx="7910326" cy="1976635"/>
          </a:xfrm>
          <a:effectLst/>
        </p:spPr>
        <p:txBody>
          <a:bodyPr>
            <a:noAutofit/>
          </a:bodyPr>
          <a:lstStyle>
            <a:lvl1pPr marL="705560" indent="-503972"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3ADB68-2539-4504-B4A0-9BD942EB34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6"/>
            <a:ext cx="7056438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 anchor="t"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2F922E6-CCA8-4966-975D-54AA2EB953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BDF1076-BECA-4B4C-A7CE-1904698113B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7" y="806364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6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marL="0" lvl="0" indent="0" algn="ctr" defTabSz="1007943" rtl="0" eaLnBrk="1" latinLnBrk="0" hangingPunct="1">
              <a:spcBef>
                <a:spcPct val="20000"/>
              </a:spcBef>
              <a:spcAft>
                <a:spcPts val="331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CA76E1-6FDE-4009-A6ED-9D22804CEEF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690BFE-4FD6-45F9-B89B-A9ED3FAAAD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A00DDE2-D081-474A-8046-B39E83E4A9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5" y="2435896"/>
            <a:ext cx="4008531" cy="1387255"/>
          </a:xfrm>
          <a:effectLst/>
        </p:spPr>
        <p:txBody>
          <a:bodyPr anchor="b">
            <a:noAutofit/>
          </a:bodyPr>
          <a:lstStyle>
            <a:lvl1pPr marL="251986" indent="-251986" algn="l">
              <a:defRPr sz="31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2" y="806366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9F96E2F-4901-49AB-AE02-593E7511F8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0" y="1259946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2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4"/>
            <a:ext cx="4072504" cy="2384329"/>
          </a:xfrm>
        </p:spPr>
        <p:txBody>
          <a:bodyPr anchor="b"/>
          <a:lstStyle>
            <a:lvl1pPr marL="201589" indent="-201589">
              <a:buFont typeface="Georgia" pitchFamily="18" charset="0"/>
              <a:buChar char="*"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27F963D-8025-4C90-9C5B-DF88BDE8F0D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3" y="4921197"/>
            <a:ext cx="7037407" cy="1259946"/>
          </a:xfrm>
        </p:spPr>
        <p:txBody>
          <a:bodyPr anchor="b">
            <a:noAutofit/>
          </a:bodyPr>
          <a:lstStyle>
            <a:lvl1pPr algn="l">
              <a:defRPr sz="51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6CB05C3-BCE8-4C9B-AE6D-8602C4484C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8" y="415041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5"/>
            <a:ext cx="5323954" cy="539553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25E5826-23E8-4778-B722-C5C521CB13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3857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977" y="4819505"/>
            <a:ext cx="7179591" cy="1259946"/>
          </a:xfrm>
          <a:prstGeom prst="rect">
            <a:avLst/>
          </a:prstGeom>
          <a:effectLst/>
        </p:spPr>
        <p:txBody>
          <a:bodyPr vert="horz" lIns="100794" tIns="50397" rIns="100794" bIns="50397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7181"/>
            <a:ext cx="7056438" cy="3830235"/>
          </a:xfrm>
          <a:prstGeom prst="rect">
            <a:avLst/>
          </a:prstGeom>
        </p:spPr>
        <p:txBody>
          <a:bodyPr vert="horz" lIns="100794" tIns="50397" rIns="100794" bIns="50397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422" y="6803708"/>
            <a:ext cx="2772172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4031" y="6803708"/>
            <a:ext cx="3696230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260" y="6803708"/>
            <a:ext cx="2016125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fld id="{CD300FA9-10E1-4D7F-8431-E729002E4F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52780" indent="-352780" algn="r" defTabSz="1007943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5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198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0476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714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9532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32074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3445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707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85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47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023728" y="366694"/>
            <a:ext cx="6033170" cy="138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531261"/>
              </p:ext>
            </p:extLst>
          </p:nvPr>
        </p:nvGraphicFramePr>
        <p:xfrm>
          <a:off x="1269581" y="4969936"/>
          <a:ext cx="7803179" cy="251413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803179"/>
              </a:tblGrid>
              <a:tr h="739168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Základní škola a Mateřská škola generála Pattona Dýšina,    příspěvková organizace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AUTOR:      Mgr. Marcela</a:t>
                      </a:r>
                      <a:r>
                        <a:rPr lang="cs-CZ" sz="2100" baseline="0" dirty="0" smtClean="0"/>
                        <a:t> Šašková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NÁZEV</a:t>
                      </a:r>
                      <a:r>
                        <a:rPr lang="cs-CZ" sz="2100" smtClean="0"/>
                        <a:t>:      VY_32_INOVACE_4C_18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TÉMA:       </a:t>
                      </a:r>
                      <a:r>
                        <a:rPr lang="cs-CZ" sz="2100" smtClean="0"/>
                        <a:t>GEOMETRIE</a:t>
                      </a:r>
                      <a:r>
                        <a:rPr lang="cs-CZ" sz="2100" baseline="0" smtClean="0"/>
                        <a:t> VI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9982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ČÍSLO PROJEKTU:  </a:t>
                      </a:r>
                      <a:r>
                        <a:rPr lang="cs-CZ" sz="2100" i="1" dirty="0" smtClean="0"/>
                        <a:t>CZ.</a:t>
                      </a:r>
                      <a:r>
                        <a:rPr lang="cs-CZ" sz="2100" i="1" baseline="0" dirty="0" smtClean="0"/>
                        <a:t> 1. 07/ 1. 4. 00/ 21. 1843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7" y="1749345"/>
            <a:ext cx="5100032" cy="321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27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35856" y="683493"/>
            <a:ext cx="7179591" cy="1259946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7824" y="2445538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 základě znalosti shodných úhlů prezentace odvozuje, které úhly jsou souhlasné a střídavé</a:t>
            </a:r>
          </a:p>
          <a:p>
            <a:r>
              <a:rPr lang="cs-CZ" sz="2800" dirty="0" smtClean="0"/>
              <a:t>Zda žáci dané látce porozuměli se může hned ověřit v závěrečné ukázce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74358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Úhly souhlasné a střídavé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-1" y="301625"/>
            <a:ext cx="10080625" cy="717331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cs-CZ" sz="4000" dirty="0"/>
              <a:t>Představme si dvě </a:t>
            </a:r>
            <a:r>
              <a:rPr lang="cs-CZ" sz="4000" dirty="0" smtClean="0"/>
              <a:t>rovnoběžné </a:t>
            </a:r>
            <a:r>
              <a:rPr lang="cs-CZ" sz="4000" dirty="0"/>
              <a:t>přímky,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10080625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cs-CZ" sz="4000" dirty="0"/>
              <a:t>které protneme třetí přímkou r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10089360" cy="717331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cs-CZ" sz="4000" dirty="0"/>
              <a:t>Vznikne nám zde několik dvojic úhlů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64000" y="6192000"/>
            <a:ext cx="7189560" cy="34668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Úhly označené stejnou barvou jsou shodné, říkáme jim SOUHLASNÉ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římá spojnice 3"/>
          <p:cNvSpPr/>
          <p:nvPr/>
        </p:nvSpPr>
        <p:spPr>
          <a:xfrm flipH="1">
            <a:off x="4287959" y="1800000"/>
            <a:ext cx="1792080" cy="94211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Přímá spojnice 4"/>
          <p:cNvSpPr/>
          <p:nvPr/>
        </p:nvSpPr>
        <p:spPr>
          <a:xfrm flipH="1">
            <a:off x="4031999" y="1800000"/>
            <a:ext cx="2048041" cy="1656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Přímá spojnice 5"/>
          <p:cNvSpPr/>
          <p:nvPr/>
        </p:nvSpPr>
        <p:spPr>
          <a:xfrm>
            <a:off x="1944000" y="2232000"/>
            <a:ext cx="1584000" cy="504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Přímá spojnice 6"/>
          <p:cNvSpPr/>
          <p:nvPr/>
        </p:nvSpPr>
        <p:spPr>
          <a:xfrm>
            <a:off x="1944000" y="2232179"/>
            <a:ext cx="2304000" cy="86382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10080625" cy="1332885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cs-CZ" sz="4000" dirty="0"/>
              <a:t>Kdo se pozorně dívá, vidí shodných úhlů víc – úhly vrcholové</a:t>
            </a:r>
          </a:p>
        </p:txBody>
      </p:sp>
      <p:sp>
        <p:nvSpPr>
          <p:cNvPr id="8" name="Přímá spojnice 7"/>
          <p:cNvSpPr/>
          <p:nvPr/>
        </p:nvSpPr>
        <p:spPr>
          <a:xfrm flipV="1">
            <a:off x="3096000" y="4031999"/>
            <a:ext cx="1728000" cy="79200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Přímá spojnice 8"/>
          <p:cNvSpPr/>
          <p:nvPr/>
        </p:nvSpPr>
        <p:spPr>
          <a:xfrm flipV="1">
            <a:off x="3096000" y="4248000"/>
            <a:ext cx="2376000" cy="576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Přímá spojnice 9"/>
          <p:cNvSpPr/>
          <p:nvPr/>
        </p:nvSpPr>
        <p:spPr>
          <a:xfrm flipH="1">
            <a:off x="5471999" y="4536000"/>
            <a:ext cx="1296503" cy="288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Přímá spojnice 10"/>
          <p:cNvSpPr/>
          <p:nvPr/>
        </p:nvSpPr>
        <p:spPr>
          <a:xfrm flipH="1" flipV="1">
            <a:off x="5399999" y="3960000"/>
            <a:ext cx="1368504" cy="576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10089360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sz="4000" dirty="0"/>
              <a:t>Shodné jsou tedy i tzv. STŘÍDAVÉ úhly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10089360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cs-CZ" sz="4000" dirty="0"/>
              <a:t>Urči souhlasný úhel k zvýrazněnému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Skupina 5"/>
          <p:cNvGrpSpPr/>
          <p:nvPr/>
        </p:nvGrpSpPr>
        <p:grpSpPr>
          <a:xfrm>
            <a:off x="9720" y="1584720"/>
            <a:ext cx="10079640" cy="4359600"/>
            <a:chOff x="9720" y="1584720"/>
            <a:chExt cx="10079640" cy="4359600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9720" y="1584720"/>
              <a:ext cx="10079640" cy="4359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7087680" y="1615680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4031999" y="3847679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1512000" y="2623680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sz="4000" dirty="0"/>
              <a:t>Najdeš pro něj i střídavý úhel?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Skupina 5"/>
          <p:cNvGrpSpPr/>
          <p:nvPr/>
        </p:nvGrpSpPr>
        <p:grpSpPr>
          <a:xfrm>
            <a:off x="0" y="1600038"/>
            <a:ext cx="10079640" cy="4359600"/>
            <a:chOff x="9720" y="1584720"/>
            <a:chExt cx="10079640" cy="4359600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9720" y="1584720"/>
              <a:ext cx="10079640" cy="4359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648000" y="3631679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3991679" y="5184000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6856560" y="2092319"/>
              <a:ext cx="472320" cy="47232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" y="3179674"/>
            <a:ext cx="100806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Použitá literatura:</a:t>
            </a:r>
          </a:p>
          <a:p>
            <a:r>
              <a:rPr lang="cs-CZ" dirty="0" smtClean="0"/>
              <a:t>PŮLPÁN; ČIHÁK. </a:t>
            </a:r>
            <a:r>
              <a:rPr lang="cs-CZ" i="1" dirty="0" smtClean="0"/>
              <a:t>matematika pro 6. ročník ZŠ - geometrie</a:t>
            </a:r>
            <a:r>
              <a:rPr lang="cs-CZ" dirty="0" smtClean="0"/>
              <a:t>. Praha: SPN, 2007, </a:t>
            </a:r>
          </a:p>
          <a:p>
            <a:r>
              <a:rPr lang="cs-CZ" dirty="0" smtClean="0"/>
              <a:t>ISBN 978-80-7235-365-1</a:t>
            </a:r>
          </a:p>
          <a:p>
            <a:r>
              <a:rPr lang="cs-CZ" dirty="0" smtClean="0"/>
              <a:t>MOLNÁR, Josef. </a:t>
            </a:r>
            <a:r>
              <a:rPr lang="cs-CZ" i="1" dirty="0" smtClean="0"/>
              <a:t>Matematika 6</a:t>
            </a:r>
            <a:r>
              <a:rPr lang="cs-CZ" dirty="0" smtClean="0"/>
              <a:t>. Olomouc: </a:t>
            </a:r>
            <a:r>
              <a:rPr lang="cs-CZ" dirty="0" err="1" smtClean="0"/>
              <a:t>Prodos</a:t>
            </a:r>
            <a:r>
              <a:rPr lang="cs-CZ" dirty="0" smtClean="0"/>
              <a:t>, c1998, 143 s. ISBN 80-858-0698-3.</a:t>
            </a:r>
          </a:p>
          <a:p>
            <a:endParaRPr lang="cs-CZ" dirty="0" smtClean="0"/>
          </a:p>
          <a:p>
            <a:r>
              <a:rPr lang="cs-CZ" dirty="0" smtClean="0"/>
              <a:t>Obrázky vytvořeny pomocí programu GEOGEBRA</a:t>
            </a:r>
          </a:p>
          <a:p>
            <a:r>
              <a:rPr lang="cs-CZ" dirty="0" smtClean="0"/>
              <a:t>Použity kliparty z otevřené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37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103</TotalTime>
  <Words>187</Words>
  <Application>Microsoft Office PowerPoint</Application>
  <PresentationFormat>Vlastní</PresentationFormat>
  <Paragraphs>24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anotace</vt:lpstr>
      <vt:lpstr>Úhly souhlasné a střídavé</vt:lpstr>
      <vt:lpstr>Představme si dvě rovnoběžné přímky,</vt:lpstr>
      <vt:lpstr>které protneme třetí přímkou r</vt:lpstr>
      <vt:lpstr>Vznikne nám zde několik dvojic úhlů</vt:lpstr>
      <vt:lpstr>Kdo se pozorně dívá, vidí shodných úhlů víc – úhly vrcholové</vt:lpstr>
      <vt:lpstr>Shodné jsou tedy i tzv. STŘÍDAVÉ úhly</vt:lpstr>
      <vt:lpstr>Urči souhlasný úhel k zvýrazněnému</vt:lpstr>
      <vt:lpstr>Najdeš pro něj i střídavý úhel?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jitka</cp:lastModifiedBy>
  <cp:revision>10</cp:revision>
  <dcterms:created xsi:type="dcterms:W3CDTF">2012-07-02T20:22:54Z</dcterms:created>
  <dcterms:modified xsi:type="dcterms:W3CDTF">2013-05-18T12:30:02Z</dcterms:modified>
</cp:coreProperties>
</file>