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handoutMasterIdLst>
    <p:handoutMasterId r:id="rId19"/>
  </p:handout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38" d="100"/>
          <a:sy n="38" d="100"/>
        </p:scale>
        <p:origin x="-1302" y="-11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A27E65AD-D2A6-418D-84E0-CD20C900CA5B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672600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CD9725F1-20BD-4880-B108-A3FEFB118C8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58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88036" y="1511935"/>
            <a:ext cx="8655897" cy="2015913"/>
          </a:xfrm>
          <a:ln>
            <a:noFill/>
          </a:ln>
        </p:spPr>
        <p:txBody>
          <a:bodyPr vert="horz" tIns="0" rIns="20159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62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88036" y="3558863"/>
            <a:ext cx="8659257" cy="1931917"/>
          </a:xfrm>
        </p:spPr>
        <p:txBody>
          <a:bodyPr lIns="0" rIns="20159"/>
          <a:lstStyle>
            <a:lvl1pPr marL="0" marR="50397" indent="0" algn="r">
              <a:buNone/>
              <a:defRPr>
                <a:solidFill>
                  <a:schemeClr val="tx1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76C8535-0A4B-4C57-9DEA-BD7B73F120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537865A-9323-4CAF-B3DD-DBDB95F39A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676" y="1451458"/>
            <a:ext cx="8568531" cy="1501855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62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4676" y="2981391"/>
            <a:ext cx="8568531" cy="1664178"/>
          </a:xfrm>
        </p:spPr>
        <p:txBody>
          <a:bodyPr lIns="50397" rIns="50397" anchor="t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52E15E-7F5B-4A21-854F-AA17B02C4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776127"/>
            <a:ext cx="9072563" cy="1259946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4031" y="2116538"/>
            <a:ext cx="4452276" cy="4888590"/>
          </a:xfrm>
        </p:spPr>
        <p:txBody>
          <a:bodyPr/>
          <a:lstStyle>
            <a:lvl1pPr>
              <a:defRPr sz="29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2116538"/>
            <a:ext cx="4452276" cy="4888590"/>
          </a:xfrm>
        </p:spPr>
        <p:txBody>
          <a:bodyPr/>
          <a:lstStyle>
            <a:lvl1pPr>
              <a:defRPr sz="29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EE008B-E1DE-4596-A72B-360A15C989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776127"/>
            <a:ext cx="9072563" cy="1259946"/>
          </a:xfrm>
        </p:spPr>
        <p:txBody>
          <a:bodyPr tIns="50397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2045068"/>
            <a:ext cx="4454027" cy="726813"/>
          </a:xfrm>
        </p:spPr>
        <p:txBody>
          <a:bodyPr lIns="50397" tIns="0" rIns="50397" bIns="0" anchor="ctr">
            <a:noAutofit/>
          </a:bodyPr>
          <a:lstStyle>
            <a:lvl1pPr marL="0" indent="0">
              <a:buNone/>
              <a:defRPr sz="26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20818" y="2050038"/>
            <a:ext cx="4455776" cy="721843"/>
          </a:xfrm>
        </p:spPr>
        <p:txBody>
          <a:bodyPr lIns="50397" tIns="0" rIns="50397" bIns="0" anchor="ctr"/>
          <a:lstStyle>
            <a:lvl1pPr marL="0" indent="0">
              <a:buNone/>
              <a:defRPr sz="26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4031" y="2771881"/>
            <a:ext cx="4454027" cy="4239194"/>
          </a:xfrm>
        </p:spPr>
        <p:txBody>
          <a:bodyPr tIns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8" y="2771881"/>
            <a:ext cx="4455776" cy="4239194"/>
          </a:xfrm>
        </p:spPr>
        <p:txBody>
          <a:bodyPr tIns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BBC8BA6-0660-42C7-9B49-62A7B7E76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776127"/>
            <a:ext cx="9156568" cy="1259946"/>
          </a:xfrm>
        </p:spPr>
        <p:txBody>
          <a:bodyPr vert="horz" tIns="50397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5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931B032-BCD5-4FC0-B393-90DF5BEF66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B8E94B6-A046-4D12-BD0C-8D832DA746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047" y="566978"/>
            <a:ext cx="3024188" cy="1280945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9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56047" y="1847921"/>
            <a:ext cx="3024188" cy="5039783"/>
          </a:xfrm>
        </p:spPr>
        <p:txBody>
          <a:bodyPr lIns="20159" rIns="20159"/>
          <a:lstStyle>
            <a:lvl1pPr marL="0" indent="0" algn="l">
              <a:buNone/>
              <a:defRPr sz="1500"/>
            </a:lvl1pPr>
            <a:lvl2pPr indent="0" algn="l">
              <a:buNone/>
              <a:defRPr sz="1300"/>
            </a:lvl2pPr>
            <a:lvl3pPr indent="0" algn="l">
              <a:buNone/>
              <a:defRPr sz="1100"/>
            </a:lvl3pPr>
            <a:lvl4pPr indent="0" algn="l">
              <a:buNone/>
              <a:defRPr sz="1000"/>
            </a:lvl4pPr>
            <a:lvl5pPr indent="0" algn="l"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41245" y="1847921"/>
            <a:ext cx="5635349" cy="5039783"/>
          </a:xfrm>
        </p:spPr>
        <p:txBody>
          <a:bodyPr tIns="0"/>
          <a:lstStyle>
            <a:lvl1pPr>
              <a:defRPr sz="3100"/>
            </a:lvl1pPr>
            <a:lvl2pPr>
              <a:defRPr sz="2900"/>
            </a:lvl2pPr>
            <a:lvl3pPr>
              <a:defRPr sz="2600"/>
            </a:lvl3pPr>
            <a:lvl4pPr>
              <a:defRPr sz="22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FB09554-A9E8-44B6-964A-908140BA47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490023" y="1221450"/>
            <a:ext cx="5796359" cy="4535805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824002" y="5908153"/>
            <a:ext cx="171371" cy="171353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2" y="1297420"/>
            <a:ext cx="2439511" cy="1744547"/>
          </a:xfrm>
        </p:spPr>
        <p:txBody>
          <a:bodyPr vert="horz" lIns="50397" tIns="50397" rIns="50397" bIns="50397" anchor="b"/>
          <a:lstStyle>
            <a:lvl1pPr algn="l">
              <a:buNone/>
              <a:defRPr sz="22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2042" y="3118211"/>
            <a:ext cx="2436151" cy="2402297"/>
          </a:xfrm>
        </p:spPr>
        <p:txBody>
          <a:bodyPr lIns="70556" rIns="50397" bIns="50397" anchor="t"/>
          <a:lstStyle>
            <a:lvl1pPr marL="0" indent="0" algn="l">
              <a:spcBef>
                <a:spcPts val="276"/>
              </a:spcBef>
              <a:buFontTx/>
              <a:buNone/>
              <a:defRPr sz="14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904552" y="7006699"/>
            <a:ext cx="672042" cy="402483"/>
          </a:xfrm>
        </p:spPr>
        <p:txBody>
          <a:bodyPr/>
          <a:lstStyle/>
          <a:p>
            <a:pPr lvl="0"/>
            <a:fld id="{D1D77F1E-1987-4587-A772-DF5BB563A7A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842845" y="1322245"/>
            <a:ext cx="5090716" cy="4334214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0501" y="6411724"/>
            <a:ext cx="10101626" cy="114795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830299" y="6856206"/>
            <a:ext cx="5250326" cy="70347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0E4E228-EC6C-43F8-9D1B-011F506E1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1007958"/>
            <a:ext cx="2268141" cy="574500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1007958"/>
            <a:ext cx="6636411" cy="574500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8A8C55-D853-4C34-99AA-6CD2345AB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0501" y="-7875"/>
            <a:ext cx="10101626" cy="114795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30299" y="-7875"/>
            <a:ext cx="5250326" cy="70347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504031" y="776127"/>
            <a:ext cx="9072563" cy="1259946"/>
          </a:xfrm>
          <a:prstGeom prst="rect">
            <a:avLst/>
          </a:prstGeom>
        </p:spPr>
        <p:txBody>
          <a:bodyPr vert="horz" lIns="0" tIns="50397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504031" y="2133508"/>
            <a:ext cx="9072563" cy="4838192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504031" y="7006699"/>
            <a:ext cx="2352146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3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940182" y="7006699"/>
            <a:ext cx="3696229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3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736542" y="7006699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3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lvl="0"/>
            <a:fld id="{6D0D9380-2043-4C6D-9FBC-5043267542C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20965" y="223117"/>
            <a:ext cx="10120917" cy="715649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5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272145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72145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31827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31827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31827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19063" indent="-201589" algn="l" rtl="0" eaLnBrk="1" latinLnBrk="0" hangingPunct="1">
        <a:spcBef>
          <a:spcPct val="20000"/>
        </a:spcBef>
        <a:buClr>
          <a:schemeClr val="tx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721446" indent="-201589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413772"/>
              </p:ext>
            </p:extLst>
          </p:nvPr>
        </p:nvGraphicFramePr>
        <p:xfrm>
          <a:off x="503808" y="4969936"/>
          <a:ext cx="9289032" cy="251413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289032"/>
              </a:tblGrid>
              <a:tr h="739168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VY_32_INOVACE_4C_19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TÉMA:       </a:t>
                      </a:r>
                      <a:r>
                        <a:rPr lang="cs-CZ" sz="2100" smtClean="0"/>
                        <a:t>GEOMETRIE</a:t>
                      </a:r>
                      <a:r>
                        <a:rPr lang="cs-CZ" sz="2100" baseline="0" smtClean="0"/>
                        <a:t> VI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982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4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65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ukazuje krok za krokem postup při grafickém sčítání úhlů. </a:t>
            </a:r>
          </a:p>
          <a:p>
            <a:pPr marL="0" indent="0">
              <a:buNone/>
            </a:pPr>
            <a:r>
              <a:rPr lang="cs-CZ" dirty="0" smtClean="0"/>
              <a:t>Barevné zvýraznění pomáhá žákům v lepším pochopení úkolu. </a:t>
            </a:r>
          </a:p>
          <a:p>
            <a:pPr marL="0" indent="0">
              <a:buNone/>
            </a:pPr>
            <a:r>
              <a:rPr lang="cs-CZ" dirty="0" smtClean="0"/>
              <a:t>Početní kontrola je zase vhodná pro ověření správnosti metody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86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Grafické sčítání úhlů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Úkol: sečti graficky úhly </a:t>
            </a:r>
            <a:r>
              <a:rPr lang="cs-CZ">
                <a:latin typeface="Arial" pitchFamily="34"/>
                <a:cs typeface="Arial" pitchFamily="34"/>
              </a:rPr>
              <a:t>α, β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728360" y="2376000"/>
            <a:ext cx="503640" cy="6256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ctr" rtl="0" hangingPunct="0">
              <a:buNone/>
              <a:tabLst/>
            </a:pPr>
            <a:r>
              <a:rPr lang="cs-CZ" sz="44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976000" y="2304000"/>
            <a:ext cx="502200" cy="6256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ctr" rtl="0" hangingPunct="0">
              <a:buNone/>
              <a:tabLst/>
            </a:pPr>
            <a:r>
              <a:rPr lang="cs-CZ" sz="44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β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Narýsujeme polopřímku, na kterou budeme dané uhly přenášet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Kružnice libovolné velikosti, střed ve vrcholu úhlu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931965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Kružnice stejného poloměru se středem ve vrcholu druhého úhlu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Kružnice opět stejný poloměr, střed v budoucím vrcholu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Přenášíme první úhel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Kružnice se stejným poloměrem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Přenášíme druhý úhel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Stejný poloměr, pozor na správný střed!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Přímá spojnice 3"/>
          <p:cNvSpPr/>
          <p:nvPr/>
        </p:nvSpPr>
        <p:spPr>
          <a:xfrm flipH="1">
            <a:off x="4824000" y="4392000"/>
            <a:ext cx="1224000" cy="720000"/>
          </a:xfrm>
          <a:prstGeom prst="line">
            <a:avLst/>
          </a:prstGeom>
          <a:noFill/>
          <a:ln w="0">
            <a:solidFill>
              <a:srgbClr val="C5000B"/>
            </a:solidFill>
            <a:prstDash val="solid"/>
            <a:tailEnd type="arrow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Na závěr narýsujeme druhé rameno úhlu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Ještě jednou barevně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2195661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Početní kontrola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628875" y="4885628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280" y="2242482"/>
            <a:ext cx="585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8304" y="1979637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31799" y="3179674"/>
            <a:ext cx="964882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64</TotalTime>
  <Words>230</Words>
  <Application>Microsoft Office PowerPoint</Application>
  <PresentationFormat>Vlastní</PresentationFormat>
  <Paragraphs>62</Paragraphs>
  <Slides>16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Prezentace aplikace PowerPoint</vt:lpstr>
      <vt:lpstr>Anotace </vt:lpstr>
      <vt:lpstr>Grafické sčítání úhlů</vt:lpstr>
      <vt:lpstr>Úkol: sečti graficky úhly α, β</vt:lpstr>
      <vt:lpstr>Narýsujeme polopřímku, na kterou budeme dané uhly přenášet</vt:lpstr>
      <vt:lpstr>Kružnice libovolné velikosti, střed ve vrcholu úhlu</vt:lpstr>
      <vt:lpstr>Kružnice stejného poloměru se středem ve vrcholu druhého úhlu</vt:lpstr>
      <vt:lpstr>Kružnice opět stejný poloměr, střed v budoucím vrcholu</vt:lpstr>
      <vt:lpstr>Přenášíme první úhel</vt:lpstr>
      <vt:lpstr>Kružnice se stejným poloměrem</vt:lpstr>
      <vt:lpstr>Přenášíme druhý úhel</vt:lpstr>
      <vt:lpstr>Stejný poloměr, pozor na správný střed!</vt:lpstr>
      <vt:lpstr>Na závěr narýsujeme druhé rameno úhlu</vt:lpstr>
      <vt:lpstr>Ještě jednou barevně</vt:lpstr>
      <vt:lpstr>Početní kontrola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10</cp:revision>
  <dcterms:created xsi:type="dcterms:W3CDTF">2012-07-01T20:15:43Z</dcterms:created>
  <dcterms:modified xsi:type="dcterms:W3CDTF">2013-05-18T12:30:21Z</dcterms:modified>
</cp:coreProperties>
</file>