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5" r:id="rId5"/>
    <p:sldId id="260" r:id="rId6"/>
    <p:sldId id="261" r:id="rId7"/>
    <p:sldId id="262" r:id="rId8"/>
    <p:sldId id="267" r:id="rId9"/>
    <p:sldId id="263" r:id="rId10"/>
    <p:sldId id="264" r:id="rId11"/>
    <p:sldId id="266" r:id="rId12"/>
    <p:sldId id="25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95EC1D4A-A796-47C3-A63E-CE236FB377E2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Přímá spojnice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95EC1D4A-A796-47C3-A63E-CE236FB377E2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95EC1D4A-A796-47C3-A63E-CE236FB377E2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Ia5aKK9jfbM&amp;list=PLFV9iYVn5cGPRYCUFi2wRtrYPQgcWYf1W&amp;index=23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Dudy" TargetMode="External"/><Relationship Id="rId3" Type="http://schemas.openxmlformats.org/officeDocument/2006/relationships/hyperlink" Target="http://upload.wikimedia.org/wikipedia/commons/f/fa/Chodsky_hrad.jpg" TargetMode="External"/><Relationship Id="rId7" Type="http://schemas.openxmlformats.org/officeDocument/2006/relationships/hyperlink" Target="http://upload.wikimedia.org/wikipedia/commons/b/b6/Doma&#382;lice_znak.png" TargetMode="External"/><Relationship Id="rId2" Type="http://schemas.openxmlformats.org/officeDocument/2006/relationships/hyperlink" Target="http://upload.wikimedia.org/wikipedia/commons/2/2a/Domazlice_namesti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prsten.cz/foto/CP/1937-1.jpg" TargetMode="External"/><Relationship Id="rId5" Type="http://schemas.openxmlformats.org/officeDocument/2006/relationships/hyperlink" Target="http://www.prsten.cz/foto/CP/1761-1.jpg" TargetMode="External"/><Relationship Id="rId10" Type="http://schemas.openxmlformats.org/officeDocument/2006/relationships/hyperlink" Target="http://foto.dama.cz/img/173/173328.jpg" TargetMode="External"/><Relationship Id="rId4" Type="http://schemas.openxmlformats.org/officeDocument/2006/relationships/hyperlink" Target="http://www.domazlice.info/o-domazlicich/hranicni-mesto-domazlice.html" TargetMode="External"/><Relationship Id="rId9" Type="http://schemas.openxmlformats.org/officeDocument/2006/relationships/hyperlink" Target="http://blog.idnes.cz/blog/14045/285326/7_ZUS_Strakonic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1309986"/>
            <a:ext cx="8856984" cy="3127126"/>
          </a:xfrm>
        </p:spPr>
        <p:txBody>
          <a:bodyPr>
            <a:noAutofit/>
          </a:bodyPr>
          <a:lstStyle/>
          <a:p>
            <a:pPr algn="l"/>
            <a:r>
              <a:rPr lang="cs-CZ" sz="2800" b="1" dirty="0">
                <a:effectLst/>
                <a:latin typeface="Times New Roman" pitchFamily="18" charset="0"/>
                <a:cs typeface="Times New Roman" pitchFamily="18" charset="0"/>
              </a:rPr>
              <a:t>Škola: Základní škola a Mateřská škola Halže, příspěvková organizace</a:t>
            </a:r>
            <a:br>
              <a:rPr lang="cs-CZ" sz="2800" b="1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effectLst/>
                <a:latin typeface="Times New Roman" pitchFamily="18" charset="0"/>
                <a:cs typeface="Times New Roman" pitchFamily="18" charset="0"/>
              </a:rPr>
              <a:t>Název: </a:t>
            </a:r>
            <a:r>
              <a:rPr lang="cs-CZ" sz="2800" b="1" dirty="0" smtClean="0">
                <a:effectLst/>
                <a:latin typeface="Times New Roman" pitchFamily="18" charset="0"/>
                <a:cs typeface="Times New Roman" pitchFamily="18" charset="0"/>
              </a:rPr>
              <a:t>VY_32_INOVACE_11_HV_Písnička </a:t>
            </a:r>
            <a:r>
              <a:rPr lang="cs-CZ" sz="2800" b="1" dirty="0" err="1" smtClean="0">
                <a:effectLst/>
                <a:latin typeface="Times New Roman" pitchFamily="18" charset="0"/>
                <a:cs typeface="Times New Roman" pitchFamily="18" charset="0"/>
              </a:rPr>
              <a:t>Žádnyj</a:t>
            </a:r>
            <a:r>
              <a:rPr lang="cs-CZ" sz="2800" b="1" dirty="0" smtClean="0">
                <a:effectLst/>
                <a:latin typeface="Times New Roman" pitchFamily="18" charset="0"/>
                <a:cs typeface="Times New Roman" pitchFamily="18" charset="0"/>
              </a:rPr>
              <a:t> neví, co </a:t>
            </a:r>
            <a:r>
              <a:rPr lang="cs-CZ" sz="2800" b="1" dirty="0" err="1" smtClean="0">
                <a:effectLst/>
                <a:latin typeface="Times New Roman" pitchFamily="18" charset="0"/>
                <a:cs typeface="Times New Roman" pitchFamily="18" charset="0"/>
              </a:rPr>
              <a:t>sou</a:t>
            </a:r>
            <a:r>
              <a:rPr lang="cs-CZ" sz="2800" b="1" dirty="0" smtClean="0">
                <a:effectLst/>
                <a:latin typeface="Times New Roman" pitchFamily="18" charset="0"/>
                <a:cs typeface="Times New Roman" pitchFamily="18" charset="0"/>
              </a:rPr>
              <a:t> Domažlice</a:t>
            </a:r>
            <a:r>
              <a:rPr lang="cs-CZ" sz="2800" b="1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b="1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effectLst/>
                <a:latin typeface="Times New Roman" pitchFamily="18" charset="0"/>
                <a:cs typeface="Times New Roman" pitchFamily="18" charset="0"/>
              </a:rPr>
              <a:t>Číslo </a:t>
            </a:r>
            <a:r>
              <a:rPr lang="cs-CZ" sz="2800" b="1" dirty="0" smtClean="0">
                <a:effectLst/>
                <a:latin typeface="Times New Roman" pitchFamily="18" charset="0"/>
                <a:cs typeface="Times New Roman" pitchFamily="18" charset="0"/>
              </a:rPr>
              <a:t>projektu:CZ.1.07/1.4.00/21.3551</a:t>
            </a:r>
            <a:r>
              <a:rPr lang="cs-CZ" sz="2800" b="1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b="1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 smtClean="0">
                <a:effectLst/>
                <a:latin typeface="Times New Roman" pitchFamily="18" charset="0"/>
                <a:cs typeface="Times New Roman" pitchFamily="18" charset="0"/>
              </a:rPr>
              <a:t>Autor: Mgr. Jarmila </a:t>
            </a:r>
            <a:r>
              <a:rPr lang="cs-CZ" sz="2800" b="1" dirty="0">
                <a:effectLst/>
                <a:latin typeface="Times New Roman" pitchFamily="18" charset="0"/>
                <a:cs typeface="Times New Roman" pitchFamily="18" charset="0"/>
              </a:rPr>
              <a:t>Kočandrlová</a:t>
            </a:r>
            <a:br>
              <a:rPr lang="cs-CZ" sz="2800" b="1" dirty="0">
                <a:effectLst/>
                <a:latin typeface="Times New Roman" pitchFamily="18" charset="0"/>
                <a:cs typeface="Times New Roman" pitchFamily="18" charset="0"/>
              </a:rPr>
            </a:br>
            <a:endParaRPr lang="cs-CZ" sz="2800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4365104"/>
            <a:ext cx="8280920" cy="2088232"/>
          </a:xfrm>
        </p:spPr>
        <p:txBody>
          <a:bodyPr/>
          <a:lstStyle/>
          <a:p>
            <a:pPr algn="l"/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Určeno žákům prvního stupně ZŠ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Motivace k nácviku písně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Obsahuje odkaz na video Zpívánky a zvukový </a:t>
            </a:r>
            <a:r>
              <a:rPr lang="cs-CZ" sz="2400" b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záznam písně</a:t>
            </a:r>
            <a:endParaRPr lang="cs-CZ" sz="2400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cs-CZ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60648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220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5008" y="8353"/>
            <a:ext cx="8928992" cy="1189854"/>
          </a:xfrm>
        </p:spPr>
        <p:txBody>
          <a:bodyPr/>
          <a:lstStyle/>
          <a:p>
            <a:r>
              <a:rPr lang="cs-CZ" b="1" dirty="0" err="1" smtClean="0"/>
              <a:t>Žádnyj</a:t>
            </a:r>
            <a:r>
              <a:rPr lang="cs-CZ" b="1" dirty="0" smtClean="0"/>
              <a:t> neví, co </a:t>
            </a:r>
            <a:r>
              <a:rPr lang="cs-CZ" b="1" dirty="0" err="1" smtClean="0"/>
              <a:t>sou</a:t>
            </a:r>
            <a:r>
              <a:rPr lang="cs-CZ" b="1" dirty="0" smtClean="0"/>
              <a:t> Domažlice</a:t>
            </a:r>
            <a:endParaRPr lang="cs-CZ" b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1336" y="912723"/>
            <a:ext cx="5688632" cy="5949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Šipka doprava 3"/>
          <p:cNvSpPr/>
          <p:nvPr/>
        </p:nvSpPr>
        <p:spPr>
          <a:xfrm>
            <a:off x="2771800" y="3608856"/>
            <a:ext cx="1296144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844627"/>
            <a:ext cx="1322387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501748" y="3198296"/>
            <a:ext cx="14045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Halže</a:t>
            </a:r>
            <a:endParaRPr lang="cs-CZ" sz="3600" dirty="0"/>
          </a:p>
        </p:txBody>
      </p:sp>
      <p:sp>
        <p:nvSpPr>
          <p:cNvPr id="6" name="Obdélník 5"/>
          <p:cNvSpPr/>
          <p:nvPr/>
        </p:nvSpPr>
        <p:spPr>
          <a:xfrm>
            <a:off x="453468" y="4162041"/>
            <a:ext cx="255871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Domažlice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778238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32656"/>
            <a:ext cx="1440160" cy="1672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3561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20688"/>
            <a:ext cx="8229600" cy="5832648"/>
          </a:xfrm>
        </p:spPr>
        <p:txBody>
          <a:bodyPr/>
          <a:lstStyle/>
          <a:p>
            <a:pPr marL="64008" indent="0">
              <a:buNone/>
            </a:pPr>
            <a:endParaRPr lang="cs-CZ" dirty="0" smtClean="0"/>
          </a:p>
          <a:p>
            <a:pPr marL="64008" indent="0" algn="ctr">
              <a:buNone/>
            </a:pPr>
            <a:r>
              <a:rPr lang="cs-CZ" sz="5400" dirty="0" smtClean="0"/>
              <a:t>Pohodlně se posaďte </a:t>
            </a:r>
          </a:p>
          <a:p>
            <a:pPr marL="64008" indent="0" algn="ctr">
              <a:buNone/>
            </a:pPr>
            <a:r>
              <a:rPr lang="cs-CZ" sz="5400" dirty="0" smtClean="0"/>
              <a:t>a poslechněte si </a:t>
            </a:r>
          </a:p>
          <a:p>
            <a:pPr marL="64008" indent="0" algn="ctr">
              <a:buNone/>
            </a:pPr>
            <a:r>
              <a:rPr lang="cs-CZ" sz="5400" dirty="0" smtClean="0">
                <a:hlinkClick r:id="rId2"/>
              </a:rPr>
              <a:t>ZPÍVÁNKY</a:t>
            </a:r>
            <a:endParaRPr lang="cs-CZ" sz="5400" dirty="0" smtClean="0"/>
          </a:p>
          <a:p>
            <a:pPr marL="64008" indent="0" algn="ctr">
              <a:buNone/>
            </a:pP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1675872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8136"/>
          </a:xfrm>
        </p:spPr>
        <p:txBody>
          <a:bodyPr/>
          <a:lstStyle/>
          <a:p>
            <a:pPr marL="64008" indent="0">
              <a:buNone/>
            </a:pPr>
            <a:r>
              <a:rPr lang="cs-CZ" dirty="0" smtClean="0"/>
              <a:t>    </a:t>
            </a:r>
            <a:r>
              <a:rPr lang="cs-CZ" b="1" dirty="0" smtClean="0"/>
              <a:t>ŽÁDNYJ  NEVÍ, CO SOU DOMAŽLICE,</a:t>
            </a:r>
          </a:p>
          <a:p>
            <a:pPr marL="64008" indent="0">
              <a:buNone/>
            </a:pPr>
            <a:r>
              <a:rPr lang="cs-CZ" b="1" dirty="0" smtClean="0"/>
              <a:t>    ŽÁDNYJ  NEVÍ, CO JE TO TAUS.</a:t>
            </a:r>
          </a:p>
          <a:p>
            <a:pPr marL="64008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TAUS JE TO NĚMECKY,</a:t>
            </a:r>
          </a:p>
          <a:p>
            <a:pPr marL="64008" indent="0">
              <a:buNone/>
            </a:pPr>
            <a:r>
              <a:rPr lang="cs-CZ" b="1" dirty="0" smtClean="0"/>
              <a:t>    DOMAŽLICE ČESKY,</a:t>
            </a:r>
          </a:p>
          <a:p>
            <a:pPr marL="64008" indent="0">
              <a:buNone/>
            </a:pPr>
            <a:r>
              <a:rPr lang="cs-CZ" b="1" dirty="0" smtClean="0"/>
              <a:t>    ŽÁDNYJ  </a:t>
            </a:r>
            <a:r>
              <a:rPr lang="cs-CZ" b="1" dirty="0"/>
              <a:t>NEVÍ, CO JE TO TAUS.</a:t>
            </a:r>
          </a:p>
          <a:p>
            <a:pPr marL="64008" indent="0">
              <a:buNone/>
            </a:pP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6177" y="3212976"/>
            <a:ext cx="4860032" cy="3645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0318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332656"/>
            <a:ext cx="800925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 </a:t>
            </a:r>
            <a:r>
              <a:rPr lang="cs-CZ" sz="4000" b="1" dirty="0" err="1" smtClean="0"/>
              <a:t>Žádnyj</a:t>
            </a:r>
            <a:r>
              <a:rPr lang="cs-CZ" sz="4000" b="1" dirty="0" smtClean="0"/>
              <a:t> neví, co je to železo,</a:t>
            </a:r>
          </a:p>
          <a:p>
            <a:r>
              <a:rPr lang="cs-CZ" sz="4000" b="1" dirty="0" smtClean="0"/>
              <a:t> </a:t>
            </a:r>
            <a:r>
              <a:rPr lang="cs-CZ" sz="4000" b="1" dirty="0" err="1"/>
              <a:t>ž</a:t>
            </a:r>
            <a:r>
              <a:rPr lang="cs-CZ" sz="4000" b="1" dirty="0" err="1" smtClean="0"/>
              <a:t>ádnyj</a:t>
            </a:r>
            <a:r>
              <a:rPr lang="cs-CZ" sz="4000" b="1" dirty="0" smtClean="0"/>
              <a:t> neví, co je kroužek.</a:t>
            </a:r>
          </a:p>
          <a:p>
            <a:r>
              <a:rPr lang="cs-CZ" sz="4000" b="1" dirty="0" smtClean="0"/>
              <a:t> Kroužek je železo,</a:t>
            </a:r>
          </a:p>
          <a:p>
            <a:r>
              <a:rPr lang="cs-CZ" sz="4000" b="1" dirty="0" smtClean="0"/>
              <a:t> má zlatá Terezo,</a:t>
            </a:r>
          </a:p>
          <a:p>
            <a:r>
              <a:rPr lang="cs-CZ" sz="4000" b="1" dirty="0" smtClean="0"/>
              <a:t> </a:t>
            </a:r>
            <a:r>
              <a:rPr lang="cs-CZ" sz="4000" b="1" dirty="0" err="1"/>
              <a:t>ž</a:t>
            </a:r>
            <a:r>
              <a:rPr lang="cs-CZ" sz="4000" b="1" dirty="0" err="1" smtClean="0"/>
              <a:t>ádnyj</a:t>
            </a:r>
            <a:r>
              <a:rPr lang="cs-CZ" sz="4000" b="1" dirty="0" smtClean="0"/>
              <a:t> </a:t>
            </a:r>
            <a:r>
              <a:rPr lang="cs-CZ" sz="4000" b="1" dirty="0" smtClean="0"/>
              <a:t>neví, co je kroužek.</a:t>
            </a:r>
            <a:endParaRPr lang="cs-CZ" sz="4000" b="1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8633" y="2019300"/>
            <a:ext cx="2381250" cy="483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3393" y="4238625"/>
            <a:ext cx="3048000" cy="261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393" y="3533765"/>
            <a:ext cx="3048000" cy="261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9526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:\Users\jkocandrlova\AppData\Local\Microsoft\Windows\Temporary Internet Files\Content.IE5\F9ELQR7P\MP90041402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5757" y="33648"/>
            <a:ext cx="10240527" cy="682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51520" y="260648"/>
            <a:ext cx="8602035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2060"/>
                </a:solidFill>
              </a:rPr>
              <a:t>Proto  jsem  se mladičká vdávala,</a:t>
            </a:r>
          </a:p>
          <a:p>
            <a:r>
              <a:rPr lang="cs-CZ" sz="4000" b="1" dirty="0" err="1">
                <a:solidFill>
                  <a:srgbClr val="002060"/>
                </a:solidFill>
              </a:rPr>
              <a:t>h</a:t>
            </a:r>
            <a:r>
              <a:rPr lang="cs-CZ" sz="4000" b="1" dirty="0" err="1" smtClean="0">
                <a:solidFill>
                  <a:srgbClr val="002060"/>
                </a:solidFill>
              </a:rPr>
              <a:t>abych</a:t>
            </a:r>
            <a:r>
              <a:rPr lang="cs-CZ" sz="4000" b="1" dirty="0" smtClean="0">
                <a:solidFill>
                  <a:srgbClr val="002060"/>
                </a:solidFill>
              </a:rPr>
              <a:t> dělat </a:t>
            </a:r>
            <a:r>
              <a:rPr lang="cs-CZ" sz="4000" b="1" dirty="0" err="1" smtClean="0">
                <a:solidFill>
                  <a:srgbClr val="002060"/>
                </a:solidFill>
              </a:rPr>
              <a:t>nemušíla</a:t>
            </a:r>
            <a:r>
              <a:rPr lang="cs-CZ" sz="4000" b="1" dirty="0" smtClean="0">
                <a:solidFill>
                  <a:srgbClr val="002060"/>
                </a:solidFill>
              </a:rPr>
              <a:t>.</a:t>
            </a:r>
          </a:p>
          <a:p>
            <a:r>
              <a:rPr lang="cs-CZ" sz="4000" b="1" dirty="0" smtClean="0">
                <a:solidFill>
                  <a:srgbClr val="002060"/>
                </a:solidFill>
              </a:rPr>
              <a:t>Muž mi koupil krávu,</a:t>
            </a:r>
          </a:p>
          <a:p>
            <a:r>
              <a:rPr lang="cs-CZ" sz="4000" b="1" dirty="0">
                <a:solidFill>
                  <a:srgbClr val="002060"/>
                </a:solidFill>
              </a:rPr>
              <a:t>j</a:t>
            </a:r>
            <a:r>
              <a:rPr lang="cs-CZ" sz="4000" b="1" dirty="0" smtClean="0">
                <a:solidFill>
                  <a:srgbClr val="002060"/>
                </a:solidFill>
              </a:rPr>
              <a:t>á muším na trávu,</a:t>
            </a:r>
          </a:p>
          <a:p>
            <a:r>
              <a:rPr lang="cs-CZ" sz="4000" b="1" dirty="0">
                <a:solidFill>
                  <a:srgbClr val="002060"/>
                </a:solidFill>
              </a:rPr>
              <a:t>t</a:t>
            </a:r>
            <a:r>
              <a:rPr lang="cs-CZ" sz="4000" b="1" dirty="0" smtClean="0">
                <a:solidFill>
                  <a:srgbClr val="002060"/>
                </a:solidFill>
              </a:rPr>
              <a:t>omu jsem se</a:t>
            </a:r>
          </a:p>
          <a:p>
            <a:r>
              <a:rPr lang="cs-CZ" sz="4000" b="1" dirty="0" err="1" smtClean="0">
                <a:solidFill>
                  <a:srgbClr val="002060"/>
                </a:solidFill>
              </a:rPr>
              <a:t>nenadíla</a:t>
            </a:r>
            <a:r>
              <a:rPr lang="cs-CZ" sz="4000" b="1" dirty="0" smtClean="0">
                <a:solidFill>
                  <a:srgbClr val="002060"/>
                </a:solidFill>
              </a:rPr>
              <a:t>.</a:t>
            </a:r>
            <a:endParaRPr lang="cs-CZ" sz="4000" b="1" dirty="0">
              <a:solidFill>
                <a:srgbClr val="002060"/>
              </a:solidFill>
            </a:endParaRPr>
          </a:p>
        </p:txBody>
      </p:sp>
      <p:pic>
        <p:nvPicPr>
          <p:cNvPr id="5122" name="Picture 2" descr="C:\Users\jkocandrlova\AppData\Local\Microsoft\Windows\Temporary Internet Files\Content.IE5\F9ELQR7P\MP900178988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69876"/>
            <a:ext cx="4248472" cy="6372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2227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417442"/>
            <a:ext cx="86409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Oblast okolo Domažlic se nazývá </a:t>
            </a:r>
            <a:r>
              <a:rPr lang="cs-CZ" sz="2400" dirty="0" smtClean="0">
                <a:solidFill>
                  <a:srgbClr val="FFFF00"/>
                </a:solidFill>
              </a:rPr>
              <a:t>Chodsko.</a:t>
            </a:r>
          </a:p>
          <a:p>
            <a:endParaRPr lang="cs-CZ" sz="2400" dirty="0"/>
          </a:p>
          <a:p>
            <a:r>
              <a:rPr lang="cs-CZ" sz="2400" dirty="0" smtClean="0"/>
              <a:t>Chodové byli sedláci</a:t>
            </a:r>
            <a:r>
              <a:rPr lang="cs-CZ" sz="2400" dirty="0"/>
              <a:t>, kteří </a:t>
            </a:r>
            <a:r>
              <a:rPr lang="cs-CZ" sz="2400" dirty="0" smtClean="0"/>
              <a:t>vykonávali  ve 14.-17.století ozbrojenou </a:t>
            </a:r>
            <a:r>
              <a:rPr lang="cs-CZ" sz="2400" dirty="0"/>
              <a:t>strážní službu české západní </a:t>
            </a:r>
            <a:r>
              <a:rPr lang="cs-CZ" sz="2400" dirty="0" smtClean="0"/>
              <a:t>hranice.</a:t>
            </a:r>
          </a:p>
          <a:p>
            <a:endParaRPr lang="cs-CZ" sz="2400" dirty="0" smtClean="0"/>
          </a:p>
          <a:p>
            <a:r>
              <a:rPr lang="cs-CZ" sz="2400" dirty="0" smtClean="0"/>
              <a:t>Na Chodsku se mluví  chodským  </a:t>
            </a:r>
            <a:r>
              <a:rPr lang="cs-CZ" sz="2400" dirty="0" smtClean="0">
                <a:solidFill>
                  <a:srgbClr val="FFFF00"/>
                </a:solidFill>
              </a:rPr>
              <a:t>nářečím</a:t>
            </a:r>
            <a:r>
              <a:rPr lang="cs-CZ" sz="2400" dirty="0" smtClean="0"/>
              <a:t>. Setkáváme se s ním i v písničce. Poznáš, která slova  se zpívají v nářečí?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04477" y="3852046"/>
            <a:ext cx="1927131" cy="646331"/>
          </a:xfrm>
          <a:prstGeom prst="rect">
            <a:avLst/>
          </a:prstGeom>
          <a:solidFill>
            <a:schemeClr val="tx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ŽÁDNYJ</a:t>
            </a:r>
            <a:endParaRPr lang="cs-CZ" sz="3600" b="1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" y="2978301"/>
            <a:ext cx="2436518" cy="1827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732240" y="5228011"/>
            <a:ext cx="2281394" cy="707886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HABYCH</a:t>
            </a:r>
            <a:endParaRPr lang="cs-CZ" sz="4000" b="1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922486"/>
            <a:ext cx="2664296" cy="19982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193353" y="4116558"/>
            <a:ext cx="2392001" cy="646331"/>
          </a:xfrm>
          <a:prstGeom prst="rect">
            <a:avLst/>
          </a:prstGeom>
          <a:solidFill>
            <a:schemeClr val="tx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NEMUŠÍLA</a:t>
            </a:r>
            <a:endParaRPr lang="cs-CZ" sz="3600" b="1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7615" y="3004750"/>
            <a:ext cx="2392001" cy="2392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1439498" y="5624144"/>
            <a:ext cx="2448106" cy="646331"/>
          </a:xfrm>
          <a:prstGeom prst="rect">
            <a:avLst/>
          </a:prstGeom>
          <a:solidFill>
            <a:schemeClr val="tx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NENADÍLA</a:t>
            </a:r>
            <a:endParaRPr lang="cs-CZ" sz="3600" b="1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215" y="4922486"/>
            <a:ext cx="2640389" cy="2344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9345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0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3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92688" cy="8145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192688" y="1052736"/>
            <a:ext cx="28071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FF00"/>
                </a:solidFill>
              </a:rPr>
              <a:t>V jakém taktu je píseň?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96674" y="2492896"/>
            <a:ext cx="29963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FF00"/>
                </a:solidFill>
              </a:rPr>
              <a:t>V jakém tempu se zpívá?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249899" y="3888065"/>
            <a:ext cx="27735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FF00"/>
                </a:solidFill>
              </a:rPr>
              <a:t>Je lidová nebo umělá?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284745" y="5249091"/>
            <a:ext cx="17876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FF00"/>
                </a:solidFill>
              </a:rPr>
              <a:t>Kolik má slok?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156437" y="1490881"/>
            <a:ext cx="99418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3/4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51866" y="3068960"/>
            <a:ext cx="15856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MÍRNĚ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851866" y="4589649"/>
            <a:ext cx="18950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LIDOVÁ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452320" y="5618423"/>
            <a:ext cx="6200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3</a:t>
            </a:r>
            <a:endParaRPr lang="cs-CZ" sz="4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5686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92688" cy="8145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192688" y="476672"/>
            <a:ext cx="17379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FF00"/>
                </a:solidFill>
              </a:rPr>
              <a:t>Najdi notu c1.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218921" y="980728"/>
            <a:ext cx="21435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FF00"/>
                </a:solidFill>
              </a:rPr>
              <a:t>Vyhledej notu c2.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249898" y="1686846"/>
            <a:ext cx="28941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B0F0"/>
                </a:solidFill>
              </a:rPr>
              <a:t>Zakroužkuj  modře dynamická znaménka.</a:t>
            </a:r>
            <a:endParaRPr lang="cs-CZ" b="1" dirty="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211606" y="2480853"/>
            <a:ext cx="29706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92D050"/>
                </a:solidFill>
              </a:rPr>
              <a:t>REPETICE </a:t>
            </a:r>
            <a:r>
              <a:rPr lang="cs-CZ" b="1" dirty="0">
                <a:solidFill>
                  <a:srgbClr val="92D050"/>
                </a:solidFill>
              </a:rPr>
              <a:t> </a:t>
            </a:r>
            <a:r>
              <a:rPr lang="cs-CZ" b="1" dirty="0" smtClean="0">
                <a:solidFill>
                  <a:srgbClr val="92D050"/>
                </a:solidFill>
              </a:rPr>
              <a:t>zabarvi zeleně</a:t>
            </a:r>
            <a:r>
              <a:rPr lang="cs-CZ" b="1" dirty="0" smtClean="0">
                <a:solidFill>
                  <a:srgbClr val="FFFF00"/>
                </a:solidFill>
              </a:rPr>
              <a:t>.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211606" y="3078686"/>
            <a:ext cx="29250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Červeně označ noty půlové.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239901" y="4732680"/>
            <a:ext cx="28383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FF00"/>
                </a:solidFill>
              </a:rPr>
              <a:t>Žlutě vybarvi takty složené ze samých čtvrťových not.</a:t>
            </a:r>
            <a:endParaRPr lang="cs-CZ" sz="2000" b="1" dirty="0">
              <a:solidFill>
                <a:srgbClr val="FFFF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249899" y="3933056"/>
            <a:ext cx="27145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LEGATO označ  oranžově.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176086" y="6021288"/>
            <a:ext cx="31566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7030A0"/>
                </a:solidFill>
              </a:rPr>
              <a:t>Pomlky  označ fialově.</a:t>
            </a:r>
            <a:endParaRPr lang="cs-CZ" sz="2000" b="1" dirty="0">
              <a:solidFill>
                <a:srgbClr val="7030A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39552" y="6488668"/>
            <a:ext cx="27366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>
                <a:solidFill>
                  <a:schemeClr val="bg1"/>
                </a:solidFill>
              </a:rPr>
              <a:t>Vyznačuj ve svém pracovním listě.</a:t>
            </a:r>
            <a:endParaRPr lang="cs-CZ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963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4629" y="343388"/>
            <a:ext cx="56108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Poslechněte si písničku ještě jednou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775460" y="303313"/>
            <a:ext cx="12987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mp3</a:t>
            </a:r>
            <a:endParaRPr lang="cs-CZ" sz="4000" dirty="0"/>
          </a:p>
        </p:txBody>
      </p:sp>
      <p:pic>
        <p:nvPicPr>
          <p:cNvPr id="4" name="Domažlice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074213" y="427730"/>
            <a:ext cx="609600" cy="6096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49286" y="1580965"/>
            <a:ext cx="73404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Který hudební nástroj jste slyšeli?</a:t>
            </a:r>
            <a:endParaRPr lang="cs-CZ" sz="3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79" y="3408396"/>
            <a:ext cx="2857500" cy="339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2227296"/>
            <a:ext cx="6096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95178" y="2254233"/>
            <a:ext cx="223170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solidFill>
                  <a:srgbClr val="00B0F0"/>
                </a:solidFill>
              </a:rPr>
              <a:t>DUDY</a:t>
            </a:r>
            <a:endParaRPr lang="cs-CZ" sz="60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833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6" presetClass="entr" presetSubtype="16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10899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10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192688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CITACE:</a:t>
            </a:r>
          </a:p>
          <a:p>
            <a:r>
              <a:rPr lang="cs-CZ" sz="1800" b="1" dirty="0"/>
              <a:t>Obrázek notového záznamu:</a:t>
            </a:r>
          </a:p>
          <a:p>
            <a:pPr marL="68580" indent="0">
              <a:buNone/>
            </a:pPr>
            <a:r>
              <a:rPr lang="cs-CZ" sz="1800" dirty="0"/>
              <a:t>Naskenovaná píseň :</a:t>
            </a:r>
          </a:p>
          <a:p>
            <a:pPr marL="68580" indent="0">
              <a:buNone/>
            </a:pPr>
            <a:r>
              <a:rPr lang="cs-CZ" sz="1800" dirty="0"/>
              <a:t>JAGLOVÁ, J. </a:t>
            </a:r>
            <a:r>
              <a:rPr lang="cs-CZ" sz="1800" i="1" dirty="0"/>
              <a:t>Hudební výchova 3 </a:t>
            </a:r>
            <a:r>
              <a:rPr lang="cs-CZ" sz="1800" i="1"/>
              <a:t>pro </a:t>
            </a:r>
            <a:r>
              <a:rPr lang="cs-CZ" sz="1800" i="1" smtClean="0"/>
              <a:t>3.ročník základní </a:t>
            </a:r>
            <a:r>
              <a:rPr lang="cs-CZ" sz="1800" i="1" dirty="0"/>
              <a:t>školy. </a:t>
            </a:r>
            <a:r>
              <a:rPr lang="cs-CZ" sz="1800" dirty="0"/>
              <a:t>1.vyd. Brno : Nová škola, 1999.</a:t>
            </a:r>
          </a:p>
          <a:p>
            <a:pPr marL="68580" indent="0">
              <a:buNone/>
            </a:pPr>
            <a:r>
              <a:rPr lang="cs-CZ" sz="1800" dirty="0"/>
              <a:t>ISBN 80-85607-82-4. s. </a:t>
            </a:r>
            <a:r>
              <a:rPr lang="cs-CZ" sz="1800" dirty="0" smtClean="0"/>
              <a:t>44.</a:t>
            </a:r>
            <a:endParaRPr lang="cs-CZ" dirty="0" smtClean="0"/>
          </a:p>
          <a:p>
            <a:r>
              <a:rPr lang="cs-CZ" sz="1600" dirty="0" smtClean="0"/>
              <a:t>OBRÁZKY: kliparty  z webu Office.com</a:t>
            </a:r>
            <a:endParaRPr lang="cs-CZ" sz="1600" dirty="0"/>
          </a:p>
          <a:p>
            <a:r>
              <a:rPr lang="cs-CZ" sz="1600" dirty="0" smtClean="0"/>
              <a:t>MAPA:</a:t>
            </a:r>
          </a:p>
          <a:p>
            <a:pPr marL="64008" indent="0">
              <a:buNone/>
            </a:pPr>
            <a:r>
              <a:rPr lang="cs-CZ" sz="1600" dirty="0" smtClean="0"/>
              <a:t>http</a:t>
            </a:r>
            <a:r>
              <a:rPr lang="cs-CZ" sz="1600" dirty="0"/>
              <a:t>://obrazky.cz/detail?q=mapa%20%C4%8Dr&amp;offset=37&amp;limit=20&amp;bUrlPar=filter%3D1&amp;resNum=47&amp;ref=http%3A//obrazky.cz/%3Fq%3Dmapa%2B%25C4%258Dr%26from%3D19&amp;resID=T5u3_Xc_m-HLT9v6NAAxptcmbO3ycR68uXc9ib_uyLA&amp;imgURL=http%3A//emapa.cz/maps/mapa-cr-reliefni_s.jpg&amp;pageURL=http%3A//emapa.cz/mapa-cr/&amp;imgX=570&amp;imgY=596&amp;imgSize=112&amp;thURL=http%3A//media1.picsearch.com/is%3FT5u3_Xc_m-HLT9v6NAAxptcmbO3ycR68uXc9ib_uyLA&amp;thX=123&amp;thY=128&amp;qNoSite=mapa%2B%C4%8Dr&amp;siteWWW=&amp;</a:t>
            </a:r>
            <a:r>
              <a:rPr lang="cs-CZ" sz="1600" dirty="0" smtClean="0"/>
              <a:t>sId=XhxCPGxCwS48u-rWYALS</a:t>
            </a:r>
          </a:p>
          <a:p>
            <a:r>
              <a:rPr lang="cs-CZ" sz="1600" dirty="0" smtClean="0"/>
              <a:t>FOTOGRAFIE:</a:t>
            </a:r>
          </a:p>
          <a:p>
            <a:pPr marL="64008" indent="0">
              <a:buNone/>
            </a:pPr>
            <a:r>
              <a:rPr lang="cs-CZ" sz="1600" dirty="0" smtClean="0">
                <a:hlinkClick r:id="rId2"/>
              </a:rPr>
              <a:t>http</a:t>
            </a:r>
            <a:r>
              <a:rPr lang="cs-CZ" sz="1600" dirty="0">
                <a:hlinkClick r:id="rId2"/>
              </a:rPr>
              <a:t>://</a:t>
            </a:r>
            <a:r>
              <a:rPr lang="cs-CZ" sz="1600" dirty="0" smtClean="0">
                <a:hlinkClick r:id="rId2"/>
              </a:rPr>
              <a:t>upload.wikimedia.org/wikipedia/commons/2/2a/Domazlice_namesti.jpg</a:t>
            </a:r>
            <a:endParaRPr lang="cs-CZ" sz="1600" dirty="0" smtClean="0"/>
          </a:p>
          <a:p>
            <a:pPr marL="64008" indent="0">
              <a:buNone/>
            </a:pPr>
            <a:r>
              <a:rPr lang="cs-CZ" sz="1600" dirty="0" smtClean="0">
                <a:hlinkClick r:id="rId3"/>
              </a:rPr>
              <a:t>http</a:t>
            </a:r>
            <a:r>
              <a:rPr lang="cs-CZ" sz="1600" dirty="0">
                <a:hlinkClick r:id="rId3"/>
              </a:rPr>
              <a:t>://</a:t>
            </a:r>
            <a:r>
              <a:rPr lang="cs-CZ" sz="1600" dirty="0" smtClean="0">
                <a:hlinkClick r:id="rId3"/>
              </a:rPr>
              <a:t>upload.wikimedia.org/wikipedia/commons/f/fa/Chodsky_hrad.jpg</a:t>
            </a:r>
            <a:endParaRPr lang="cs-CZ" sz="1600" dirty="0" smtClean="0"/>
          </a:p>
          <a:p>
            <a:pPr marL="64008" indent="0">
              <a:buNone/>
            </a:pPr>
            <a:r>
              <a:rPr lang="cs-CZ" sz="1600" dirty="0">
                <a:hlinkClick r:id="rId4"/>
              </a:rPr>
              <a:t>http://</a:t>
            </a:r>
            <a:r>
              <a:rPr lang="cs-CZ" sz="1600" dirty="0" smtClean="0">
                <a:hlinkClick r:id="rId4"/>
              </a:rPr>
              <a:t>www.domazlice.info/o-domazlicich/hranicni-mesto-domazlice.html</a:t>
            </a:r>
            <a:endParaRPr lang="cs-CZ" sz="1600" dirty="0" smtClean="0"/>
          </a:p>
          <a:p>
            <a:pPr marL="64008" indent="0">
              <a:buNone/>
            </a:pPr>
            <a:r>
              <a:rPr lang="cs-CZ" sz="1600" dirty="0">
                <a:hlinkClick r:id="rId5"/>
              </a:rPr>
              <a:t>http://</a:t>
            </a:r>
            <a:r>
              <a:rPr lang="cs-CZ" sz="1600" dirty="0" smtClean="0">
                <a:hlinkClick r:id="rId5"/>
              </a:rPr>
              <a:t>www.prsten.cz/foto/CP/1761-1.jpg</a:t>
            </a:r>
            <a:endParaRPr lang="cs-CZ" sz="1600" dirty="0" smtClean="0"/>
          </a:p>
          <a:p>
            <a:pPr marL="64008" indent="0">
              <a:buNone/>
            </a:pPr>
            <a:r>
              <a:rPr lang="cs-CZ" sz="1600" dirty="0">
                <a:hlinkClick r:id="rId6"/>
              </a:rPr>
              <a:t>http://</a:t>
            </a:r>
            <a:r>
              <a:rPr lang="cs-CZ" sz="1600" dirty="0" smtClean="0">
                <a:hlinkClick r:id="rId6"/>
              </a:rPr>
              <a:t>www.prsten.cz/foto/CP/1937-1.jpg</a:t>
            </a:r>
            <a:endParaRPr lang="cs-CZ" sz="1600" dirty="0" smtClean="0"/>
          </a:p>
          <a:p>
            <a:pPr marL="64008" indent="0">
              <a:buNone/>
            </a:pPr>
            <a:r>
              <a:rPr lang="cs-CZ" sz="1600" dirty="0">
                <a:hlinkClick r:id="rId7"/>
              </a:rPr>
              <a:t>http://</a:t>
            </a:r>
            <a:r>
              <a:rPr lang="cs-CZ" sz="1600" dirty="0" smtClean="0">
                <a:hlinkClick r:id="rId7"/>
              </a:rPr>
              <a:t>upload.wikimedia.org/wikipedia/commons/b/b6/Domažlice_znak.png</a:t>
            </a:r>
            <a:endParaRPr lang="cs-CZ" sz="1600" dirty="0" smtClean="0"/>
          </a:p>
          <a:p>
            <a:pPr marL="64008" indent="0">
              <a:buNone/>
            </a:pPr>
            <a:r>
              <a:rPr lang="cs-CZ" sz="1600" dirty="0">
                <a:hlinkClick r:id="rId8"/>
              </a:rPr>
              <a:t>http://</a:t>
            </a:r>
            <a:r>
              <a:rPr lang="cs-CZ" sz="1600" dirty="0" smtClean="0">
                <a:hlinkClick r:id="rId8"/>
              </a:rPr>
              <a:t>cs.wikipedia.org/wiki/Dudy</a:t>
            </a:r>
            <a:endParaRPr lang="cs-CZ" sz="1600" dirty="0" smtClean="0"/>
          </a:p>
          <a:p>
            <a:pPr marL="64008" indent="0">
              <a:buNone/>
            </a:pPr>
            <a:r>
              <a:rPr lang="cs-CZ" sz="1600" dirty="0">
                <a:hlinkClick r:id="rId9"/>
              </a:rPr>
              <a:t>http://</a:t>
            </a:r>
            <a:r>
              <a:rPr lang="cs-CZ" sz="1600" dirty="0" smtClean="0">
                <a:hlinkClick r:id="rId9"/>
              </a:rPr>
              <a:t>blog.idnes.cz/blog/14045/285326/7_ZUS_Strakonice.jpg</a:t>
            </a:r>
            <a:endParaRPr lang="cs-CZ" sz="1600" dirty="0" smtClean="0"/>
          </a:p>
          <a:p>
            <a:pPr marL="64008" indent="0">
              <a:buNone/>
            </a:pPr>
            <a:r>
              <a:rPr lang="cs-CZ" sz="1600" dirty="0"/>
              <a:t>http://www.obrazky.cz/detail?q=chodsk%C3%9D%20KOL%C3%81%C4%8C&amp;offset=1&amp;limit=20&amp;bUrlPar=filter%3D1&amp;resNum=11&amp;ref=http%3A//www.obrazky.cz/%3Fq%3Dchodsk%25C3%259D%2BKOL%25C3%2581%25C4%258C%26from%3D73&amp;resID=EpveOdUvQi3PbobIgLvrl8EdRYJkbu0YrftxbQ5et0s&amp;imgURL=http%3A//www.precliky.cz/sortiment_big/182.jpg&amp;pageURL=http%3A//www.precliky.cz/eshop-jina-pekarna-horovice.php%3Fid%3D10&amp;imgX=601&amp;imgY=601&amp;imgSize=56&amp;thURL=http%3A//media2.picsearch.com/is%3FEpveOdUvQi3PbobIgLvrl8EdRYJkbu0YrftxbQ5et0s&amp;thX=128&amp;thY=128&amp;qNoSite=chodsk%C3%9D%2BKOL%C3%81%C4%8C&amp;siteWWW=&amp;</a:t>
            </a:r>
            <a:r>
              <a:rPr lang="cs-CZ" sz="1600" dirty="0" smtClean="0"/>
              <a:t>sId=9UxPyswPwVtXe-1DZdHi</a:t>
            </a:r>
          </a:p>
          <a:p>
            <a:pPr marL="64008" indent="0">
              <a:buNone/>
            </a:pPr>
            <a:r>
              <a:rPr lang="cs-CZ" sz="1600" dirty="0">
                <a:hlinkClick r:id="rId10"/>
              </a:rPr>
              <a:t>http://</a:t>
            </a:r>
            <a:r>
              <a:rPr lang="cs-CZ" sz="1600" dirty="0" smtClean="0">
                <a:hlinkClick r:id="rId10"/>
              </a:rPr>
              <a:t>foto.dama.cz/img/173/173328.jpg</a:t>
            </a:r>
            <a:endParaRPr lang="cs-CZ" sz="1600" dirty="0" smtClean="0"/>
          </a:p>
          <a:p>
            <a:pPr marL="64008" indent="0">
              <a:buNone/>
            </a:pPr>
            <a:endParaRPr lang="cs-CZ" sz="1600" dirty="0" smtClean="0"/>
          </a:p>
          <a:p>
            <a:pPr marL="64008" indent="0">
              <a:buNone/>
            </a:pPr>
            <a:endParaRPr lang="cs-CZ" sz="1600" dirty="0" smtClean="0"/>
          </a:p>
          <a:p>
            <a:pPr marL="64008" indent="0">
              <a:buNone/>
            </a:pPr>
            <a:endParaRPr lang="cs-CZ" sz="1600" dirty="0" smtClean="0"/>
          </a:p>
          <a:p>
            <a:pPr marL="64008" indent="0">
              <a:buNone/>
            </a:pPr>
            <a:endParaRPr lang="cs-CZ" sz="1600" dirty="0" smtClean="0"/>
          </a:p>
          <a:p>
            <a:pPr marL="64008" indent="0">
              <a:buNone/>
            </a:pPr>
            <a:endParaRPr lang="cs-CZ" sz="1600" dirty="0" smtClean="0"/>
          </a:p>
          <a:p>
            <a:pPr marL="64008" indent="0">
              <a:buNone/>
            </a:pPr>
            <a:endParaRPr lang="cs-CZ" sz="1600" dirty="0" smtClean="0"/>
          </a:p>
          <a:p>
            <a:pPr marL="64008" indent="0">
              <a:buNone/>
            </a:pPr>
            <a:endParaRPr lang="cs-CZ" sz="1600" dirty="0" smtClean="0"/>
          </a:p>
          <a:p>
            <a:endParaRPr lang="cs-CZ" sz="1600" dirty="0" smtClean="0"/>
          </a:p>
          <a:p>
            <a:endParaRPr lang="cs-CZ" sz="16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6221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149</TotalTime>
  <Words>384</Words>
  <Application>Microsoft Office PowerPoint</Application>
  <PresentationFormat>Předvádění na obrazovce (4:3)</PresentationFormat>
  <Paragraphs>85</Paragraphs>
  <Slides>12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Talent</vt:lpstr>
      <vt:lpstr>Škola: Základní škola a Mateřská škola Halže, příspěvková organizace Název: VY_32_INOVACE_11_HV_Písnička Žádnyj neví, co sou Domažlice Číslo projektu:CZ.1.07/1.4.00/21.3551 Autor: Mgr. Jarmila Kočandrlová </vt:lpstr>
      <vt:lpstr>Žádnyj neví, co sou Domažlice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Kočandrlová Jarmila</dc:creator>
  <cp:lastModifiedBy>Kočandrlová Jarmila</cp:lastModifiedBy>
  <cp:revision>21</cp:revision>
  <dcterms:created xsi:type="dcterms:W3CDTF">2012-11-14T20:40:29Z</dcterms:created>
  <dcterms:modified xsi:type="dcterms:W3CDTF">2013-04-13T17:25:42Z</dcterms:modified>
</cp:coreProperties>
</file>