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handoutMasterIdLst>
    <p:handoutMasterId r:id="rId21"/>
  </p:handoutMasterIdLst>
  <p:sldIdLst>
    <p:sldId id="271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 showGuides="1">
      <p:cViewPr varScale="1">
        <p:scale>
          <a:sx n="38" d="100"/>
          <a:sy n="38" d="100"/>
        </p:scale>
        <p:origin x="-828" y="-11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0FC63C72-403E-445B-971A-017DDA0FB008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8964978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C62D96B-DD0F-4946-956C-3282224B5CD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03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1511935"/>
            <a:ext cx="8652536" cy="2124409"/>
          </a:xfrm>
        </p:spPr>
        <p:txBody>
          <a:bodyPr anchor="b">
            <a:noAutofit/>
          </a:bodyPr>
          <a:lstStyle>
            <a:lvl1pPr>
              <a:defRPr sz="6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047" y="3863834"/>
            <a:ext cx="7056438" cy="1931917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A9A3078-3CB8-4F58-8951-CE3BCDAAC7FF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756047" y="3746239"/>
            <a:ext cx="8652536" cy="175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645F1EE-245B-4AF1-8860-C7606CBAC5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300" y="2603888"/>
            <a:ext cx="8568531" cy="2425396"/>
          </a:xfrm>
        </p:spPr>
        <p:txBody>
          <a:bodyPr anchor="b">
            <a:normAutofit/>
          </a:bodyPr>
          <a:lstStyle>
            <a:lvl1pPr algn="l">
              <a:defRPr sz="53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300" y="5100261"/>
            <a:ext cx="8568531" cy="1653678"/>
          </a:xfrm>
        </p:spPr>
        <p:txBody>
          <a:bodyPr anchor="t">
            <a:normAutofit/>
          </a:bodyPr>
          <a:lstStyle>
            <a:lvl1pPr marL="0" indent="0">
              <a:buNone/>
              <a:defRPr sz="26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3375BD5-2107-403E-B242-1D03A66EFF53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806450" y="5070022"/>
            <a:ext cx="8652536" cy="175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4031" y="1844561"/>
            <a:ext cx="4452276" cy="520105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4318" y="1844561"/>
            <a:ext cx="4452276" cy="520105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CB8F2D-4052-4EF5-8E3A-BB062E3A53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847921"/>
            <a:ext cx="4334669" cy="705219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200" b="0">
                <a:solidFill>
                  <a:schemeClr val="tx2"/>
                </a:solidFill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031" y="2687885"/>
            <a:ext cx="4334669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41925" y="1847921"/>
            <a:ext cx="4334669" cy="705219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2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41925" y="2687885"/>
            <a:ext cx="4334669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DF3363-A550-469F-B832-EA4FB68D4871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445262" y="4459771"/>
            <a:ext cx="5190977" cy="875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BDFA0B6-7726-49DA-B6A2-F5ECE812C8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13497E-AC76-4F06-944C-326406ADEB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031" y="873122"/>
            <a:ext cx="2358866" cy="1390980"/>
          </a:xfrm>
        </p:spPr>
        <p:txBody>
          <a:bodyPr anchor="b">
            <a:noAutofit/>
          </a:bodyPr>
          <a:lstStyle>
            <a:lvl1pPr algn="l">
              <a:defRPr sz="2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203" y="873121"/>
            <a:ext cx="6300391" cy="6148536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032" y="2348539"/>
            <a:ext cx="2358866" cy="4677800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A70324-7F0F-4DA8-9A93-EAF63D0B9594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4137" y="3946514"/>
            <a:ext cx="6148536" cy="175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031" y="873562"/>
            <a:ext cx="2362156" cy="1394340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51419" y="923961"/>
            <a:ext cx="6509180" cy="6063234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031" y="2351899"/>
            <a:ext cx="2358866" cy="4676919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793B4B2-E7BD-42E8-89D0-86B2B72E83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4EBEA78-B569-4D57-A0C8-EB92E2B22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453" y="671971"/>
            <a:ext cx="2268141" cy="6467722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4031" y="671971"/>
            <a:ext cx="6636411" cy="646772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61C3B24-299A-4C48-8E1C-CDD4916A36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43376"/>
            <a:ext cx="10080625" cy="25198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4031" y="587975"/>
            <a:ext cx="9072563" cy="1091953"/>
          </a:xfrm>
          <a:prstGeom prst="rect">
            <a:avLst/>
          </a:prstGeom>
        </p:spPr>
        <p:txBody>
          <a:bodyPr vert="horz" lIns="100794" tIns="50397" rIns="100794" bIns="50397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031" y="1763924"/>
            <a:ext cx="9072563" cy="5375769"/>
          </a:xfrm>
          <a:prstGeom prst="rect">
            <a:avLst/>
          </a:prstGeom>
        </p:spPr>
        <p:txBody>
          <a:bodyPr vert="horz" lIns="100794" tIns="50397" rIns="100794" bIns="50397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0080625" cy="4031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4031" y="20159"/>
            <a:ext cx="3192198" cy="362864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300">
                <a:solidFill>
                  <a:srgbClr val="FFFFFF"/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80235" y="20159"/>
            <a:ext cx="4536281" cy="362864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0521" y="20159"/>
            <a:ext cx="1176073" cy="362864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fld id="{1F63D34F-C0F1-4F30-935C-AE2BDFB4E3D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007943" rtl="0" eaLnBrk="1" latinLnBrk="0" hangingPunct="1">
        <a:spcBef>
          <a:spcPct val="0"/>
        </a:spcBef>
        <a:buNone/>
        <a:defRPr sz="4400" kern="1200" spc="-11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1589" indent="-201589" algn="l" defTabSz="1007943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indent="-201589" algn="l" defTabSz="1007943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06354" indent="-201589" algn="l" defTabSz="1007943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108737" indent="-201589" algn="l" defTabSz="1007943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10326" indent="-151191" algn="l" defTabSz="1007943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511915" indent="-201589" algn="l" defTabSz="1007943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13503" indent="-201589" algn="l" defTabSz="1007943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15092" indent="-201589" algn="l" defTabSz="1007943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16681" indent="-201589" algn="l" defTabSz="1007943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023728" y="366694"/>
            <a:ext cx="6033170" cy="138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096577"/>
              </p:ext>
            </p:extLst>
          </p:nvPr>
        </p:nvGraphicFramePr>
        <p:xfrm>
          <a:off x="1269581" y="4969936"/>
          <a:ext cx="7541463" cy="251413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541463"/>
              </a:tblGrid>
              <a:tr h="739168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Základní škola a Mateřská škola generála Pattona Dýšina,    příspěvková organizace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AUTOR:      Mgr. Marcela</a:t>
                      </a:r>
                      <a:r>
                        <a:rPr lang="cs-CZ" sz="2100" baseline="0" dirty="0" smtClean="0"/>
                        <a:t> Šašková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NÁZEV</a:t>
                      </a:r>
                      <a:r>
                        <a:rPr lang="cs-CZ" sz="2100" smtClean="0"/>
                        <a:t>:      VY_32_INOVACE_4C_20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TÉMA:       GEOMETRIE</a:t>
                      </a:r>
                      <a:r>
                        <a:rPr lang="cs-CZ" sz="2100" baseline="0" dirty="0" smtClean="0"/>
                        <a:t> VI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9982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ČÍSLO PROJEKTU:  </a:t>
                      </a:r>
                      <a:r>
                        <a:rPr lang="cs-CZ" sz="2100" i="1" dirty="0" smtClean="0"/>
                        <a:t>CZ.</a:t>
                      </a:r>
                      <a:r>
                        <a:rPr lang="cs-CZ" sz="2100" i="1" baseline="0" dirty="0" smtClean="0"/>
                        <a:t> 1. 07/ 1. 4. 00/ 21. 1843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7" y="1749345"/>
            <a:ext cx="5100032" cy="321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39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ukazuje krok za krokem postup při grafickém odčítání úhlů. </a:t>
            </a:r>
          </a:p>
          <a:p>
            <a:pPr marL="0" indent="0">
              <a:buNone/>
            </a:pPr>
            <a:r>
              <a:rPr lang="cs-CZ" smtClean="0"/>
              <a:t>Barevné </a:t>
            </a:r>
            <a:r>
              <a:rPr lang="cs-CZ" dirty="0" smtClean="0"/>
              <a:t>zvýraznění pomáhá žákům v lepším pochopení úkolu</a:t>
            </a:r>
            <a:r>
              <a:rPr lang="cs-CZ" smtClean="0"/>
              <a:t>. </a:t>
            </a:r>
          </a:p>
          <a:p>
            <a:pPr marL="0" indent="0">
              <a:buNone/>
            </a:pPr>
            <a:r>
              <a:rPr lang="cs-CZ" smtClean="0"/>
              <a:t>Početní </a:t>
            </a:r>
            <a:r>
              <a:rPr lang="cs-CZ" dirty="0" smtClean="0"/>
              <a:t>kontrola je zase vhodná pro ověření správnosti metody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29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dirty="0"/>
              <a:t>Grafické odčítání úhlů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dirty="0"/>
              <a:t>Úkol: odečti graficky úhly </a:t>
            </a:r>
            <a:r>
              <a:rPr lang="cs-CZ" dirty="0">
                <a:latin typeface="Arial" pitchFamily="34"/>
                <a:cs typeface="Arial" pitchFamily="34"/>
              </a:rPr>
              <a:t>α - β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7081560" y="1864440"/>
            <a:ext cx="502200" cy="62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 rtl="0" hangingPunct="0">
              <a:buNone/>
              <a:tabLst/>
            </a:pPr>
            <a:r>
              <a:rPr lang="cs-CZ" sz="4400" b="0" i="0" u="none" strike="noStrike" kern="1200">
                <a:ln>
                  <a:noFill/>
                </a:ln>
                <a:latin typeface="Arial" pitchFamily="34"/>
                <a:ea typeface="Arial" pitchFamily="34"/>
                <a:cs typeface="Arial" pitchFamily="34"/>
              </a:rPr>
              <a:t>β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08359" y="2592000"/>
            <a:ext cx="503640" cy="625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ctr" rtl="0" hangingPunct="0">
              <a:buNone/>
              <a:tabLst/>
            </a:pPr>
            <a:r>
              <a:rPr lang="cs-CZ" sz="4400" b="0" i="0" u="none" strike="noStrike" kern="1200">
                <a:ln>
                  <a:noFill/>
                </a:ln>
                <a:latin typeface="Arial" pitchFamily="34"/>
                <a:ea typeface="Arial" pitchFamily="34"/>
                <a:cs typeface="Arial" pitchFamily="34"/>
              </a:rPr>
              <a:t>α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Polopřímka, na které budeme pracovat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Kružnice s libovolným poloměrem a středem ve vrcholu úhlu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Stejný poloměr, vrchol druhého úhlu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Stejný poloměr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Poloměr kružnice určující velikost úhlu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Stejný poloměr – přenesen první úhel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Poloměr kružnice určující velikost druhého úhlu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Přenášíme druhý úhel, pozor na střed kružnice!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římá spojnice 3"/>
          <p:cNvSpPr/>
          <p:nvPr/>
        </p:nvSpPr>
        <p:spPr>
          <a:xfrm flipH="1">
            <a:off x="4176000" y="4536000"/>
            <a:ext cx="936000" cy="360000"/>
          </a:xfrm>
          <a:prstGeom prst="line">
            <a:avLst/>
          </a:prstGeom>
          <a:noFill/>
          <a:ln w="0">
            <a:solidFill>
              <a:srgbClr val="C5000B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Pozor na správný výběr ramene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1688399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římá spojnice 3"/>
          <p:cNvSpPr/>
          <p:nvPr/>
        </p:nvSpPr>
        <p:spPr>
          <a:xfrm flipH="1">
            <a:off x="5688000" y="3960000"/>
            <a:ext cx="1440000" cy="648000"/>
          </a:xfrm>
          <a:prstGeom prst="line">
            <a:avLst/>
          </a:prstGeom>
          <a:noFill/>
          <a:ln w="0">
            <a:solidFill>
              <a:srgbClr val="C5000B"/>
            </a:solidFill>
            <a:prstDash val="solid"/>
            <a:tailEnd type="arrow"/>
          </a:ln>
        </p:spPr>
        <p:txBody>
          <a:bodyPr vert="horz" wrap="none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Zvýrazněný výsledek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Barevně pro větší přehlednost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Ještě početně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24320" y="2164080"/>
            <a:ext cx="1008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8784" y="165912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7314" y="4859957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X</a:t>
            </a:r>
            <a:endParaRPr lang="cs-CZ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" y="3179674"/>
            <a:ext cx="100806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Použitá literatura:</a:t>
            </a:r>
          </a:p>
          <a:p>
            <a:r>
              <a:rPr lang="cs-CZ" dirty="0" smtClean="0"/>
              <a:t>PŮLPÁN; ČIHÁK. </a:t>
            </a:r>
            <a:r>
              <a:rPr lang="cs-CZ" i="1" dirty="0" smtClean="0"/>
              <a:t>matematika pro 6. ročník ZŠ - geometrie</a:t>
            </a:r>
            <a:r>
              <a:rPr lang="cs-CZ" dirty="0" smtClean="0"/>
              <a:t>. Praha: SPN, 2007, </a:t>
            </a:r>
            <a:br>
              <a:rPr lang="cs-CZ" dirty="0" smtClean="0"/>
            </a:br>
            <a:r>
              <a:rPr lang="cs-CZ" dirty="0" smtClean="0"/>
              <a:t>ISBN 978-80-7235-365-1</a:t>
            </a:r>
          </a:p>
          <a:p>
            <a:r>
              <a:rPr lang="cs-CZ" dirty="0" smtClean="0"/>
              <a:t>MOLNÁR, Josef. </a:t>
            </a:r>
            <a:r>
              <a:rPr lang="cs-CZ" i="1" dirty="0" smtClean="0"/>
              <a:t>Matematika 6</a:t>
            </a:r>
            <a:r>
              <a:rPr lang="cs-CZ" dirty="0" smtClean="0"/>
              <a:t>. Olomouc: </a:t>
            </a:r>
            <a:r>
              <a:rPr lang="cs-CZ" dirty="0" err="1" smtClean="0"/>
              <a:t>Prodos</a:t>
            </a:r>
            <a:r>
              <a:rPr lang="cs-CZ" dirty="0" smtClean="0"/>
              <a:t>, c1998, 143 s. ISBN 80-858-0698-3.</a:t>
            </a:r>
          </a:p>
          <a:p>
            <a:endParaRPr lang="cs-CZ" dirty="0" smtClean="0"/>
          </a:p>
          <a:p>
            <a:r>
              <a:rPr lang="cs-CZ" dirty="0" smtClean="0"/>
              <a:t>Obrázky vytvořeny pomocí programu GEOGEBRA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856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68</TotalTime>
  <Words>210</Words>
  <Application>Microsoft Office PowerPoint</Application>
  <PresentationFormat>Vlastní</PresentationFormat>
  <Paragraphs>71</Paragraphs>
  <Slides>18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Přehlednost</vt:lpstr>
      <vt:lpstr>Prezentace aplikace PowerPoint</vt:lpstr>
      <vt:lpstr>Anotace </vt:lpstr>
      <vt:lpstr>Grafické odčítání úhlů</vt:lpstr>
      <vt:lpstr>Úkol: odečti graficky úhly α - β</vt:lpstr>
      <vt:lpstr>Polopřímka, na které budeme pracovat</vt:lpstr>
      <vt:lpstr>Kružnice s libovolným poloměrem a středem ve vrcholu úhlu</vt:lpstr>
      <vt:lpstr>Stejný poloměr, vrchol druhého úhlu</vt:lpstr>
      <vt:lpstr>Stejný poloměr</vt:lpstr>
      <vt:lpstr>Poloměr kružnice určující velikost úhlu</vt:lpstr>
      <vt:lpstr>Stejný poloměr – přenesen první úhel</vt:lpstr>
      <vt:lpstr>Prezentace aplikace PowerPoint</vt:lpstr>
      <vt:lpstr>Poloměr kružnice určující velikost druhého úhlu</vt:lpstr>
      <vt:lpstr>Přenášíme druhý úhel, pozor na střed kružnice!</vt:lpstr>
      <vt:lpstr>Pozor na správný výběr ramene</vt:lpstr>
      <vt:lpstr>Zvýrazněný výsledek</vt:lpstr>
      <vt:lpstr>Barevně pro větší přehlednost</vt:lpstr>
      <vt:lpstr>Ještě početně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jitka</cp:lastModifiedBy>
  <cp:revision>9</cp:revision>
  <dcterms:created xsi:type="dcterms:W3CDTF">2012-07-01T21:27:26Z</dcterms:created>
  <dcterms:modified xsi:type="dcterms:W3CDTF">2013-05-18T12:30:40Z</dcterms:modified>
</cp:coreProperties>
</file>