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60" r:id="rId2"/>
    <p:sldId id="256" r:id="rId3"/>
    <p:sldId id="259" r:id="rId4"/>
    <p:sldId id="262" r:id="rId5"/>
    <p:sldId id="263" r:id="rId6"/>
    <p:sldId id="264" r:id="rId7"/>
    <p:sldId id="258" r:id="rId8"/>
    <p:sldId id="265" r:id="rId9"/>
    <p:sldId id="266" r:id="rId10"/>
    <p:sldId id="257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E12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675C3-CD7E-441E-BF83-5AE10B77F608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97D9EF-3EA3-45A4-B8E7-692B252140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4996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97D9EF-3EA3-45A4-B8E7-692B2521402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8716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ceskatelevize.cz/porady/10168867120-putovani-za-pisnickou/21154215362/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mIX5I8PMjJ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10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9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7" Type="http://schemas.openxmlformats.org/officeDocument/2006/relationships/image" Target="../media/image10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9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p3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TeIXI4UMfQ" TargetMode="External"/><Relationship Id="rId7" Type="http://schemas.openxmlformats.org/officeDocument/2006/relationships/image" Target="../media/image14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v8Iya2N8eic" TargetMode="External"/><Relationship Id="rId5" Type="http://schemas.openxmlformats.org/officeDocument/2006/relationships/image" Target="../media/image13.wmf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sevyhodne.cz/potraviny/bonbony-haslerky-original-400g" TargetMode="External"/><Relationship Id="rId3" Type="http://schemas.openxmlformats.org/officeDocument/2006/relationships/hyperlink" Target="http://cs.wikipedia.org/wiki/Soubor:Ha&#353;ler&#367;v_pomn&#237;k_-_zespoda.jpg" TargetMode="External"/><Relationship Id="rId7" Type="http://schemas.openxmlformats.org/officeDocument/2006/relationships/hyperlink" Target="http://www.youtube.com/watch?v=2pDrQVEASf0" TargetMode="External"/><Relationship Id="rId2" Type="http://schemas.openxmlformats.org/officeDocument/2006/relationships/hyperlink" Target="http://cs.wikipedia.org/wiki/Soubor:Karel_Ha&#353;ler-1904_foto_Josef_Fiedl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tTeIXI4UMfQ" TargetMode="External"/><Relationship Id="rId5" Type="http://schemas.openxmlformats.org/officeDocument/2006/relationships/hyperlink" Target="http://www.haslerka.cz/pisne-noty-a-texty/" TargetMode="External"/><Relationship Id="rId4" Type="http://schemas.openxmlformats.org/officeDocument/2006/relationships/hyperlink" Target="http://www.ceskatelevize.cz/porady/10168867120-putovani-za-pisnickou/2115421536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79611" y="980728"/>
            <a:ext cx="6584776" cy="1368152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dirty="0"/>
              <a:t>Škola: Základní škola a Mateřská škola Halže, příspěvková organizace</a:t>
            </a:r>
            <a:br>
              <a:rPr lang="cs-CZ" sz="1400" dirty="0"/>
            </a:br>
            <a:r>
              <a:rPr lang="cs-CZ" sz="1800" b="1" dirty="0"/>
              <a:t>Název: </a:t>
            </a:r>
            <a:r>
              <a:rPr lang="cs-CZ" sz="1800" b="1" dirty="0" smtClean="0"/>
              <a:t>VY_32_INOVACE_10_HV_Karel Hašler</a:t>
            </a: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400" dirty="0"/>
              <a:t>Číslo projektu:CZ.1.07/1.4.00/21.3551</a:t>
            </a:r>
            <a:br>
              <a:rPr lang="cs-CZ" sz="1400" dirty="0"/>
            </a:br>
            <a:r>
              <a:rPr lang="cs-CZ" sz="1400" dirty="0" smtClean="0"/>
              <a:t>autor: Mgr. Jarmila </a:t>
            </a:r>
            <a:r>
              <a:rPr lang="cs-CZ" sz="1400" dirty="0"/>
              <a:t>Kočandrlová</a:t>
            </a:r>
            <a:br>
              <a:rPr lang="cs-CZ" sz="1400" dirty="0"/>
            </a:b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7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7603" y="2348880"/>
            <a:ext cx="712879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ANOTACE.</a:t>
            </a:r>
          </a:p>
          <a:p>
            <a:r>
              <a:rPr lang="cs-CZ" dirty="0" smtClean="0"/>
              <a:t>Určeno žákům 1.stupně ZŠ </a:t>
            </a:r>
          </a:p>
          <a:p>
            <a:r>
              <a:rPr lang="cs-CZ" dirty="0" smtClean="0"/>
              <a:t>Motivace k  nácviku písně Česká písnička</a:t>
            </a:r>
          </a:p>
          <a:p>
            <a:r>
              <a:rPr lang="cs-CZ" dirty="0" smtClean="0"/>
              <a:t>Obsahuje odkaz na video (</a:t>
            </a:r>
            <a:r>
              <a:rPr lang="cs-CZ" dirty="0" err="1" smtClean="0"/>
              <a:t>čb</a:t>
            </a:r>
            <a:r>
              <a:rPr lang="cs-CZ" dirty="0" smtClean="0"/>
              <a:t> film, 5:26), odkaz na pořad ČT s kapelou Hašlerka ( 25:31), odkaz na směs písní </a:t>
            </a:r>
            <a:r>
              <a:rPr lang="cs-CZ" dirty="0" err="1" smtClean="0"/>
              <a:t>K.Hašlera</a:t>
            </a:r>
            <a:r>
              <a:rPr lang="cs-CZ" dirty="0" smtClean="0"/>
              <a:t> ( </a:t>
            </a:r>
            <a:r>
              <a:rPr lang="cs-CZ" dirty="0"/>
              <a:t>V</a:t>
            </a:r>
            <a:r>
              <a:rPr lang="cs-CZ" dirty="0" smtClean="0"/>
              <a:t>ejvodova </a:t>
            </a:r>
            <a:r>
              <a:rPr lang="cs-CZ" smtClean="0"/>
              <a:t>kapela , 3 </a:t>
            </a:r>
            <a:r>
              <a:rPr lang="cs-CZ" dirty="0" smtClean="0"/>
              <a:t>min.),   zvukové nahrávky písně v podání kapely </a:t>
            </a:r>
            <a:r>
              <a:rPr lang="cs-CZ" dirty="0" err="1" smtClean="0"/>
              <a:t>Šlapeto</a:t>
            </a:r>
            <a:r>
              <a:rPr lang="cs-CZ" dirty="0" smtClean="0"/>
              <a:t> a Jana Nedvěda (zkrácený text) – učitel volí z nabídky  jen něco podle svého uvážení.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9919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1412776"/>
            <a:ext cx="6400800" cy="12954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Karel Hašler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3356992"/>
            <a:ext cx="7632848" cy="2592288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/>
              <a:t>(31. října 1879, </a:t>
            </a:r>
            <a:r>
              <a:rPr lang="cs-CZ" dirty="0" err="1"/>
              <a:t>Zlíchov</a:t>
            </a:r>
            <a:r>
              <a:rPr lang="cs-CZ" dirty="0"/>
              <a:t> – 22. prosince 1941, Mauthausen</a:t>
            </a:r>
            <a:r>
              <a:rPr lang="cs-CZ" dirty="0" smtClean="0"/>
              <a:t>)</a:t>
            </a:r>
          </a:p>
          <a:p>
            <a:pPr>
              <a:lnSpc>
                <a:spcPct val="100000"/>
              </a:lnSpc>
            </a:pPr>
            <a:r>
              <a:rPr lang="cs-CZ" dirty="0" smtClean="0"/>
              <a:t> </a:t>
            </a:r>
            <a:r>
              <a:rPr lang="cs-CZ" sz="3600" b="1" dirty="0"/>
              <a:t>byl český písničkář, herec, textař, skladatel, spisovatel, scenárista, dramatik a režisér.</a:t>
            </a:r>
          </a:p>
        </p:txBody>
      </p:sp>
    </p:spTree>
    <p:extLst>
      <p:ext uri="{BB962C8B-B14F-4D97-AF65-F5344CB8AC3E}">
        <p14:creationId xmlns:p14="http://schemas.microsoft.com/office/powerpoint/2010/main" val="14058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420888"/>
            <a:ext cx="3600400" cy="2736304"/>
          </a:xfrm>
        </p:spPr>
        <p:txBody>
          <a:bodyPr>
            <a:noAutofit/>
          </a:bodyPr>
          <a:lstStyle/>
          <a:p>
            <a:pPr indent="0" algn="ctr">
              <a:buNone/>
            </a:pPr>
            <a:r>
              <a:rPr lang="cs-CZ" sz="3200" i="1" dirty="0" smtClean="0">
                <a:solidFill>
                  <a:srgbClr val="7030A0"/>
                </a:solidFill>
              </a:rPr>
              <a:t>Karel Hašler </a:t>
            </a:r>
          </a:p>
          <a:p>
            <a:pPr indent="0" algn="ctr">
              <a:buNone/>
            </a:pPr>
            <a:r>
              <a:rPr lang="cs-CZ" sz="3200" i="1" dirty="0" smtClean="0">
                <a:solidFill>
                  <a:srgbClr val="7030A0"/>
                </a:solidFill>
              </a:rPr>
              <a:t>v jedné ze svých rolí </a:t>
            </a:r>
          </a:p>
          <a:p>
            <a:pPr indent="0" algn="ctr">
              <a:buNone/>
            </a:pPr>
            <a:r>
              <a:rPr lang="cs-CZ" sz="3200" i="1" dirty="0" smtClean="0">
                <a:solidFill>
                  <a:srgbClr val="7030A0"/>
                </a:solidFill>
              </a:rPr>
              <a:t>v Národním divadle. </a:t>
            </a:r>
            <a:endParaRPr lang="cs-CZ" sz="3200" i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80728"/>
            <a:ext cx="3237114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856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44824" y="2132856"/>
            <a:ext cx="329512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>
                <a:solidFill>
                  <a:srgbClr val="7030A0"/>
                </a:solidFill>
              </a:rPr>
              <a:t>Při příležitosti 130. výročí jeho narození </a:t>
            </a:r>
            <a:endParaRPr lang="cs-CZ" sz="2800" i="1" dirty="0" smtClean="0">
              <a:solidFill>
                <a:srgbClr val="7030A0"/>
              </a:solidFill>
            </a:endParaRPr>
          </a:p>
          <a:p>
            <a:r>
              <a:rPr lang="cs-CZ" sz="2800" i="1" dirty="0" smtClean="0">
                <a:solidFill>
                  <a:srgbClr val="7030A0"/>
                </a:solidFill>
              </a:rPr>
              <a:t>(</a:t>
            </a:r>
            <a:r>
              <a:rPr lang="cs-CZ" sz="2800" i="1" dirty="0">
                <a:solidFill>
                  <a:srgbClr val="7030A0"/>
                </a:solidFill>
              </a:rPr>
              <a:t>31. října 2009) </a:t>
            </a:r>
            <a:endParaRPr lang="cs-CZ" sz="2800" i="1" dirty="0" smtClean="0">
              <a:solidFill>
                <a:srgbClr val="7030A0"/>
              </a:solidFill>
            </a:endParaRPr>
          </a:p>
          <a:p>
            <a:r>
              <a:rPr lang="cs-CZ" sz="2800" i="1" dirty="0" smtClean="0">
                <a:solidFill>
                  <a:srgbClr val="7030A0"/>
                </a:solidFill>
              </a:rPr>
              <a:t>byl v Praze </a:t>
            </a:r>
            <a:r>
              <a:rPr lang="cs-CZ" sz="2800" i="1" dirty="0">
                <a:solidFill>
                  <a:srgbClr val="7030A0"/>
                </a:solidFill>
              </a:rPr>
              <a:t>na Starých zámeckých </a:t>
            </a:r>
            <a:r>
              <a:rPr lang="cs-CZ" sz="2800" i="1" dirty="0" smtClean="0">
                <a:solidFill>
                  <a:srgbClr val="7030A0"/>
                </a:solidFill>
              </a:rPr>
              <a:t>schodech  </a:t>
            </a:r>
            <a:r>
              <a:rPr lang="cs-CZ" sz="2800" i="1" dirty="0">
                <a:solidFill>
                  <a:srgbClr val="7030A0"/>
                </a:solidFill>
              </a:rPr>
              <a:t>odhalen jeho pomník 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4976" y="705837"/>
            <a:ext cx="3951434" cy="5268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492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21799" y="1052736"/>
            <a:ext cx="69127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800" i="1" dirty="0">
                <a:solidFill>
                  <a:srgbClr val="BE1299"/>
                </a:solidFill>
              </a:rPr>
              <a:t>Hašlerovy písničky dosud hraje staropražská kapela Hašlerka</a:t>
            </a:r>
          </a:p>
        </p:txBody>
      </p:sp>
      <p:sp>
        <p:nvSpPr>
          <p:cNvPr id="3" name="Obdélník 2"/>
          <p:cNvSpPr/>
          <p:nvPr/>
        </p:nvSpPr>
        <p:spPr>
          <a:xfrm>
            <a:off x="2305522" y="4869160"/>
            <a:ext cx="475252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i="1" dirty="0" smtClean="0">
                <a:hlinkClick r:id="rId2"/>
              </a:rPr>
              <a:t>PUTOVÁNÍ ZA PÍSNIČKOU</a:t>
            </a:r>
            <a:endParaRPr lang="cs-CZ" sz="2800" i="1" dirty="0" smtClean="0"/>
          </a:p>
          <a:p>
            <a:pPr lvl="0"/>
            <a:r>
              <a:rPr lang="cs-CZ" sz="1200" dirty="0" smtClean="0"/>
              <a:t>                                           Odkaz na pořad ČT, 25:31</a:t>
            </a:r>
            <a:endParaRPr lang="cs-CZ" sz="1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33" y="2006843"/>
            <a:ext cx="8572500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4652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315200"/>
            <a:ext cx="4160715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i="1" dirty="0">
                <a:solidFill>
                  <a:srgbClr val="0070C0"/>
                </a:solidFill>
              </a:rPr>
              <a:t>Již za jeho života byly podle jeho oblíbených písniček „hašlerek“ pojmenovány tvrdé </a:t>
            </a:r>
            <a:r>
              <a:rPr lang="cs-CZ" sz="2800" i="1" dirty="0" err="1">
                <a:solidFill>
                  <a:srgbClr val="0070C0"/>
                </a:solidFill>
              </a:rPr>
              <a:t>bylinkovo</a:t>
            </a:r>
            <a:r>
              <a:rPr lang="cs-CZ" sz="2800" i="1" dirty="0">
                <a:solidFill>
                  <a:srgbClr val="0070C0"/>
                </a:solidFill>
              </a:rPr>
              <a:t>-mentolové bonbony.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307" y="987213"/>
            <a:ext cx="3009076" cy="4801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9924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2420888"/>
            <a:ext cx="6264696" cy="3744416"/>
          </a:xfrm>
        </p:spPr>
        <p:txBody>
          <a:bodyPr/>
          <a:lstStyle/>
          <a:p>
            <a:pPr marL="0" indent="0" algn="ctr">
              <a:buNone/>
            </a:pPr>
            <a:r>
              <a:rPr lang="cs-CZ" sz="2800" b="1" dirty="0"/>
              <a:t>Za 2. světové války i přes zákaz zpíval vlastenecké písně. B</a:t>
            </a:r>
            <a:r>
              <a:rPr lang="cs-CZ" sz="2800" b="1" dirty="0" smtClean="0"/>
              <a:t>yl </a:t>
            </a:r>
            <a:r>
              <a:rPr lang="cs-CZ" sz="2800" b="1" dirty="0"/>
              <a:t>umučen k smrti v koncentračním táboře Mauthausen</a:t>
            </a:r>
            <a:r>
              <a:rPr lang="cs-CZ" sz="2800" b="1" dirty="0" smtClean="0"/>
              <a:t>.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7030A0"/>
                </a:solidFill>
                <a:hlinkClick r:id="rId2"/>
              </a:rPr>
              <a:t>TA NAŠE PÍSNIČKA ČESKÁ</a:t>
            </a:r>
            <a:endParaRPr lang="cs-CZ" sz="36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1200" b="1" dirty="0" smtClean="0"/>
              <a:t>                                 Video – ukázka z filmu Písničkář (1932), 5:26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993529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7546"/>
            <a:ext cx="7848872" cy="63094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/>
              <a:t>Česká písnička </a:t>
            </a:r>
            <a:r>
              <a:rPr lang="cs-CZ" sz="2400" b="1" dirty="0" smtClean="0"/>
              <a:t>( z filmu Písničkář )</a:t>
            </a:r>
            <a:endParaRPr lang="cs-CZ" sz="2400" b="1" dirty="0"/>
          </a:p>
          <a:p>
            <a:r>
              <a:rPr lang="cs-CZ" sz="2400" b="1" dirty="0"/>
              <a:t>Karel Hašler </a:t>
            </a:r>
            <a:endParaRPr lang="cs-CZ" sz="2400" b="1" dirty="0" smtClean="0"/>
          </a:p>
          <a:p>
            <a:r>
              <a:rPr lang="cs-CZ" sz="2000" b="1" dirty="0" smtClean="0"/>
              <a:t>1.</a:t>
            </a:r>
            <a:endParaRPr lang="cs-CZ" sz="2000" b="1" dirty="0"/>
          </a:p>
          <a:p>
            <a:r>
              <a:rPr lang="cs-CZ" sz="2000" b="1" dirty="0" smtClean="0"/>
              <a:t>Ty </a:t>
            </a:r>
            <a:r>
              <a:rPr lang="cs-CZ" sz="2000" b="1" dirty="0"/>
              <a:t>naše písničky jsou jako </a:t>
            </a:r>
            <a:r>
              <a:rPr lang="cs-CZ" sz="2000" b="1" dirty="0" smtClean="0"/>
              <a:t>perličky, na </a:t>
            </a:r>
            <a:r>
              <a:rPr lang="cs-CZ" sz="2000" b="1" dirty="0"/>
              <a:t>šňůrce navlečené.</a:t>
            </a:r>
          </a:p>
          <a:p>
            <a:r>
              <a:rPr lang="cs-CZ" sz="2000" b="1" dirty="0" smtClean="0"/>
              <a:t>Tolik </a:t>
            </a:r>
            <a:r>
              <a:rPr lang="cs-CZ" sz="2000" b="1" dirty="0"/>
              <a:t>je krásy v nich a je to velký </a:t>
            </a:r>
            <a:r>
              <a:rPr lang="cs-CZ" sz="2000" b="1" dirty="0" smtClean="0"/>
              <a:t>hřích, že </a:t>
            </a:r>
            <a:r>
              <a:rPr lang="cs-CZ" sz="2000" b="1" dirty="0"/>
              <a:t>jsou tak pomíjené.</a:t>
            </a:r>
          </a:p>
          <a:p>
            <a:endParaRPr lang="cs-CZ" sz="2000" b="1" dirty="0"/>
          </a:p>
          <a:p>
            <a:r>
              <a:rPr lang="cs-CZ" sz="2000" b="1" dirty="0"/>
              <a:t>Refrén</a:t>
            </a:r>
          </a:p>
          <a:p>
            <a:r>
              <a:rPr lang="cs-CZ" sz="2000" b="1" dirty="0" smtClean="0"/>
              <a:t>Ta </a:t>
            </a:r>
            <a:r>
              <a:rPr lang="cs-CZ" sz="2000" b="1" dirty="0"/>
              <a:t>naše písnička </a:t>
            </a:r>
            <a:r>
              <a:rPr lang="cs-CZ" sz="2000" b="1" dirty="0" smtClean="0"/>
              <a:t>česká, ta </a:t>
            </a:r>
            <a:r>
              <a:rPr lang="cs-CZ" sz="2000" b="1" dirty="0"/>
              <a:t>je tak hezká, tak hezká.</a:t>
            </a:r>
          </a:p>
          <a:p>
            <a:r>
              <a:rPr lang="cs-CZ" sz="2000" b="1" dirty="0" smtClean="0"/>
              <a:t>Tak </a:t>
            </a:r>
            <a:r>
              <a:rPr lang="cs-CZ" sz="2000" b="1" dirty="0"/>
              <a:t>jako na louce </a:t>
            </a:r>
            <a:r>
              <a:rPr lang="cs-CZ" sz="2000" b="1" dirty="0" smtClean="0"/>
              <a:t>kytička, vyrostla </a:t>
            </a:r>
            <a:r>
              <a:rPr lang="cs-CZ" sz="2000" b="1" dirty="0"/>
              <a:t>ta naše písnička.</a:t>
            </a:r>
          </a:p>
          <a:p>
            <a:r>
              <a:rPr lang="cs-CZ" sz="2000" b="1" dirty="0" smtClean="0"/>
              <a:t>Až </a:t>
            </a:r>
            <a:r>
              <a:rPr lang="cs-CZ" sz="2000" b="1" dirty="0"/>
              <a:t>se ta písnička </a:t>
            </a:r>
            <a:r>
              <a:rPr lang="cs-CZ" sz="2000" b="1" dirty="0" smtClean="0"/>
              <a:t>ztratí, pak </a:t>
            </a:r>
            <a:r>
              <a:rPr lang="cs-CZ" sz="2000" b="1" dirty="0"/>
              <a:t>už nic </a:t>
            </a:r>
            <a:r>
              <a:rPr lang="cs-CZ" sz="2000" b="1" dirty="0" err="1"/>
              <a:t>nebudem</a:t>
            </a:r>
            <a:r>
              <a:rPr lang="cs-CZ" sz="2000" b="1" dirty="0"/>
              <a:t> mít</a:t>
            </a:r>
            <a:r>
              <a:rPr lang="cs-CZ" sz="2000" b="1" dirty="0" smtClean="0"/>
              <a:t>. </a:t>
            </a:r>
            <a:r>
              <a:rPr lang="cs-CZ" sz="2000" b="1" dirty="0"/>
              <a:t>			</a:t>
            </a:r>
          </a:p>
          <a:p>
            <a:r>
              <a:rPr lang="cs-CZ" sz="2000" b="1" dirty="0"/>
              <a:t>Jestli nám </a:t>
            </a:r>
            <a:r>
              <a:rPr lang="cs-CZ" sz="2000" b="1" dirty="0" smtClean="0"/>
              <a:t>zahyne, všechno </a:t>
            </a:r>
            <a:r>
              <a:rPr lang="cs-CZ" sz="2000" b="1" dirty="0"/>
              <a:t>s ní </a:t>
            </a:r>
            <a:r>
              <a:rPr lang="cs-CZ" sz="2000" b="1" dirty="0" smtClean="0"/>
              <a:t>pomine, potom </a:t>
            </a:r>
            <a:r>
              <a:rPr lang="cs-CZ" sz="2000" b="1" dirty="0"/>
              <a:t>už </a:t>
            </a:r>
            <a:r>
              <a:rPr lang="cs-CZ" sz="2000" b="1" dirty="0" err="1"/>
              <a:t>nebudem</a:t>
            </a:r>
            <a:r>
              <a:rPr lang="cs-CZ" sz="2000" b="1" dirty="0"/>
              <a:t> žít.</a:t>
            </a:r>
          </a:p>
          <a:p>
            <a:endParaRPr lang="cs-CZ" sz="2000" b="1" dirty="0"/>
          </a:p>
          <a:p>
            <a:r>
              <a:rPr lang="cs-CZ" sz="2000" b="1" dirty="0"/>
              <a:t>2.</a:t>
            </a:r>
          </a:p>
          <a:p>
            <a:r>
              <a:rPr lang="cs-CZ" sz="2000" b="1" dirty="0"/>
              <a:t>Zpívejte, lidičky, ty naše </a:t>
            </a:r>
            <a:r>
              <a:rPr lang="cs-CZ" sz="2000" b="1" dirty="0" smtClean="0"/>
              <a:t>písničky, písničky </a:t>
            </a:r>
            <a:r>
              <a:rPr lang="cs-CZ" sz="2000" b="1" dirty="0"/>
              <a:t>z Moravy, z Čech.</a:t>
            </a:r>
          </a:p>
          <a:p>
            <a:r>
              <a:rPr lang="cs-CZ" sz="2000" b="1" dirty="0"/>
              <a:t>Ta naše písnička je sice </a:t>
            </a:r>
            <a:r>
              <a:rPr lang="cs-CZ" sz="2000" b="1" dirty="0" smtClean="0"/>
              <a:t>prostičká, ale </a:t>
            </a:r>
            <a:r>
              <a:rPr lang="cs-CZ" sz="2000" b="1" dirty="0"/>
              <a:t>je nejhezčí z všech.</a:t>
            </a:r>
          </a:p>
          <a:p>
            <a:endParaRPr lang="cs-CZ" sz="2000" b="1" dirty="0"/>
          </a:p>
          <a:p>
            <a:r>
              <a:rPr lang="cs-CZ" sz="2000" b="1" dirty="0" smtClean="0"/>
              <a:t>Refrén                                         Česká písnička </a:t>
            </a:r>
            <a:r>
              <a:rPr lang="cs-CZ" sz="2000" b="1" dirty="0" err="1" smtClean="0"/>
              <a:t>Šlapeto</a:t>
            </a:r>
            <a:r>
              <a:rPr lang="cs-CZ" sz="2000" b="1" dirty="0" smtClean="0"/>
              <a:t>   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 Česká písnička Jan Nedvěd</a:t>
            </a:r>
            <a:endParaRPr lang="cs-CZ" sz="2000" b="1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" name="Ta Nase Pisnicka ceska Jan Nedved [mp3s.nadruhou.net]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880029" y="5703021"/>
            <a:ext cx="609600" cy="609600"/>
          </a:xfrm>
          <a:prstGeom prst="rect">
            <a:avLst/>
          </a:prstGeom>
        </p:spPr>
      </p:pic>
      <p:pic>
        <p:nvPicPr>
          <p:cNvPr id="4" name="Slapeto Ceska Pisnicka [mp3s.nadruhou.net]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88224" y="515576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042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8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784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07546"/>
            <a:ext cx="7848872" cy="630942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/>
              <a:t>Česká </a:t>
            </a:r>
            <a:r>
              <a:rPr lang="cs-CZ" sz="2400" b="1" dirty="0" smtClean="0"/>
              <a:t>písnička   </a:t>
            </a:r>
            <a:r>
              <a:rPr lang="cs-CZ" sz="2400" b="1" dirty="0" smtClean="0">
                <a:solidFill>
                  <a:srgbClr val="FF0000"/>
                </a:solidFill>
              </a:rPr>
              <a:t>DOPLŇ ZTRACENÁ SLOVA</a:t>
            </a: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dirty="0"/>
              <a:t>Karel Hašler </a:t>
            </a:r>
            <a:endParaRPr lang="cs-CZ" sz="2400" b="1" dirty="0" smtClean="0"/>
          </a:p>
          <a:p>
            <a:r>
              <a:rPr lang="cs-CZ" sz="2000" b="1" dirty="0" smtClean="0"/>
              <a:t>1.</a:t>
            </a:r>
            <a:endParaRPr lang="cs-CZ" sz="2000" b="1" dirty="0"/>
          </a:p>
          <a:p>
            <a:r>
              <a:rPr lang="cs-CZ" sz="2000" b="1" dirty="0" smtClean="0"/>
              <a:t>Ty </a:t>
            </a:r>
            <a:r>
              <a:rPr lang="cs-CZ" sz="2000" b="1" dirty="0"/>
              <a:t>naše písničky jsou jako </a:t>
            </a:r>
            <a:r>
              <a:rPr lang="cs-CZ" sz="2000" b="1" dirty="0" smtClean="0"/>
              <a:t>perličky, na </a:t>
            </a:r>
            <a:r>
              <a:rPr lang="cs-CZ" sz="2000" b="1" dirty="0"/>
              <a:t>šňůrce </a:t>
            </a:r>
            <a:r>
              <a:rPr lang="cs-CZ" sz="2000" b="1" dirty="0" smtClean="0"/>
              <a:t>navlečené.</a:t>
            </a:r>
            <a:endParaRPr lang="cs-CZ" sz="2000" b="1" dirty="0"/>
          </a:p>
          <a:p>
            <a:r>
              <a:rPr lang="cs-CZ" sz="2000" b="1" dirty="0" smtClean="0"/>
              <a:t>Tolik </a:t>
            </a:r>
            <a:r>
              <a:rPr lang="cs-CZ" sz="2000" b="1" dirty="0"/>
              <a:t>je krásy v nich a je to velký </a:t>
            </a:r>
            <a:r>
              <a:rPr lang="cs-CZ" sz="2000" b="1" dirty="0" smtClean="0"/>
              <a:t>hřích, že </a:t>
            </a:r>
            <a:r>
              <a:rPr lang="cs-CZ" sz="2000" b="1" dirty="0"/>
              <a:t>jsou tak pomíjené.</a:t>
            </a:r>
          </a:p>
          <a:p>
            <a:endParaRPr lang="cs-CZ" sz="2000" b="1" dirty="0"/>
          </a:p>
          <a:p>
            <a:r>
              <a:rPr lang="cs-CZ" sz="2000" b="1" dirty="0"/>
              <a:t>Refrén</a:t>
            </a:r>
          </a:p>
          <a:p>
            <a:r>
              <a:rPr lang="cs-CZ" sz="2000" b="1" dirty="0" smtClean="0"/>
              <a:t>Ta </a:t>
            </a:r>
            <a:r>
              <a:rPr lang="cs-CZ" sz="2000" b="1" dirty="0"/>
              <a:t>naše písnička </a:t>
            </a:r>
            <a:r>
              <a:rPr lang="cs-CZ" sz="2000" b="1" dirty="0" smtClean="0"/>
              <a:t>česká, ta </a:t>
            </a:r>
            <a:r>
              <a:rPr lang="cs-CZ" sz="2000" b="1" dirty="0"/>
              <a:t>je tak hezká, tak hezká.</a:t>
            </a:r>
          </a:p>
          <a:p>
            <a:r>
              <a:rPr lang="cs-CZ" sz="2000" b="1" dirty="0" smtClean="0"/>
              <a:t>Tak </a:t>
            </a:r>
            <a:r>
              <a:rPr lang="cs-CZ" sz="2000" b="1" dirty="0"/>
              <a:t>jako na louce </a:t>
            </a:r>
            <a:r>
              <a:rPr lang="cs-CZ" sz="2000" b="1" dirty="0" smtClean="0"/>
              <a:t>kytička, vyrostla </a:t>
            </a:r>
            <a:r>
              <a:rPr lang="cs-CZ" sz="2000" b="1" dirty="0"/>
              <a:t>ta naše písnička.</a:t>
            </a:r>
          </a:p>
          <a:p>
            <a:r>
              <a:rPr lang="cs-CZ" sz="2000" b="1" dirty="0" smtClean="0"/>
              <a:t>Až </a:t>
            </a:r>
            <a:r>
              <a:rPr lang="cs-CZ" sz="2000" b="1" dirty="0"/>
              <a:t>se ta písnička </a:t>
            </a:r>
            <a:r>
              <a:rPr lang="cs-CZ" sz="2000" b="1" dirty="0" smtClean="0"/>
              <a:t>ztratí, pak </a:t>
            </a:r>
            <a:r>
              <a:rPr lang="cs-CZ" sz="2000" b="1" dirty="0"/>
              <a:t>už nic </a:t>
            </a:r>
            <a:r>
              <a:rPr lang="cs-CZ" sz="2000" b="1" dirty="0" err="1"/>
              <a:t>nebudem</a:t>
            </a:r>
            <a:r>
              <a:rPr lang="cs-CZ" sz="2000" b="1" dirty="0"/>
              <a:t> mít</a:t>
            </a:r>
            <a:r>
              <a:rPr lang="cs-CZ" sz="2000" b="1" dirty="0" smtClean="0"/>
              <a:t>. </a:t>
            </a:r>
            <a:r>
              <a:rPr lang="cs-CZ" sz="2000" b="1" dirty="0"/>
              <a:t>			</a:t>
            </a:r>
          </a:p>
          <a:p>
            <a:r>
              <a:rPr lang="cs-CZ" sz="2000" b="1" dirty="0"/>
              <a:t>Jestli nám </a:t>
            </a:r>
            <a:r>
              <a:rPr lang="cs-CZ" sz="2000" b="1" dirty="0" smtClean="0"/>
              <a:t>zahyne, všechno </a:t>
            </a:r>
            <a:r>
              <a:rPr lang="cs-CZ" sz="2000" b="1" dirty="0"/>
              <a:t>s ní </a:t>
            </a:r>
            <a:r>
              <a:rPr lang="cs-CZ" sz="2000" b="1" dirty="0" smtClean="0"/>
              <a:t>pomine, potom </a:t>
            </a:r>
            <a:r>
              <a:rPr lang="cs-CZ" sz="2000" b="1" dirty="0"/>
              <a:t>už </a:t>
            </a:r>
            <a:r>
              <a:rPr lang="cs-CZ" sz="2000" b="1" dirty="0" err="1"/>
              <a:t>nebudem</a:t>
            </a:r>
            <a:r>
              <a:rPr lang="cs-CZ" sz="2000" b="1" dirty="0"/>
              <a:t> žít.</a:t>
            </a:r>
          </a:p>
          <a:p>
            <a:endParaRPr lang="cs-CZ" sz="2000" b="1" dirty="0"/>
          </a:p>
          <a:p>
            <a:r>
              <a:rPr lang="cs-CZ" sz="2000" b="1" dirty="0"/>
              <a:t>2.</a:t>
            </a:r>
          </a:p>
          <a:p>
            <a:r>
              <a:rPr lang="cs-CZ" sz="2000" b="1" dirty="0"/>
              <a:t>Zpívejte, lidičky, ty naše </a:t>
            </a:r>
            <a:r>
              <a:rPr lang="cs-CZ" sz="2000" b="1" dirty="0" smtClean="0"/>
              <a:t>písničky, písničky </a:t>
            </a:r>
            <a:r>
              <a:rPr lang="cs-CZ" sz="2000" b="1" dirty="0"/>
              <a:t>z Moravy, z Čech.</a:t>
            </a:r>
          </a:p>
          <a:p>
            <a:r>
              <a:rPr lang="cs-CZ" sz="2000" b="1" dirty="0"/>
              <a:t>Ta naše písnička je sice </a:t>
            </a:r>
            <a:r>
              <a:rPr lang="cs-CZ" sz="2000" b="1" dirty="0" smtClean="0"/>
              <a:t>prostičká, ale </a:t>
            </a:r>
            <a:r>
              <a:rPr lang="cs-CZ" sz="2000" b="1" dirty="0"/>
              <a:t>je nejhezčí z všech.</a:t>
            </a:r>
          </a:p>
          <a:p>
            <a:endParaRPr lang="cs-CZ" sz="2000" b="1" dirty="0"/>
          </a:p>
          <a:p>
            <a:r>
              <a:rPr lang="cs-CZ" sz="2000" b="1" dirty="0" smtClean="0"/>
              <a:t>Refrén                                   Česká písnička </a:t>
            </a:r>
            <a:r>
              <a:rPr lang="cs-CZ" sz="2000" b="1" dirty="0" err="1" smtClean="0"/>
              <a:t>Šlapeto</a:t>
            </a:r>
            <a:endParaRPr lang="cs-CZ" sz="2000" b="1" dirty="0" smtClean="0"/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                                 Česká písnička Jan Nedvěd</a:t>
            </a:r>
            <a:endParaRPr lang="cs-CZ" sz="2000" b="1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3" name="Ta Nase Pisnicka ceska Jan Nedved [mp3s.nadruhou.net]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24971" y="5703021"/>
            <a:ext cx="609600" cy="6096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603251" y="1455282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824614"/>
            <a:ext cx="64807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91268" y="1824614"/>
            <a:ext cx="689455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91268" y="2703062"/>
            <a:ext cx="815607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09274" y="3039944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92080" y="3039944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9172" y="3693337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94082" y="3687510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66379" y="4509120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4509120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41320" y="4894513"/>
            <a:ext cx="1114656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47113" y="4878452"/>
            <a:ext cx="921982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?????</a:t>
            </a:r>
            <a:endParaRPr lang="cs-CZ" dirty="0"/>
          </a:p>
        </p:txBody>
      </p:sp>
      <p:pic>
        <p:nvPicPr>
          <p:cNvPr id="16" name="Slapeto Ceska Pisnicka [mp3s.nadruhou.net].mp3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309069" y="527077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01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908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8" dur="1478450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kocandrlova\AppData\Local\Microsoft\Windows\Temporary Internet Files\Content.IE5\X53NX8MN\MP90036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21088"/>
            <a:ext cx="194421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X53NX8MN\MP900427886[1]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20242"/>
            <a:ext cx="4370929" cy="2912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kocandrlova\AppData\Local\Microsoft\Windows\Temporary Internet Files\Content.IE5\5NCNJ1WO\MC9004057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56966"/>
            <a:ext cx="1955800" cy="126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kocandrlova\AppData\Local\Microsoft\Windows\Temporary Internet Files\Content.IE5\TKZSZKML\MC900233244[1].wm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124744"/>
            <a:ext cx="2060619" cy="270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>
            <a:hlinkClick r:id="rId3"/>
          </p:cNvPr>
          <p:cNvSpPr txBox="1"/>
          <p:nvPr/>
        </p:nvSpPr>
        <p:spPr>
          <a:xfrm>
            <a:off x="3779912" y="4392106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SMĚS PÍSNÍ K.HAŠLERA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833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2408312" cy="477416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ZDROJ</a:t>
            </a:r>
            <a:r>
              <a:rPr lang="cs-CZ" dirty="0" err="1" smtClean="0"/>
              <a:t>e</a:t>
            </a:r>
            <a:r>
              <a:rPr lang="cs-CZ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438400"/>
            <a:ext cx="7632848" cy="3048001"/>
          </a:xfrm>
        </p:spPr>
        <p:txBody>
          <a:bodyPr>
            <a:normAutofit/>
          </a:bodyPr>
          <a:lstStyle/>
          <a:p>
            <a:r>
              <a:rPr lang="cs-CZ" sz="1400" u="sng" dirty="0">
                <a:hlinkClick r:id="rId2"/>
              </a:rPr>
              <a:t>Kliparty z webu </a:t>
            </a:r>
            <a:r>
              <a:rPr lang="cs-CZ" sz="1400" u="sng" dirty="0" smtClean="0">
                <a:hlinkClick r:id="rId2"/>
              </a:rPr>
              <a:t>www.microsoft.office.com</a:t>
            </a:r>
            <a:endParaRPr lang="cs-CZ" sz="1400" u="sng" dirty="0" smtClean="0">
              <a:hlinkClick r:id="rId2"/>
            </a:endParaRPr>
          </a:p>
          <a:p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cs.wikipedia.org/wiki/Soubor:Karel_Hašler-1904_foto_Josef_Fiedler.jpg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http://cs.wikipedia.org/wiki/</a:t>
            </a:r>
            <a:r>
              <a:rPr lang="cs-CZ" sz="1400" dirty="0" err="1">
                <a:hlinkClick r:id="rId3"/>
              </a:rPr>
              <a:t>Soubor:Hašlerův_pomník_-_</a:t>
            </a:r>
            <a:r>
              <a:rPr lang="cs-CZ" sz="1400" dirty="0" err="1" smtClean="0">
                <a:hlinkClick r:id="rId3"/>
              </a:rPr>
              <a:t>zespoda.jpg</a:t>
            </a:r>
            <a:endParaRPr lang="cs-CZ" sz="1400" dirty="0" smtClean="0"/>
          </a:p>
          <a:p>
            <a:pPr>
              <a:lnSpc>
                <a:spcPct val="100000"/>
              </a:lnSpc>
            </a:pPr>
            <a:r>
              <a:rPr lang="cs-CZ" sz="1400" dirty="0">
                <a:hlinkClick r:id="rId4"/>
              </a:rPr>
              <a:t>http://www.ceskatelevize.cz/porady/10168867120-putovani-za-pisnickou/21154215362</a:t>
            </a:r>
            <a:r>
              <a:rPr lang="cs-CZ" sz="1400" dirty="0" smtClean="0">
                <a:hlinkClick r:id="rId4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http://www.haslerka.cz/pisne-noty-a-texty</a:t>
            </a:r>
            <a:r>
              <a:rPr lang="cs-CZ" sz="1400" dirty="0" smtClean="0">
                <a:hlinkClick r:id="rId5"/>
              </a:rPr>
              <a:t>/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www.youtube.com/watch?v=tTeIXI4UMfQ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www.youtube.com/watch?v=2pDrQVEASf0</a:t>
            </a:r>
            <a:r>
              <a:rPr lang="cs-CZ" sz="1400" dirty="0" smtClean="0"/>
              <a:t>      </a:t>
            </a:r>
            <a:r>
              <a:rPr lang="cs-CZ" sz="1400" dirty="0" smtClean="0">
                <a:solidFill>
                  <a:srgbClr val="FFC000"/>
                </a:solidFill>
              </a:rPr>
              <a:t>-  MP3</a:t>
            </a:r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www.vsevyhodne.cz/potraviny/bonbony-haslerky-original-400g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810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195</TotalTime>
  <Words>419</Words>
  <Application>Microsoft Office PowerPoint</Application>
  <PresentationFormat>Předvádění na obrazovce (4:3)</PresentationFormat>
  <Paragraphs>80</Paragraphs>
  <Slides>11</Slides>
  <Notes>1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Svět módy</vt:lpstr>
      <vt:lpstr>Škola: Základní škola a Mateřská škola Halže, příspěvková organizace Název: VY_32_INOVACE_10_HV_Karel Hašler Číslo projektu:CZ.1.07/1.4.00/21.3551 autor: Mgr. Jarmila Kočandrlová </vt:lpstr>
      <vt:lpstr>Karel Hašler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Hašler</dc:title>
  <dc:creator>Kočandrlová Jarmila</dc:creator>
  <cp:lastModifiedBy>Kočandrlová Jarmila</cp:lastModifiedBy>
  <cp:revision>21</cp:revision>
  <dcterms:created xsi:type="dcterms:W3CDTF">2012-09-11T19:26:20Z</dcterms:created>
  <dcterms:modified xsi:type="dcterms:W3CDTF">2013-04-29T19:47:58Z</dcterms:modified>
</cp:coreProperties>
</file>