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8" r:id="rId2"/>
    <p:sldId id="269" r:id="rId3"/>
    <p:sldId id="256" r:id="rId4"/>
    <p:sldId id="257" r:id="rId5"/>
    <p:sldId id="258" r:id="rId6"/>
    <p:sldId id="260" r:id="rId7"/>
    <p:sldId id="262" r:id="rId8"/>
    <p:sldId id="263" r:id="rId9"/>
    <p:sldId id="264" r:id="rId10"/>
    <p:sldId id="261" r:id="rId11"/>
    <p:sldId id="265" r:id="rId12"/>
    <p:sldId id="266" r:id="rId13"/>
    <p:sldId id="267" r:id="rId14"/>
    <p:sldId id="259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-129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9D21D778-B565-4D7E-94D7-64010A445B68}" type="datetimeFigureOut">
              <a:rPr lang="en-US" smtClean="0"/>
              <a:pPr eaLnBrk="1" latinLnBrk="0" hangingPunct="1"/>
              <a:t>5/18/2013</a:t>
            </a:fld>
            <a:endParaRPr lang="en-US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C6B1FF6-39B9-40F5-8B67-33C6354A3D4F}" type="slidenum">
              <a:rPr kumimoji="0" lang="en-US" smtClean="0"/>
              <a:pPr eaLnBrk="1" latinLnBrk="0" hangingPunct="1"/>
              <a:t>‹#›</a:t>
            </a:fld>
            <a:endParaRPr kumimoji="0" lang="en-US" dirty="0">
              <a:solidFill>
                <a:schemeClr val="accent3">
                  <a:shade val="75000"/>
                </a:scheme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9D21D778-B565-4D7E-94D7-64010A445B68}" type="datetimeFigureOut">
              <a:rPr lang="en-US" smtClean="0"/>
              <a:pPr eaLnBrk="1" latinLnBrk="0" hangingPunct="1"/>
              <a:t>5/18/2013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2C6B1FF6-39B9-40F5-8B67-33C6354A3D4F}" type="slidenum">
              <a:rPr kumimoji="0" lang="en-US" smtClean="0"/>
              <a:pPr eaLnBrk="1" latinLnBrk="0" hangingPunct="1"/>
              <a:t>‹#›</a:t>
            </a:fld>
            <a:endParaRPr kumimoji="0" lang="en-US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9D21D778-B565-4D7E-94D7-64010A445B68}" type="datetimeFigureOut">
              <a:rPr lang="en-US" smtClean="0"/>
              <a:pPr eaLnBrk="1" latinLnBrk="0" hangingPunct="1"/>
              <a:t>5/18/2013</a:t>
            </a:fld>
            <a:endParaRPr lang="en-US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C6B1FF6-39B9-40F5-8B67-33C6354A3D4F}" type="slidenum">
              <a:rPr kumimoji="0" lang="en-US" smtClean="0"/>
              <a:pPr eaLnBrk="1" latinLnBrk="0" hangingPunct="1"/>
              <a:t>‹#›</a:t>
            </a:fld>
            <a:endParaRPr kumimoji="0" lang="en-US" dirty="0">
              <a:solidFill>
                <a:schemeClr val="accent3">
                  <a:shade val="75000"/>
                </a:scheme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pPr eaLnBrk="1" latinLnBrk="0" hangingPunct="1"/>
            <a:fld id="{9D21D778-B565-4D7E-94D7-64010A445B68}" type="datetimeFigureOut">
              <a:rPr lang="en-US" smtClean="0"/>
              <a:pPr eaLnBrk="1" latinLnBrk="0" hangingPunct="1"/>
              <a:t>5/18/2013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6B1FF6-39B9-40F5-8B67-33C6354A3D4F}" type="slidenum">
              <a:rPr kumimoji="0" lang="en-US" smtClean="0"/>
              <a:pPr eaLnBrk="1" latinLnBrk="0" hangingPunct="1"/>
              <a:t>‹#›</a:t>
            </a:fld>
            <a:endParaRPr kumimoji="0" lang="en-US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9D21D778-B565-4D7E-94D7-64010A445B68}" type="datetimeFigureOut">
              <a:rPr lang="en-US" smtClean="0"/>
              <a:pPr eaLnBrk="1" latinLnBrk="0" hangingPunct="1"/>
              <a:t>5/18/2013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pPr algn="ctr" eaLnBrk="1" latinLnBrk="0" hangingPunct="1"/>
            <a:fld id="{2C6B1FF6-39B9-40F5-8B67-33C6354A3D4F}" type="slidenum">
              <a:rPr kumimoji="0" lang="en-US" smtClean="0"/>
              <a:pPr algn="ctr" eaLnBrk="1" latinLnBrk="0" hangingPunct="1"/>
              <a:t>‹#›</a:t>
            </a:fld>
            <a:endParaRPr kumimoji="0" lang="en-US" dirty="0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9D21D778-B565-4D7E-94D7-64010A445B68}" type="datetimeFigureOut">
              <a:rPr lang="en-US" smtClean="0"/>
              <a:pPr eaLnBrk="1" latinLnBrk="0" hangingPunct="1"/>
              <a:t>5/18/2013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2C6B1FF6-39B9-40F5-8B67-33C6354A3D4F}" type="slidenum">
              <a:rPr kumimoji="0" lang="en-US" smtClean="0"/>
              <a:pPr eaLnBrk="1" latinLnBrk="0" hangingPunct="1"/>
              <a:t>‹#›</a:t>
            </a:fld>
            <a:endParaRPr kumimoji="0"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9D21D778-B565-4D7E-94D7-64010A445B68}" type="datetimeFigureOut">
              <a:rPr lang="en-US" smtClean="0"/>
              <a:pPr eaLnBrk="1" latinLnBrk="0" hangingPunct="1"/>
              <a:t>5/18/2013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2C6B1FF6-39B9-40F5-8B67-33C6354A3D4F}" type="slidenum">
              <a:rPr kumimoji="0" lang="en-US" smtClean="0"/>
              <a:pPr eaLnBrk="1" latinLnBrk="0" hangingPunct="1"/>
              <a:t>‹#›</a:t>
            </a:fld>
            <a:endParaRPr kumimoji="0" lang="en-US" dirty="0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C6B1FF6-39B9-40F5-8B67-33C6354A3D4F}" type="slidenum">
              <a:rPr kumimoji="0" lang="en-US" smtClean="0"/>
              <a:pPr eaLnBrk="1" latinLnBrk="0" hangingPunct="1"/>
              <a:t>‹#›</a:t>
            </a:fld>
            <a:endParaRPr kumimoji="0" lang="en-US" dirty="0">
              <a:solidFill>
                <a:schemeClr val="accent3">
                  <a:shade val="75000"/>
                </a:schemeClr>
              </a:solidFill>
            </a:endParaRPr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9D21D778-B565-4D7E-94D7-64010A445B68}" type="datetimeFigureOut">
              <a:rPr lang="en-US" smtClean="0"/>
              <a:pPr eaLnBrk="1" latinLnBrk="0" hangingPunct="1"/>
              <a:t>5/18/2013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2C6B1FF6-39B9-40F5-8B67-33C6354A3D4F}" type="slidenum">
              <a:rPr kumimoji="0" lang="en-US" smtClean="0"/>
              <a:pPr eaLnBrk="1" latinLnBrk="0" hangingPunct="1"/>
              <a:t>‹#›</a:t>
            </a:fld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pPr eaLnBrk="1" latinLnBrk="0" hangingPunct="1"/>
            <a:fld id="{9D21D778-B565-4D7E-94D7-64010A445B68}" type="datetimeFigureOut">
              <a:rPr lang="en-US" smtClean="0"/>
              <a:pPr eaLnBrk="1" latinLnBrk="0" hangingPunct="1"/>
              <a:t>5/18/2013</a:t>
            </a:fld>
            <a:endParaRPr lang="en-US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9D21D778-B565-4D7E-94D7-64010A445B68}" type="datetimeFigureOut">
              <a:rPr lang="en-US" smtClean="0"/>
              <a:pPr eaLnBrk="1" latinLnBrk="0" hangingPunct="1"/>
              <a:t>5/18/2013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6B1FF6-39B9-40F5-8B67-33C6354A3D4F}" type="slidenum">
              <a:rPr kumimoji="0" lang="en-US" smtClean="0"/>
              <a:pPr eaLnBrk="1" latinLnBrk="0" hangingPunct="1"/>
              <a:t>‹#›</a:t>
            </a:fld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2C6B1FF6-39B9-40F5-8B67-33C6354A3D4F}" type="slidenum">
              <a:rPr kumimoji="0" lang="en-US" smtClean="0"/>
              <a:pPr eaLnBrk="1" latinLnBrk="0" hangingPunct="1"/>
              <a:t>‹#›</a:t>
            </a:fld>
            <a:endParaRPr kumimoji="0" lang="en-US" dirty="0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9D21D778-B565-4D7E-94D7-64010A445B68}" type="datetimeFigureOut">
              <a:rPr lang="en-US" smtClean="0"/>
              <a:pPr eaLnBrk="1" latinLnBrk="0" hangingPunct="1"/>
              <a:t>5/18/2013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pPr algn="r" eaLnBrk="1" latinLnBrk="0" hangingPunct="1"/>
            <a:fld id="{9D21D778-B565-4D7E-94D7-64010A445B68}" type="datetimeFigureOut">
              <a:rPr lang="en-US" smtClean="0"/>
              <a:pPr algn="r" eaLnBrk="1" latinLnBrk="0" hangingPunct="1"/>
              <a:t>5/18/2013</a:t>
            </a:fld>
            <a:endParaRPr lang="en-US" sz="1400" dirty="0">
              <a:solidFill>
                <a:srgbClr val="FFFFFF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pPr algn="l" eaLnBrk="1" latinLnBrk="0" hangingPunct="1"/>
            <a:endParaRPr kumimoji="0" lang="en-US" dirty="0">
              <a:solidFill>
                <a:srgbClr val="FFFFFF"/>
              </a:solidFill>
            </a:endParaRP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 algn="ctr" eaLnBrk="1" latinLnBrk="0" hangingPunct="1"/>
            <a:fld id="{2C6B1FF6-39B9-40F5-8B67-33C6354A3D4F}" type="slidenum">
              <a:rPr kumimoji="0" lang="en-US" smtClean="0"/>
              <a:pPr algn="ctr" eaLnBrk="1" latinLnBrk="0" hangingPunct="1"/>
              <a:t>‹#›</a:t>
            </a:fld>
            <a:endParaRPr kumimoji="0" lang="en-US" sz="1600" dirty="0">
              <a:solidFill>
                <a:schemeClr val="accent3">
                  <a:shade val="75000"/>
                </a:schemeClr>
              </a:solidFill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9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90237106"/>
              </p:ext>
            </p:extLst>
          </p:nvPr>
        </p:nvGraphicFramePr>
        <p:xfrm>
          <a:off x="261045" y="4508637"/>
          <a:ext cx="8556592" cy="2280779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8556592"/>
              </a:tblGrid>
              <a:tr h="672109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Základní škola a Mateřská škola generála Pattona Dýšina,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sz="190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AUTOR:      Mgr. Marcela</a:t>
                      </a:r>
                      <a:r>
                        <a:rPr lang="cs-CZ" sz="1900" baseline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 Šašková</a:t>
                      </a:r>
                      <a:endParaRPr lang="cs-CZ" sz="1900" dirty="0">
                        <a:solidFill>
                          <a:schemeClr val="tx1"/>
                        </a:solidFill>
                        <a:latin typeface="Calibri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sz="190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NÁZEV</a:t>
                      </a:r>
                      <a:r>
                        <a:rPr lang="cs-CZ" sz="190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:      VY_32_INOVACE_4A_04</a:t>
                      </a:r>
                      <a:endParaRPr lang="cs-CZ" sz="1900" dirty="0">
                        <a:solidFill>
                          <a:schemeClr val="tx1"/>
                        </a:solidFill>
                        <a:latin typeface="Calibri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90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TÉMA:       MS_WORD</a:t>
                      </a:r>
                      <a:endParaRPr lang="cs-CZ" sz="1900" dirty="0">
                        <a:solidFill>
                          <a:schemeClr val="tx1"/>
                        </a:solidFill>
                        <a:latin typeface="Calibri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81775">
                <a:tc>
                  <a:txBody>
                    <a:bodyPr/>
                    <a:lstStyle/>
                    <a:p>
                      <a:r>
                        <a:rPr lang="cs-CZ" sz="190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ČÍSLO PROJEKTU:  </a:t>
                      </a:r>
                      <a:r>
                        <a:rPr lang="cs-CZ" sz="1900" i="1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CZ.</a:t>
                      </a:r>
                      <a:r>
                        <a:rPr lang="cs-CZ" sz="1900" i="1" baseline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 1. 07/ 1. 4. 00/ 21. 1843</a:t>
                      </a:r>
                      <a:endParaRPr lang="cs-CZ" sz="1900" dirty="0">
                        <a:solidFill>
                          <a:schemeClr val="tx1"/>
                        </a:solidFill>
                        <a:latin typeface="Calibri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33" y="1586975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688862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Prezentace ukazuje jaké obrovské možnosti druhů, barev, podtržení a jiných úprav písma nám MS Word nabízí.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033413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písmo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80303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PÍSMO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Co se týče písma, máme na výběr jeho velikost, řez, ale i velké množství typů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469963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písmo</a:t>
            </a:r>
            <a:endParaRPr lang="cs-CZ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sz="quarter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4923"/>
          <a:stretch/>
        </p:blipFill>
        <p:spPr bwMode="auto">
          <a:xfrm>
            <a:off x="323528" y="3861048"/>
            <a:ext cx="8504238" cy="10257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27584" y="1916832"/>
            <a:ext cx="68407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Karta Domů</a:t>
            </a:r>
            <a:endParaRPr lang="cs-CZ" sz="2000" dirty="0">
              <a:solidFill>
                <a:schemeClr val="bg1"/>
              </a:solidFill>
            </a:endParaRPr>
          </a:p>
        </p:txBody>
      </p:sp>
      <p:cxnSp>
        <p:nvCxnSpPr>
          <p:cNvPr id="7" name="Přímá spojnice se šipkou 6"/>
          <p:cNvCxnSpPr/>
          <p:nvPr/>
        </p:nvCxnSpPr>
        <p:spPr>
          <a:xfrm flipH="1">
            <a:off x="971600" y="2492896"/>
            <a:ext cx="504056" cy="1512168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Ovál 8"/>
          <p:cNvSpPr/>
          <p:nvPr/>
        </p:nvSpPr>
        <p:spPr>
          <a:xfrm>
            <a:off x="1331640" y="4221087"/>
            <a:ext cx="1872208" cy="576065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0547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Velikost písma</a:t>
            </a:r>
            <a:endParaRPr lang="cs-CZ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sz="quarter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805" t="5512" r="66629" b="87151"/>
          <a:stretch/>
        </p:blipFill>
        <p:spPr bwMode="auto">
          <a:xfrm>
            <a:off x="1167071" y="1665813"/>
            <a:ext cx="4413041" cy="12594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83568" y="3356992"/>
            <a:ext cx="7848872" cy="26161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Rozevírací pole s číslem určuje velikost písma.</a:t>
            </a:r>
          </a:p>
          <a:p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Pokud si nejsme jistí, o kolik písmo zmenšit či zvětšit, stačí klikat na ikonku A </a:t>
            </a:r>
            <a:r>
              <a:rPr lang="cs-CZ" sz="2400" dirty="0" err="1" smtClean="0">
                <a:solidFill>
                  <a:schemeClr val="tx2">
                    <a:lumMod val="50000"/>
                  </a:schemeClr>
                </a:solidFill>
              </a:rPr>
              <a:t>a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 postupně přidávat či ubírat.</a:t>
            </a:r>
          </a:p>
          <a:p>
            <a:endParaRPr lang="cs-CZ" sz="2400" dirty="0" smtClean="0">
              <a:solidFill>
                <a:schemeClr val="tx2">
                  <a:lumMod val="50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Velikost volíme podle druhu textu, cílové skupině atd.</a:t>
            </a:r>
          </a:p>
          <a:p>
            <a:endParaRPr lang="cs-CZ" sz="2400" dirty="0">
              <a:solidFill>
                <a:schemeClr val="tx2">
                  <a:lumMod val="50000"/>
                </a:schemeClr>
              </a:solidFill>
            </a:endParaRPr>
          </a:p>
          <a:p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2789802" y="1556792"/>
            <a:ext cx="1638182" cy="576065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53709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Řez písma</a:t>
            </a:r>
            <a:endParaRPr lang="cs-CZ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sz="quarter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805" t="5512" r="66629" b="87151"/>
          <a:stretch/>
        </p:blipFill>
        <p:spPr bwMode="auto">
          <a:xfrm>
            <a:off x="1167071" y="1665813"/>
            <a:ext cx="4413041" cy="12594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83568" y="3501008"/>
            <a:ext cx="7848872" cy="26161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Zde máme na výběr vedle klasického písma písmo tučné, kurzívu, podtržené či přeškrtnuté</a:t>
            </a:r>
          </a:p>
          <a:p>
            <a:endParaRPr lang="cs-CZ" sz="2400" dirty="0">
              <a:solidFill>
                <a:schemeClr val="tx2">
                  <a:lumMod val="50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Tato tlačítka fungují jako přepínače a můžeme je libovolně kombinovat</a:t>
            </a:r>
          </a:p>
          <a:p>
            <a:endParaRPr lang="cs-CZ" sz="2400" dirty="0">
              <a:solidFill>
                <a:schemeClr val="tx2">
                  <a:lumMod val="50000"/>
                </a:schemeClr>
              </a:solidFill>
            </a:endParaRPr>
          </a:p>
          <a:p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1115616" y="2096376"/>
            <a:ext cx="1872208" cy="576065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36605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Horní a dolní index</a:t>
            </a:r>
            <a:endParaRPr lang="cs-CZ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sz="quarter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805" t="5512" r="66629" b="87151"/>
          <a:stretch/>
        </p:blipFill>
        <p:spPr bwMode="auto">
          <a:xfrm>
            <a:off x="1167071" y="1665813"/>
            <a:ext cx="4413041" cy="12594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83568" y="4293096"/>
            <a:ext cx="7848872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Opět přepínací tlačítka, díky kterým můžeme jednoduše psát například mocniny nebo značení </a:t>
            </a:r>
            <a:r>
              <a:rPr lang="cs-CZ" sz="2400" dirty="0" err="1" smtClean="0">
                <a:solidFill>
                  <a:schemeClr val="tx2">
                    <a:lumMod val="50000"/>
                  </a:schemeClr>
                </a:solidFill>
              </a:rPr>
              <a:t>težnic</a:t>
            </a:r>
            <a:endParaRPr lang="cs-CZ" sz="2400" dirty="0">
              <a:solidFill>
                <a:schemeClr val="tx2">
                  <a:lumMod val="50000"/>
                </a:schemeClr>
              </a:solidFill>
            </a:endParaRPr>
          </a:p>
          <a:p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2987824" y="2060848"/>
            <a:ext cx="846094" cy="576065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366056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Textové efekty</a:t>
            </a:r>
            <a:endParaRPr lang="cs-CZ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sz="quarter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805" t="5512" r="66629" b="87151"/>
          <a:stretch/>
        </p:blipFill>
        <p:spPr bwMode="auto">
          <a:xfrm>
            <a:off x="1167071" y="1665813"/>
            <a:ext cx="4413041" cy="12594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59307" y="3933056"/>
            <a:ext cx="5616624" cy="2369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Po rozbalení políčka se objeví nabídky efektů jako je stínování, odraz či záře</a:t>
            </a:r>
          </a:p>
          <a:p>
            <a:endParaRPr lang="cs-CZ" sz="2400" dirty="0">
              <a:solidFill>
                <a:schemeClr val="tx2">
                  <a:lumMod val="50000"/>
                </a:schemeClr>
              </a:solidFill>
            </a:endParaRPr>
          </a:p>
          <a:p>
            <a:pPr algn="ctr"/>
            <a:r>
              <a:rPr lang="cs-CZ" sz="3200" b="1" dirty="0">
                <a:effectLst>
                  <a:outerShdw blurRad="50800" dist="38100" dir="18900000" algn="bl">
                    <a:srgbClr val="000000">
                      <a:alpha val="40000"/>
                    </a:srgbClr>
                  </a:outerShdw>
                </a:effectLst>
              </a:rPr>
              <a:t>STÍN    </a:t>
            </a:r>
            <a:r>
              <a:rPr lang="cs-CZ" sz="3200" b="1" dirty="0">
                <a:effectLst>
                  <a:reflection blurRad="6350" stA="60000" endA="900" endPos="58000" dir="5400000" sy="-100000" algn="bl"/>
                </a:effectLst>
              </a:rPr>
              <a:t>ODRAZ  </a:t>
            </a:r>
            <a:r>
              <a:rPr lang="cs-CZ" sz="3200" b="1" dirty="0">
                <a:effectLst>
                  <a:outerShdw blurRad="50800" dist="38100" dir="18900000" algn="bl">
                    <a:srgbClr val="000000">
                      <a:alpha val="40000"/>
                    </a:srgbClr>
                  </a:outerShdw>
                  <a:reflection blurRad="6350" stA="60000" endA="900" endPos="58000" dir="5400000" sy="-100000" algn="bl"/>
                </a:effectLst>
              </a:rPr>
              <a:t> </a:t>
            </a:r>
            <a:r>
              <a:rPr lang="cs-CZ" sz="3200" b="1" dirty="0">
                <a:effectLst>
                  <a:reflection blurRad="6350" stA="60000" endA="900" endPos="58000" dir="5400000" sy="-100000" algn="bl"/>
                </a:effectLst>
              </a:rPr>
              <a:t> </a:t>
            </a:r>
            <a:r>
              <a:rPr lang="cs-CZ" sz="3200" b="1" dirty="0"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</a:effectLst>
              </a:rPr>
              <a:t>ZÁŘE</a:t>
            </a:r>
            <a:endParaRPr lang="cs-CZ" sz="3200" dirty="0"/>
          </a:p>
          <a:p>
            <a:endParaRPr lang="cs-CZ" sz="2400" dirty="0">
              <a:solidFill>
                <a:schemeClr val="tx2">
                  <a:lumMod val="50000"/>
                </a:schemeClr>
              </a:solidFill>
            </a:endParaRPr>
          </a:p>
          <a:p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3761910" y="2060848"/>
            <a:ext cx="846094" cy="576065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207" t="14484" r="55267" b="44444"/>
          <a:stretch/>
        </p:blipFill>
        <p:spPr bwMode="auto">
          <a:xfrm>
            <a:off x="6156176" y="2256448"/>
            <a:ext cx="2670629" cy="30044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2366056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Typ písma</a:t>
            </a:r>
            <a:endParaRPr lang="cs-CZ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sz="quarter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805" t="5512" r="66629" b="87151"/>
          <a:stretch/>
        </p:blipFill>
        <p:spPr bwMode="auto">
          <a:xfrm>
            <a:off x="1167071" y="1665813"/>
            <a:ext cx="4413041" cy="12594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83568" y="3429000"/>
            <a:ext cx="6336704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Pokud si nevybereme typ písma v počítači, nepřeberné množství je na internetu.</a:t>
            </a:r>
          </a:p>
          <a:p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Nadpisy a krátké slogany mohou být dekorativní, ale při delším textu si dáváme pozor na čitelnost práce!</a:t>
            </a:r>
            <a:endParaRPr lang="cs-CZ" sz="2400" dirty="0">
              <a:solidFill>
                <a:schemeClr val="tx2">
                  <a:lumMod val="50000"/>
                </a:schemeClr>
              </a:solidFill>
            </a:endParaRPr>
          </a:p>
          <a:p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1043608" y="1556792"/>
            <a:ext cx="2016224" cy="576065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459" t="10516" r="67203" b="21401"/>
          <a:stretch/>
        </p:blipFill>
        <p:spPr bwMode="auto">
          <a:xfrm>
            <a:off x="6732240" y="1844824"/>
            <a:ext cx="2142161" cy="40317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7742088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BARVA</a:t>
            </a:r>
            <a:endParaRPr lang="cs-CZ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sz="quarter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805" t="5512" r="66629" b="87151"/>
          <a:stretch/>
        </p:blipFill>
        <p:spPr bwMode="auto">
          <a:xfrm>
            <a:off x="1167071" y="1665813"/>
            <a:ext cx="4413041" cy="12594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83568" y="4293096"/>
            <a:ext cx="7848872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Můžeme si volit barvu pozadí písma i barvu písma</a:t>
            </a:r>
          </a:p>
          <a:p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Pozor, méně je někdy více – nepřekombinovat!</a:t>
            </a:r>
            <a:endParaRPr lang="cs-CZ" sz="2400" dirty="0">
              <a:solidFill>
                <a:schemeClr val="tx2">
                  <a:lumMod val="50000"/>
                </a:schemeClr>
              </a:solidFill>
            </a:endParaRPr>
          </a:p>
          <a:p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4256965" y="2060848"/>
            <a:ext cx="1323147" cy="576065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606896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Velká písmena</a:t>
            </a:r>
            <a:endParaRPr lang="cs-CZ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sz="quarter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805" t="5512" r="66629" b="87151"/>
          <a:stretch/>
        </p:blipFill>
        <p:spPr bwMode="auto">
          <a:xfrm>
            <a:off x="1167071" y="1665813"/>
            <a:ext cx="4413041" cy="12594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83568" y="3501008"/>
            <a:ext cx="7848872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Rozbalením nabídky vybíráme kde budou písmenka velká a kde malá</a:t>
            </a:r>
            <a:endParaRPr lang="cs-CZ" sz="2400" dirty="0">
              <a:solidFill>
                <a:schemeClr val="tx2">
                  <a:lumMod val="50000"/>
                </a:schemeClr>
              </a:solidFill>
            </a:endParaRPr>
          </a:p>
          <a:p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4355976" y="1628800"/>
            <a:ext cx="846094" cy="576065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557" t="10317" r="55379" b="73797"/>
          <a:stretch/>
        </p:blipFill>
        <p:spPr bwMode="auto">
          <a:xfrm>
            <a:off x="5202070" y="4221088"/>
            <a:ext cx="3126125" cy="17381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1606896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Vymazat formát</a:t>
            </a:r>
            <a:endParaRPr lang="cs-CZ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sz="quarter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805" t="5512" r="66629" b="87151"/>
          <a:stretch/>
        </p:blipFill>
        <p:spPr bwMode="auto">
          <a:xfrm>
            <a:off x="1167071" y="1665813"/>
            <a:ext cx="4413041" cy="12594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83568" y="4293096"/>
            <a:ext cx="78488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Kliknutím se zruší veškeré formátování písma výběru</a:t>
            </a:r>
            <a:endParaRPr lang="cs-CZ" sz="2400" dirty="0">
              <a:solidFill>
                <a:schemeClr val="tx2">
                  <a:lumMod val="50000"/>
                </a:schemeClr>
              </a:solidFill>
            </a:endParaRPr>
          </a:p>
          <a:p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5004048" y="1556792"/>
            <a:ext cx="661574" cy="576065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081674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2400" dirty="0"/>
              <a:t>Autorem materiálu a všech jeho částí,</a:t>
            </a:r>
          </a:p>
          <a:p>
            <a:pPr marL="0" indent="0">
              <a:buNone/>
            </a:pPr>
            <a:r>
              <a:rPr lang="cs-CZ" sz="2400" dirty="0"/>
              <a:t>není-li uvedeno jinak, je Mgr. Marcela Šašková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sz="2400" dirty="0"/>
              <a:t>Zdroj: nápověda MS OFFICE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6021321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Civic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Civic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Civic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1385</TotalTime>
  <Words>287</Words>
  <Application>Microsoft Office PowerPoint</Application>
  <PresentationFormat>Předvádění na obrazovce (4:3)</PresentationFormat>
  <Paragraphs>42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Administrativní</vt:lpstr>
      <vt:lpstr>Prezentace aplikace PowerPoint</vt:lpstr>
      <vt:lpstr>ANOTACE</vt:lpstr>
      <vt:lpstr>písmo</vt:lpstr>
      <vt:lpstr>PÍSMO</vt:lpstr>
      <vt:lpstr>písmo</vt:lpstr>
      <vt:lpstr>Velikost písma</vt:lpstr>
      <vt:lpstr>Řez písma</vt:lpstr>
      <vt:lpstr>Horní a dolní index</vt:lpstr>
      <vt:lpstr>Textové efekty</vt:lpstr>
      <vt:lpstr>Typ písma</vt:lpstr>
      <vt:lpstr>BARVA</vt:lpstr>
      <vt:lpstr>Velká písmena</vt:lpstr>
      <vt:lpstr>Vymazat formát</vt:lpstr>
      <vt:lpstr>Prezentace aplikace PowerPoint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písmo</dc:title>
  <dc:creator>marcela</dc:creator>
  <cp:lastModifiedBy>jitka</cp:lastModifiedBy>
  <cp:revision>11</cp:revision>
  <dcterms:created xsi:type="dcterms:W3CDTF">2012-08-21T17:21:26Z</dcterms:created>
  <dcterms:modified xsi:type="dcterms:W3CDTF">2013-05-18T11:03:19Z</dcterms:modified>
</cp:coreProperties>
</file>