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59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youtube.com/watch?v=FAITXaJYPMw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rnik.cz/otec.html" TargetMode="External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FAITXaJYPMw" TargetMode="External"/><Relationship Id="rId4" Type="http://schemas.openxmlformats.org/officeDocument/2006/relationships/hyperlink" Target="http://cs.wikipedia.org/wiki/Ilja_Hurn&#237;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508" y="40254"/>
            <a:ext cx="8748972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Škola: Základní škola a Mateřská škola Halže, příspěvková organizace</a:t>
            </a:r>
            <a:br>
              <a:rPr lang="cs-CZ" sz="2400" dirty="0"/>
            </a:br>
            <a:r>
              <a:rPr lang="cs-CZ" sz="2400" dirty="0"/>
              <a:t>Název: </a:t>
            </a:r>
            <a:r>
              <a:rPr lang="cs-CZ" sz="3200" b="1" dirty="0" smtClean="0"/>
              <a:t>VY_32_INOVACE_09_HV_Ilja Hurník</a:t>
            </a:r>
            <a:r>
              <a:rPr lang="cs-CZ" sz="3200" b="1" dirty="0"/>
              <a:t/>
            </a:r>
            <a:br>
              <a:rPr lang="cs-CZ" sz="3200" b="1" dirty="0"/>
            </a:br>
            <a:r>
              <a:rPr lang="cs-CZ" sz="2400" dirty="0"/>
              <a:t>Číslo projektu</a:t>
            </a:r>
            <a:r>
              <a:rPr lang="cs-CZ" sz="2400" dirty="0" smtClean="0"/>
              <a:t>: CZ.1.07/1.4.00/21.3551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>Autor : Mgr. Jarmila </a:t>
            </a:r>
            <a:r>
              <a:rPr lang="cs-CZ" sz="2400" dirty="0"/>
              <a:t>Kočandrlová</a:t>
            </a:r>
            <a:br>
              <a:rPr lang="cs-CZ" sz="2400" dirty="0"/>
            </a:b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439" y="2457014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072838" y="3917567"/>
            <a:ext cx="467562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ANOTACE:</a:t>
            </a:r>
          </a:p>
          <a:p>
            <a:r>
              <a:rPr lang="cs-CZ" sz="1600" dirty="0" smtClean="0"/>
              <a:t>Určeno žákům 1.stupně ZŠ</a:t>
            </a:r>
          </a:p>
          <a:p>
            <a:r>
              <a:rPr lang="cs-CZ" sz="1600" dirty="0" smtClean="0"/>
              <a:t>Poslech skladeb I. Hurníka (klavírní skladba Veselý listonoš, Příběhy jedné </a:t>
            </a:r>
            <a:r>
              <a:rPr lang="cs-CZ" sz="1600" dirty="0" smtClean="0"/>
              <a:t>kapely- z CD, není součástí prezentace)</a:t>
            </a:r>
            <a:endParaRPr lang="cs-CZ" sz="1600" dirty="0" smtClean="0"/>
          </a:p>
          <a:p>
            <a:r>
              <a:rPr lang="cs-CZ" sz="1600" dirty="0" smtClean="0"/>
              <a:t>Písnička Hledejte notičky – doplňování melodie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83534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rot="19276605">
            <a:off x="3947810" y="-10647"/>
            <a:ext cx="5634913" cy="1470025"/>
          </a:xfrm>
        </p:spPr>
        <p:txBody>
          <a:bodyPr/>
          <a:lstStyle/>
          <a:p>
            <a:r>
              <a:rPr lang="cs-CZ" sz="4400" dirty="0" smtClean="0"/>
              <a:t>Ilja  Hurník</a:t>
            </a:r>
            <a:br>
              <a:rPr lang="cs-CZ" sz="4400" dirty="0" smtClean="0"/>
            </a:br>
            <a:r>
              <a:rPr lang="cs-CZ" sz="4400" dirty="0" smtClean="0"/>
              <a:t>1922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716016" y="3212976"/>
            <a:ext cx="3704456" cy="244827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Je český </a:t>
            </a:r>
            <a:r>
              <a:rPr lang="cs-CZ" sz="2400" dirty="0"/>
              <a:t>hudební skladatel, významný hudební pedagog, dramatik a </a:t>
            </a:r>
            <a:r>
              <a:rPr lang="cs-CZ" sz="2400" dirty="0" smtClean="0"/>
              <a:t>spisovatel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60848"/>
            <a:ext cx="320601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0614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28800"/>
            <a:ext cx="6150591" cy="414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7287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KLAVÍRNÍ SKLADBY</a:t>
            </a:r>
            <a:endParaRPr lang="cs-CZ" dirty="0"/>
          </a:p>
        </p:txBody>
      </p:sp>
      <p:pic>
        <p:nvPicPr>
          <p:cNvPr id="3074" name="Picture 2" descr="C:\Users\jkocandrlova\AppData\Local\Microsoft\Windows\Temporary Internet Files\Content.IE5\YKV2AQD3\MC900441789[1].pn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11512" y="151844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87824" y="5517232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Martin Schindler hraje na třídní předehrávce 25.2.2010 skladby: Veselý listonoš (Ilja Hurník</a:t>
            </a:r>
            <a:r>
              <a:rPr lang="cs-CZ" dirty="0" smtClean="0"/>
              <a:t>), </a:t>
            </a:r>
            <a:r>
              <a:rPr lang="cs-CZ" dirty="0"/>
              <a:t>Racek na lodi (Jitka Snížková</a:t>
            </a:r>
            <a:r>
              <a:rPr lang="cs-CZ" dirty="0" smtClean="0"/>
              <a:t>), </a:t>
            </a:r>
            <a:r>
              <a:rPr lang="cs-CZ" dirty="0"/>
              <a:t>Flamengo (William </a:t>
            </a:r>
            <a:r>
              <a:rPr lang="cs-CZ" dirty="0" err="1"/>
              <a:t>Gillock</a:t>
            </a:r>
            <a:r>
              <a:rPr lang="cs-CZ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1412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520940" cy="548640"/>
          </a:xfrm>
        </p:spPr>
        <p:txBody>
          <a:bodyPr/>
          <a:lstStyle/>
          <a:p>
            <a:pPr algn="ctr"/>
            <a:r>
              <a:rPr lang="cs-CZ" sz="4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Příběhy jedné kapely </a:t>
            </a:r>
            <a:r>
              <a:rPr lang="cs-CZ" sz="1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1967</a:t>
            </a:r>
            <a:r>
              <a:rPr lang="cs-CZ" sz="4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836712"/>
            <a:ext cx="8856984" cy="6021288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Muzikantské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pohádky pro vypravěče a komorní soubor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Kontrabas se zamiluje do pikolky, chce dokázat, že umí zpívat tak vysoko jako ona, ale struna, kterou do nemožnosti natahuje, mu praskne a kapela je bez basy v koncích. Poučení: zpívej, jak ti zobák narostl</a:t>
            </a:r>
            <a:r>
              <a:rPr lang="cs-CZ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Zedník, tlustý obr, přijde k helikónu, chce si ho zkusit, ale jak si  </a:t>
            </a:r>
            <a:r>
              <a:rPr lang="cs-CZ" sz="2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ho </a:t>
            </a:r>
            <a:r>
              <a:rPr lang="cs-CZ" sz="200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vmáčkne na tělo, už ho nemůže sundat. Nezbývá, než aby ze sebe udělal muzikanta. Ale profesor, k němuž jde do učení, ho tak morduje, že zedník zhubne a z helikónu vypadne. Těší se, že bude zas zedničit, jenže teď má z hraní jemné prsty, takže s cihlami nechce nic mít, s otloukáním omítky také ne, to by si zaprášil plíce. A tak si zas nasadí helikón na krk. Inu, „Kdo muziku má na krku, ten ji z něho nestřese.“ </a:t>
            </a:r>
            <a:r>
              <a:rPr lang="cs-CZ" sz="2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cs-CZ" sz="2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endParaRPr lang="cs-CZ" sz="20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Do kapely přijde ladička, ráda by si také zahrála, jenže umí jen áčko, tak ji muzikanti nechtějí. Ale tu se klavíru porouchá jedna klapka, zrovna áčko, a teď je jim ladička dobrá. Vždycky v písničce zahraje áčko místo klavíru, a je to.</a:t>
            </a:r>
          </a:p>
        </p:txBody>
      </p:sp>
    </p:spTree>
    <p:extLst>
      <p:ext uri="{BB962C8B-B14F-4D97-AF65-F5344CB8AC3E}">
        <p14:creationId xmlns:p14="http://schemas.microsoft.com/office/powerpoint/2010/main" val="1794051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kocandrlova\AppData\Local\Microsoft\Windows\Temporary Internet Files\Content.IE5\TKZSZKML\MP900385372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2880320" cy="4032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325339"/>
            <a:ext cx="4776776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663600" y="421555"/>
            <a:ext cx="3312368" cy="1023541"/>
          </a:xfrm>
          <a:prstGeom prst="wedgeEllipseCallout">
            <a:avLst>
              <a:gd name="adj1" fmla="val -17814"/>
              <a:gd name="adj2" fmla="val 1029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PIKOLA</a:t>
            </a:r>
            <a:endParaRPr lang="cs-CZ" sz="3200" dirty="0"/>
          </a:p>
        </p:txBody>
      </p:sp>
      <p:sp>
        <p:nvSpPr>
          <p:cNvPr id="6" name="Oválný popisek 5"/>
          <p:cNvSpPr/>
          <p:nvPr/>
        </p:nvSpPr>
        <p:spPr>
          <a:xfrm>
            <a:off x="4211960" y="421555"/>
            <a:ext cx="3312368" cy="817275"/>
          </a:xfrm>
          <a:prstGeom prst="wedgeEllipseCallout">
            <a:avLst>
              <a:gd name="adj1" fmla="val 24889"/>
              <a:gd name="adj2" fmla="val 1131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KONTRABAS</a:t>
            </a:r>
            <a:endParaRPr lang="cs-CZ" sz="32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059832" y="6309320"/>
            <a:ext cx="3805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KTERÝ  PŘÍBĚH  SI  POSLECHNEME?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9786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rot="19140000">
            <a:off x="756647" y="1307849"/>
            <a:ext cx="4731729" cy="1991903"/>
          </a:xfrm>
          <a:solidFill>
            <a:srgbClr val="00B0F0"/>
          </a:solidFill>
        </p:spPr>
        <p:txBody>
          <a:bodyPr/>
          <a:lstStyle/>
          <a:p>
            <a:pPr algn="ctr"/>
            <a:r>
              <a:rPr lang="cs-CZ" sz="5400" dirty="0" smtClean="0">
                <a:solidFill>
                  <a:srgbClr val="FF3300"/>
                </a:solidFill>
              </a:rPr>
              <a:t>PÍSNIČKA</a:t>
            </a:r>
            <a:br>
              <a:rPr lang="cs-CZ" sz="5400" dirty="0" smtClean="0">
                <a:solidFill>
                  <a:srgbClr val="FF3300"/>
                </a:solidFill>
              </a:rPr>
            </a:br>
            <a:r>
              <a:rPr lang="cs-CZ" sz="5400" dirty="0" smtClean="0">
                <a:solidFill>
                  <a:srgbClr val="FF3300"/>
                </a:solidFill>
              </a:rPr>
              <a:t> ILJI HURNÍKA</a:t>
            </a:r>
            <a:endParaRPr lang="cs-CZ" sz="5400" dirty="0">
              <a:solidFill>
                <a:srgbClr val="FF3300"/>
              </a:solidFill>
            </a:endParaRPr>
          </a:p>
        </p:txBody>
      </p:sp>
      <p:pic>
        <p:nvPicPr>
          <p:cNvPr id="1026" name="Picture 2" descr="C:\Users\jkocandrlova\AppData\Local\Microsoft\Windows\Temporary Internet Files\Content.IE5\1B9HI19M\MC900432548[1]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005064"/>
            <a:ext cx="208023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4427984" y="1484784"/>
            <a:ext cx="4464496" cy="3096344"/>
          </a:xfrm>
          <a:prstGeom prst="wedgeEllipseCallout">
            <a:avLst>
              <a:gd name="adj1" fmla="val 54001"/>
              <a:gd name="adj2" fmla="val 125539"/>
            </a:avLst>
          </a:prstGeom>
          <a:solidFill>
            <a:srgbClr val="FF66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ZAHRAJTE SI NA SKLADATELE!</a:t>
            </a:r>
          </a:p>
          <a:p>
            <a:pPr algn="ctr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Doplňte do písničky ztracené notičky.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" name="Picture 2" descr="C:\Users\jkocandrlova\AppData\Local\Microsoft\Windows\Temporary Internet Files\Content.IE5\1B9HI19M\MC900432548[1]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348" y="4886850"/>
            <a:ext cx="208023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kocandrlova\AppData\Local\Microsoft\Windows\Temporary Internet Files\Content.IE5\1B9HI19M\MC900432548[1]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537" y="202641"/>
            <a:ext cx="208023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jkocandrlova\AppData\Local\Microsoft\Windows\Temporary Internet Files\Content.IE5\1B9HI19M\MC900432548[1]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208023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kocandrlova\AppData\Local\Microsoft\Windows\Temporary Internet Files\Content.IE5\1B9HI19M\MC900432548[1]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5760"/>
            <a:ext cx="208023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199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0"/>
                            </p:stCondLst>
                            <p:childTnLst>
                              <p:par>
                                <p:cTn id="4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500"/>
                            </p:stCondLst>
                            <p:childTnLst>
                              <p:par>
                                <p:cTn id="4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19650"/>
            <a:ext cx="9144000" cy="6858000"/>
          </a:xfrm>
          <a:prstGeom prst="actionButtonBlank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46" y="110594"/>
            <a:ext cx="7928907" cy="6676109"/>
          </a:xfrm>
          <a:prstGeom prst="rect">
            <a:avLst/>
          </a:prstGeom>
          <a:ln w="76200">
            <a:solidFill>
              <a:srgbClr val="FF3300"/>
            </a:solidFill>
          </a:ln>
        </p:spPr>
      </p:pic>
    </p:spTree>
    <p:extLst>
      <p:ext uri="{BB962C8B-B14F-4D97-AF65-F5344CB8AC3E}">
        <p14:creationId xmlns:p14="http://schemas.microsoft.com/office/powerpoint/2010/main" val="11720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-18165" y="0"/>
            <a:ext cx="9144000" cy="6858000"/>
          </a:xfrm>
          <a:prstGeom prst="actionButtonBlank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0595"/>
            <a:ext cx="7928907" cy="6676109"/>
          </a:xfrm>
          <a:prstGeom prst="rect">
            <a:avLst/>
          </a:prstGeom>
          <a:ln w="76200">
            <a:solidFill>
              <a:srgbClr val="FF3300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1" t="2670" r="46859" b="82902"/>
          <a:stretch/>
        </p:blipFill>
        <p:spPr>
          <a:xfrm>
            <a:off x="611560" y="3573015"/>
            <a:ext cx="5040560" cy="955137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7" t="2670" r="46859" b="82902"/>
          <a:stretch/>
        </p:blipFill>
        <p:spPr>
          <a:xfrm>
            <a:off x="3454400" y="4542351"/>
            <a:ext cx="4718000" cy="955137"/>
          </a:xfrm>
          <a:prstGeom prst="rect">
            <a:avLst/>
          </a:prstGeom>
        </p:spPr>
      </p:pic>
      <p:sp>
        <p:nvSpPr>
          <p:cNvPr id="5" name="Oválný popisek 4"/>
          <p:cNvSpPr/>
          <p:nvPr/>
        </p:nvSpPr>
        <p:spPr>
          <a:xfrm>
            <a:off x="452023" y="1446007"/>
            <a:ext cx="7056784" cy="3096344"/>
          </a:xfrm>
          <a:prstGeom prst="wedgeEllipseCallout">
            <a:avLst>
              <a:gd name="adj1" fmla="val -47168"/>
              <a:gd name="adj2" fmla="val 65581"/>
            </a:avLst>
          </a:prstGeom>
          <a:solidFill>
            <a:srgbClr val="FF66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ZAZPÍVÁTE SI JE ? </a:t>
            </a:r>
          </a:p>
        </p:txBody>
      </p:sp>
      <p:sp>
        <p:nvSpPr>
          <p:cNvPr id="4" name="Oválný popisek 3"/>
          <p:cNvSpPr/>
          <p:nvPr/>
        </p:nvSpPr>
        <p:spPr>
          <a:xfrm>
            <a:off x="1835696" y="954239"/>
            <a:ext cx="7056784" cy="3096344"/>
          </a:xfrm>
          <a:prstGeom prst="wedgeEllipseCallout">
            <a:avLst>
              <a:gd name="adj1" fmla="val 53380"/>
              <a:gd name="adj2" fmla="val 80347"/>
            </a:avLst>
          </a:prstGeom>
          <a:solidFill>
            <a:srgbClr val="FF66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A takto chybějící takty doplnil Ilja Hurník.</a:t>
            </a:r>
          </a:p>
        </p:txBody>
      </p:sp>
    </p:spTree>
    <p:extLst>
      <p:ext uri="{BB962C8B-B14F-4D97-AF65-F5344CB8AC3E}">
        <p14:creationId xmlns:p14="http://schemas.microsoft.com/office/powerpoint/2010/main" val="1052603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1" presetClass="exit" presetSubtype="0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31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4" grpId="0" animBg="1"/>
      <p:bldP spid="4" grpId="1" animBg="1"/>
      <p:bldP spid="4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-21464" y="0"/>
            <a:ext cx="9345991" cy="7029400"/>
          </a:xfrm>
          <a:prstGeom prst="actionButtonBlank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0595"/>
            <a:ext cx="7928907" cy="6676109"/>
          </a:xfrm>
          <a:prstGeom prst="rect">
            <a:avLst/>
          </a:prstGeom>
          <a:ln w="76200">
            <a:solidFill>
              <a:srgbClr val="FF3300"/>
            </a:solidFill>
          </a:ln>
        </p:spPr>
      </p:pic>
      <p:sp>
        <p:nvSpPr>
          <p:cNvPr id="4" name="Oválný popisek 3"/>
          <p:cNvSpPr/>
          <p:nvPr/>
        </p:nvSpPr>
        <p:spPr>
          <a:xfrm>
            <a:off x="2267744" y="836712"/>
            <a:ext cx="6480720" cy="2232248"/>
          </a:xfrm>
          <a:prstGeom prst="wedgeEllipseCallout">
            <a:avLst>
              <a:gd name="adj1" fmla="val 53380"/>
              <a:gd name="adj2" fmla="val 80347"/>
            </a:avLst>
          </a:prstGeom>
          <a:solidFill>
            <a:srgbClr val="FF66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Druhá možnost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4" t="27403" r="47486" b="58210"/>
          <a:stretch/>
        </p:blipFill>
        <p:spPr>
          <a:xfrm>
            <a:off x="592200" y="3573016"/>
            <a:ext cx="4970725" cy="90019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7" t="27403" r="47486" b="58210"/>
          <a:stretch/>
        </p:blipFill>
        <p:spPr>
          <a:xfrm>
            <a:off x="3419872" y="4626317"/>
            <a:ext cx="4752528" cy="90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81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1" presetClass="exit" presetSubtype="0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-51311" y="0"/>
            <a:ext cx="9287838" cy="6858000"/>
          </a:xfrm>
          <a:prstGeom prst="actionButtonBlank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47" y="110595"/>
            <a:ext cx="7928907" cy="6676109"/>
          </a:xfrm>
          <a:prstGeom prst="rect">
            <a:avLst/>
          </a:prstGeom>
          <a:ln w="76200">
            <a:solidFill>
              <a:srgbClr val="FF3300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4" t="50417" r="47848" b="34248"/>
          <a:stretch/>
        </p:blipFill>
        <p:spPr>
          <a:xfrm>
            <a:off x="755575" y="3509930"/>
            <a:ext cx="5001139" cy="9819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3" t="50417" r="46224" b="34248"/>
          <a:stretch/>
        </p:blipFill>
        <p:spPr>
          <a:xfrm>
            <a:off x="3661433" y="4491836"/>
            <a:ext cx="4767281" cy="981906"/>
          </a:xfrm>
          <a:prstGeom prst="rect">
            <a:avLst/>
          </a:prstGeom>
        </p:spPr>
      </p:pic>
      <p:sp>
        <p:nvSpPr>
          <p:cNvPr id="5" name="Oválný popisek 4"/>
          <p:cNvSpPr/>
          <p:nvPr/>
        </p:nvSpPr>
        <p:spPr>
          <a:xfrm>
            <a:off x="1403648" y="261360"/>
            <a:ext cx="7056784" cy="3096344"/>
          </a:xfrm>
          <a:prstGeom prst="wedgeEllipseCallout">
            <a:avLst>
              <a:gd name="adj1" fmla="val -47168"/>
              <a:gd name="adj2" fmla="val 65581"/>
            </a:avLst>
          </a:prstGeom>
          <a:solidFill>
            <a:srgbClr val="FF66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A do třetice 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sym typeface="Wingdings" pitchFamily="2" charset="2"/>
              </a:rPr>
              <a:t></a:t>
            </a:r>
            <a:endParaRPr lang="cs-CZ" sz="2800" b="1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69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1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rot="19140000">
            <a:off x="1526324" y="3627277"/>
            <a:ext cx="1481701" cy="600215"/>
          </a:xfrm>
        </p:spPr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999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C -0.00365 -0.00463 -0.00921 -0.01621 -0.00921 -0.01621 C -0.01389 -0.03658 -0.01302 -0.0588 -0.01823 -0.07871 C -0.01997 -0.09491 -0.02188 -0.11366 -0.02587 -0.12917 C -0.02796 -0.15047 -0.03316 -0.16968 -0.04705 -0.18172 C -0.04757 -0.1838 -0.04775 -0.18588 -0.04844 -0.18774 C -0.04931 -0.19005 -0.05087 -0.19167 -0.05157 -0.19399 C -0.05365 -0.20093 -0.05469 -0.21065 -0.05608 -0.21806 C -0.05556 -0.24561 -0.05539 -0.27338 -0.05452 -0.30093 C -0.05434 -0.30625 -0.05191 -0.3088 -0.05 -0.3132 C -0.04809 -0.3176 -0.04775 -0.32315 -0.04549 -0.32732 C -0.0349 -0.34607 -0.01806 -0.34977 -0.00157 -0.35348 C 0.02829 -0.35162 0.03298 -0.35672 0.05156 -0.33334 C 0.05503 -0.31852 0.05034 -0.33681 0.05607 -0.32107 C 0.05833 -0.31482 0.05798 -0.30695 0.06059 -0.30093 C 0.06232 -0.29676 0.06458 -0.29283 0.06666 -0.28889 C 0.06909 -0.28403 0.07031 -0.27662 0.07413 -0.27269 C 0.07534 -0.2713 0.07725 -0.27153 0.07882 -0.27061 C 0.08715 -0.26574 0.09548 -0.26158 0.10451 -0.25857 C 0.12621 -0.25926 0.14791 -0.25949 0.16961 -0.26065 C 0.18715 -0.26158 0.2026 -0.27454 0.21666 -0.28681 C 0.2302 -0.29861 0.23368 -0.31482 0.24392 -0.32917 C 0.25017 -0.33797 0.25659 -0.34607 0.26215 -0.35556 C 0.27152 -0.3713 0.28055 -0.38681 0.29548 -0.3919 C 0.32378 -0.41667 0.33159 -0.39931 0.38472 -0.39792 C 0.39635 -0.39375 0.40694 -0.38866 0.41805 -0.3838 C 0.4217 -0.37686 0.42829 -0.36922 0.4302 -0.36158 C 0.43107 -0.35764 0.43333 -0.34954 0.43333 -0.34954 C 0.43593 -0.32755 0.44218 -0.30162 0.43333 -0.28079 C 0.43038 -0.27385 0.42448 -0.26158 0.41961 -0.25649 C 0.41666 -0.25348 0.41059 -0.24838 0.41059 -0.24838 C 0.40503 -0.2382 0.39566 -0.22917 0.38784 -0.22223 C 0.38194 -0.21042 0.3743 -0.2007 0.36961 -0.18774 C 0.36718 -0.18079 0.3651 -0.16551 0.3651 -0.16551 C 0.36579 -0.16019 0.36614 -0.15278 0.36823 -0.14746 C 0.37326 -0.13357 0.39045 -0.1176 0.40156 -0.1132 C 0.41007 -0.10533 0.41996 -0.10278 0.4302 -0.10093 C 0.47482 -0.10348 0.47222 -0.1044 0.52274 -0.10093 C 0.53645 -0.1 0.55104 -0.09283 0.5651 -0.09098 C 0.57031 -0.08866 0.575 -0.08496 0.5802 -0.08287 C 0.5835 -0.07986 0.58715 -0.07732 0.58941 -0.07269 C 0.59201 -0.06713 0.59253 -0.06019 0.59548 -0.0544 C 0.6 -0.03473 0.60399 -0.01598 0.60746 0.00416 C 0.60694 0.02037 0.60694 0.03634 0.60607 0.05254 C 0.6052 0.0706 0.58889 0.10509 0.57569 0.10902 C 0.55382 0.12916 0.50729 0.11875 0.49236 0.11921 C 0.48177 0.12407 0.4717 0.13379 0.46493 0.1456 C 0.46319 0.15231 0.46198 0.15879 0.46041 0.16574 C 0.45972 0.19097 0.46406 0.24768 0.43784 0.25856 C 0.42031 0.27476 0.44496 0.25277 0.42882 0.26458 C 0.41215 0.27662 0.42569 0.2699 0.4151 0.27476 C 0.40625 0.28726 0.38923 0.29166 0.37725 0.2949 C 0.36302 0.29861 0.34878 0.30324 0.33472 0.30717 C 0.30954 0.30648 0.28437 0.30625 0.25902 0.30509 C 0.23698 0.30393 0.21302 0.2912 0.19079 0.2868 C 0.18194 0.2831 0.17257 0.28217 0.16354 0.27893 C 0.15781 0.27685 0.15434 0.27268 0.14843 0.27083 C 0.14097 0.26389 0.13507 0.26412 0.12569 0.26273 C 0.11163 0.25301 0.10798 0.23588 0.10156 0.21828 C 0.10208 0.20625 0.10208 0.19398 0.10277 0.18194 C 0.10382 0.16967 0.11024 0.16134 0.1151 0.15162 C 0.11597 0.14976 0.11579 0.14745 0.11666 0.1456 C 0.12204 0.13495 0.13472 0.11736 0.14392 0.11319 C 0.1552 0.10833 0.16736 0.10694 0.17882 0.10301 C 0.19305 0.10393 0.20989 0.10324 0.22413 0.10902 C 0.23715 0.1206 0.24184 0.13958 0.24843 0.15764 C 0.25086 0.1824 0.25191 0.18912 0.25 0.21828 C 0.24913 0.23078 0.24843 0.22546 0.24548 0.23634 C 0.24218 0.24814 0.23889 0.2581 0.23333 0.26875 C 0.22847 0.27777 0.21909 0.28356 0.21215 0.28889 C 0.19114 0.30463 0.16944 0.31064 0.14548 0.31527 C 0.13298 0.32569 0.11406 0.32569 0.1 0.32731 C 0.06406 0.32662 0.00885 0.36389 -0.00764 0.32129 C -0.01094 0.31273 -0.0125 0.30625 -0.01823 0.29907 C -0.01997 0.29421 -0.02292 0.29004 -0.02431 0.28495 C -0.02691 0.27569 -0.02622 0.27083 -0.03039 0.26273 C -0.03195 0.25393 -0.03403 0.25139 -0.03785 0.24444 C -0.04445 0.2324 -0.04809 0.22662 -0.05764 0.21828 C -0.06094 0.21157 -0.0632 0.20856 -0.06823 0.20416 C -0.06927 0.20139 -0.07014 0.19861 -0.07118 0.19606 C -0.07205 0.19398 -0.07344 0.19213 -0.07431 0.19004 C -0.0783 0.17963 -0.08004 0.16921 -0.0849 0.15972 C -0.08785 0.13217 -0.09098 0.11134 -0.07882 0.0868 C -0.07327 0.07546 -0.08247 0.08541 -0.07275 0.07685 C -0.06997 0.0662 -0.06077 0.06504 -0.05313 0.06273 C -0.04532 0.06041 -0.03646 0.0581 -0.02882 0.05463 C -0.02205 0.04514 -0.03073 0.05578 -0.0198 0.04861 C -0.01841 0.04768 -0.01789 0.0456 -0.01667 0.04444 C -0.01025 0.03796 -0.00677 0.03564 -0.00157 0.02824 C -0.00052 0.02407 0.0026 0.0206 0.00295 0.0162 C 0.00329 0.00949 0.00312 -0.00579 -0.00157 -0.01204 " pathEditMode="relative" ptsTypes="ffffffffffffffffffffffffffffffffffffffffffffffffffffffffffffffffffffffffffffffffffffffffffA">
                                      <p:cBhvr>
                                        <p:cTn id="6" dur="6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Kliparty z webu </a:t>
            </a:r>
            <a:r>
              <a:rPr lang="cs-CZ" dirty="0" smtClean="0">
                <a:hlinkClick r:id="rId2"/>
              </a:rPr>
              <a:t>www.microsoft.office.com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Fotografie:</a:t>
            </a:r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www.hurnik.cz/otec.html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</a:t>
            </a:r>
            <a:r>
              <a:rPr lang="cs-CZ" dirty="0" err="1" smtClean="0">
                <a:hlinkClick r:id="rId4"/>
              </a:rPr>
              <a:t>Ilja_Hurník</a:t>
            </a:r>
            <a:endParaRPr lang="cs-CZ" dirty="0" smtClean="0"/>
          </a:p>
          <a:p>
            <a:r>
              <a:rPr lang="cs-CZ" dirty="0" smtClean="0"/>
              <a:t>Video:</a:t>
            </a:r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www.youtube.com/watch?v=FAITXaJYPMw</a:t>
            </a:r>
            <a:endParaRPr lang="cs-CZ" dirty="0" smtClean="0"/>
          </a:p>
          <a:p>
            <a:r>
              <a:rPr lang="cs-CZ" dirty="0" smtClean="0"/>
              <a:t>Naskenovaná píseň:</a:t>
            </a:r>
          </a:p>
          <a:p>
            <a:pPr marL="68580" indent="0"/>
            <a:r>
              <a:rPr lang="cs-CZ" dirty="0"/>
              <a:t>BUDÍK,J. </a:t>
            </a:r>
            <a:r>
              <a:rPr lang="cs-CZ" i="1" dirty="0" smtClean="0"/>
              <a:t>Hudební výchova 3 pro  třetí </a:t>
            </a:r>
            <a:r>
              <a:rPr lang="cs-CZ" i="1" dirty="0"/>
              <a:t>ročník </a:t>
            </a:r>
            <a:r>
              <a:rPr lang="cs-CZ" i="1" dirty="0" smtClean="0"/>
              <a:t>základní (obecné) </a:t>
            </a:r>
            <a:r>
              <a:rPr lang="cs-CZ" i="1" dirty="0"/>
              <a:t>školy. </a:t>
            </a:r>
            <a:r>
              <a:rPr lang="cs-CZ" dirty="0" smtClean="0"/>
              <a:t>1.vyd.Praha </a:t>
            </a:r>
            <a:r>
              <a:rPr lang="cs-CZ" dirty="0"/>
              <a:t>: </a:t>
            </a:r>
            <a:r>
              <a:rPr lang="cs-CZ" dirty="0" smtClean="0"/>
              <a:t>Fortuna, 1995.</a:t>
            </a:r>
            <a:endParaRPr lang="cs-CZ" dirty="0"/>
          </a:p>
          <a:p>
            <a:pPr marL="68580" indent="0"/>
            <a:r>
              <a:rPr lang="cs-CZ" dirty="0" smtClean="0"/>
              <a:t>ISBN 80-7168-203-9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281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147</TotalTime>
  <Words>396</Words>
  <Application>Microsoft Office PowerPoint</Application>
  <PresentationFormat>Předvádění na obrazovce (4:3)</PresentationFormat>
  <Paragraphs>39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Úhly</vt:lpstr>
      <vt:lpstr>Prezentace aplikace PowerPoint</vt:lpstr>
      <vt:lpstr>Ilja  Hurník 1922</vt:lpstr>
      <vt:lpstr>Prezentace aplikace PowerPoint</vt:lpstr>
      <vt:lpstr>KLAVÍRNÍ SKLADBY</vt:lpstr>
      <vt:lpstr>Příběhy jedné kapely 1967 </vt:lpstr>
      <vt:lpstr>Prezentace aplikace PowerPoint</vt:lpstr>
      <vt:lpstr>PÍSNIČKA  ILJI HURNÍKA</vt:lpstr>
      <vt:lpstr>Prezentace aplikace PowerPoint</vt:lpstr>
      <vt:lpstr>Prezentace aplikace PowerPoint</vt:lpstr>
      <vt:lpstr>Prezentace aplikace PowerPoint</vt:lpstr>
      <vt:lpstr>Prezentace aplikace PowerPoint</vt:lpstr>
      <vt:lpstr>konec</vt:lpstr>
      <vt:lpstr>Zdroj: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Kočandrlová Jarmila</dc:creator>
  <cp:lastModifiedBy>Kočandrlová Jarmila</cp:lastModifiedBy>
  <cp:revision>26</cp:revision>
  <dcterms:created xsi:type="dcterms:W3CDTF">2012-09-06T18:23:59Z</dcterms:created>
  <dcterms:modified xsi:type="dcterms:W3CDTF">2013-05-23T14:23:50Z</dcterms:modified>
</cp:coreProperties>
</file>