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4" r:id="rId3"/>
    <p:sldId id="256" r:id="rId4"/>
    <p:sldId id="257" r:id="rId5"/>
    <p:sldId id="260" r:id="rId6"/>
    <p:sldId id="258" r:id="rId7"/>
    <p:sldId id="261" r:id="rId8"/>
    <p:sldId id="262" r:id="rId9"/>
    <p:sldId id="259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71" autoAdjust="0"/>
  </p:normalViewPr>
  <p:slideViewPr>
    <p:cSldViewPr>
      <p:cViewPr>
        <p:scale>
          <a:sx n="66" d="100"/>
          <a:sy n="66" d="100"/>
        </p:scale>
        <p:origin x="-60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5/18/2013</a:t>
            </a:fld>
            <a:endParaRPr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5/18/2013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5/18/2013</a:t>
            </a:fld>
            <a:endParaRPr lang="en-US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5/18/2013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5/18/2013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 algn="ctr" eaLnBrk="1" latinLnBrk="0" hangingPunct="1"/>
            <a:fld id="{2C6B1FF6-39B9-40F5-8B67-33C6354A3D4F}" type="slidenum">
              <a:rPr kumimoji="0" lang="en-US" smtClean="0"/>
              <a:pPr algn="ctr" eaLnBrk="1" latinLnBrk="0" hangingPunct="1"/>
              <a:t>‹#›</a:t>
            </a:fld>
            <a:endParaRPr kumimoji="0" lang="en-US" dirty="0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5/18/2013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5/18/2013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5/18/2013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5/18/2013</a:t>
            </a:fld>
            <a:endParaRPr lang="en-US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5/18/2013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5/18/2013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 algn="r" eaLnBrk="1" latinLnBrk="0" hangingPunct="1"/>
            <a:fld id="{9D21D778-B565-4D7E-94D7-64010A445B68}" type="datetimeFigureOut">
              <a:rPr lang="en-US" smtClean="0"/>
              <a:pPr algn="r" eaLnBrk="1" latinLnBrk="0" hangingPunct="1"/>
              <a:t>5/18/2013</a:t>
            </a:fld>
            <a:endParaRPr lang="en-US" sz="1400" dirty="0">
              <a:solidFill>
                <a:srgbClr val="FFFFF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 algn="ctr" eaLnBrk="1" latinLnBrk="0" hangingPunct="1"/>
            <a:fld id="{2C6B1FF6-39B9-40F5-8B67-33C6354A3D4F}" type="slidenum">
              <a:rPr kumimoji="0" lang="en-US" smtClean="0"/>
              <a:pPr algn="ctr" eaLnBrk="1" latinLnBrk="0" hangingPunct="1"/>
              <a:t>‹#›</a:t>
            </a:fld>
            <a:endParaRPr kumimoji="0" lang="en-US" sz="1600" dirty="0">
              <a:solidFill>
                <a:schemeClr val="accent3">
                  <a:shade val="75000"/>
                </a:schemeClr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9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5047071"/>
              </p:ext>
            </p:extLst>
          </p:nvPr>
        </p:nvGraphicFramePr>
        <p:xfrm>
          <a:off x="261045" y="4508637"/>
          <a:ext cx="8556592" cy="2280779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8556592"/>
              </a:tblGrid>
              <a:tr h="672109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Základní škola a Mateřská škola generála Pattona Dýšina,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AUTOR:      Mgr. Marcela</a:t>
                      </a:r>
                      <a:r>
                        <a:rPr lang="cs-CZ" sz="19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Šašková</a:t>
                      </a:r>
                      <a:endParaRPr lang="cs-CZ" sz="19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NÁZEV</a:t>
                      </a:r>
                      <a:r>
                        <a:rPr lang="cs-CZ" sz="190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:      VY_32_INOVACE_4A_20</a:t>
                      </a:r>
                      <a:endParaRPr lang="cs-CZ" sz="19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9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TÉMA:       MS_WORD</a:t>
                      </a:r>
                      <a:endParaRPr lang="cs-CZ" sz="19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1775"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ČÍSLO PROJEKTU:  </a:t>
                      </a:r>
                      <a:r>
                        <a:rPr lang="cs-CZ" sz="1900" i="1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CZ.</a:t>
                      </a:r>
                      <a:r>
                        <a:rPr lang="cs-CZ" sz="1900" i="1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1. 07/ 1. 4. 00/ 21. 1843</a:t>
                      </a:r>
                      <a:endParaRPr lang="cs-CZ" sz="19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33" y="1586975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8886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Prezentace seznamuje žáky se základy typografie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3341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Základy typografie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5735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to typografie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Psaní textu má určitá pravidla a doporučení, která podporují jeho čitelnost a tím i srozumitelnost</a:t>
            </a:r>
          </a:p>
          <a:p>
            <a:endParaRPr lang="cs-CZ" dirty="0"/>
          </a:p>
          <a:p>
            <a:r>
              <a:rPr lang="cs-CZ" dirty="0" smtClean="0"/>
              <a:t>My si nyní některá tato pravidla ukážeme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0770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mezera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Vedle klasické mezery oddělující například slova</a:t>
            </a:r>
          </a:p>
          <a:p>
            <a:pPr marL="0" indent="0">
              <a:buNone/>
            </a:pPr>
            <a:r>
              <a:rPr lang="cs-CZ" dirty="0" smtClean="0"/>
              <a:t>od sebe ještě existuje </a:t>
            </a:r>
          </a:p>
          <a:p>
            <a:pPr marL="0" indent="0">
              <a:buNone/>
            </a:pPr>
            <a:r>
              <a:rPr lang="cs-CZ" dirty="0" smtClean="0"/>
              <a:t>tzv. </a:t>
            </a:r>
            <a:r>
              <a:rPr lang="cs-CZ" sz="3200" dirty="0" smtClean="0"/>
              <a:t>pevná</a:t>
            </a:r>
            <a:r>
              <a:rPr lang="cs-CZ" dirty="0" smtClean="0"/>
              <a:t> (neoddělitelná) mezera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klávesová zkratka</a:t>
            </a:r>
            <a:br>
              <a:rPr lang="cs-CZ" dirty="0" smtClean="0"/>
            </a:br>
            <a:r>
              <a:rPr lang="cs-CZ" b="1" dirty="0" smtClean="0"/>
              <a:t>Ctrl + Shift + Mezerník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Příklady užití pevné mezery: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spojení předložky a slova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spojení čísla a měny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spojení čísla a jednotky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14329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interpunkce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Interpunkční znaménka  </a:t>
            </a:r>
            <a:br>
              <a:rPr lang="cs-CZ" dirty="0" smtClean="0"/>
            </a:br>
            <a:r>
              <a:rPr lang="cs-CZ" dirty="0" smtClean="0"/>
              <a:t>tečka, čárka, středník, vykřičník, otazník…</a:t>
            </a:r>
            <a:br>
              <a:rPr lang="cs-CZ" dirty="0" smtClean="0"/>
            </a:b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píší se těsně za slovo a po nich následuje mezera</a:t>
            </a:r>
          </a:p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ůže jimi končit řádek, ale nikdy nezačíná!</a:t>
            </a:r>
          </a:p>
        </p:txBody>
      </p:sp>
    </p:spTree>
    <p:extLst>
      <p:ext uri="{BB962C8B-B14F-4D97-AF65-F5344CB8AC3E}">
        <p14:creationId xmlns:p14="http://schemas.microsoft.com/office/powerpoint/2010/main" val="3802131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Obecné zásady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/>
              <a:t>Řádky se neukončují stiskem klávesy Enter! </a:t>
            </a:r>
            <a:br>
              <a:rPr lang="cs-CZ" dirty="0" smtClean="0"/>
            </a:br>
            <a:r>
              <a:rPr lang="cs-CZ" dirty="0" smtClean="0"/>
              <a:t>Ta slouží jen pro zakončení odstavce</a:t>
            </a:r>
          </a:p>
          <a:p>
            <a:r>
              <a:rPr lang="cs-CZ" dirty="0" smtClean="0"/>
              <a:t>Odsazení odstavců se nedělá několika mezerami, </a:t>
            </a:r>
            <a:br>
              <a:rPr lang="cs-CZ" dirty="0" smtClean="0"/>
            </a:br>
            <a:r>
              <a:rPr lang="cs-CZ" dirty="0" smtClean="0"/>
              <a:t>ale pomocí pravítka či nastavením formátu odstavce</a:t>
            </a:r>
          </a:p>
          <a:p>
            <a:r>
              <a:rPr lang="cs-CZ" dirty="0" smtClean="0"/>
              <a:t>Na další stránku nepřecházíme ťukáním na Enter, </a:t>
            </a:r>
            <a:br>
              <a:rPr lang="cs-CZ" dirty="0" smtClean="0"/>
            </a:br>
            <a:r>
              <a:rPr lang="cs-CZ" dirty="0" smtClean="0"/>
              <a:t>ale vložením konce stránky</a:t>
            </a:r>
          </a:p>
          <a:p>
            <a:r>
              <a:rPr lang="cs-CZ" dirty="0" smtClean="0"/>
              <a:t>Tečku nepíšeme za názvy kapitol, nadpisy, popisy obrázků či tabulek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9602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číslice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Za desetinnou čárkou se mezera nepíše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Skupiny po třech číslicích se oddělují mezerou (tisíce, miliony, tisíciny…)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10 % obyvatel – deset procent obyvatel</a:t>
            </a:r>
            <a:br>
              <a:rPr lang="cs-CZ" dirty="0" smtClean="0"/>
            </a:br>
            <a:r>
              <a:rPr lang="cs-CZ" dirty="0" smtClean="0"/>
              <a:t>10% roztok – desetiprocentní roztok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3 kg brambor – tři kilogramy</a:t>
            </a:r>
            <a:br>
              <a:rPr lang="cs-CZ" dirty="0" smtClean="0"/>
            </a:br>
            <a:r>
              <a:rPr lang="cs-CZ" dirty="0" smtClean="0"/>
              <a:t>3kg dýně – tříkilogramová dýně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8921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Zdroj:</a:t>
            </a:r>
          </a:p>
          <a:p>
            <a:r>
              <a:rPr lang="cs-CZ" dirty="0" smtClean="0"/>
              <a:t>Wikipedie</a:t>
            </a:r>
          </a:p>
          <a:p>
            <a:r>
              <a:rPr lang="cs-CZ" sz="2400" dirty="0" smtClean="0"/>
              <a:t>nápověda </a:t>
            </a:r>
            <a:r>
              <a:rPr lang="cs-CZ" sz="2400" dirty="0"/>
              <a:t>MS OFFICE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sz="2400" dirty="0"/>
              <a:t>Autorem materiálu a všech jeho částí,</a:t>
            </a:r>
          </a:p>
          <a:p>
            <a:pPr marL="0" indent="0">
              <a:buNone/>
            </a:pPr>
            <a:r>
              <a:rPr lang="cs-CZ" sz="2400" dirty="0"/>
              <a:t>není-li uvedeno jinak, je Mgr. Marcela Šašková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2540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569</TotalTime>
  <Words>160</Words>
  <Application>Microsoft Office PowerPoint</Application>
  <PresentationFormat>Předvádění na obrazovce (4:3)</PresentationFormat>
  <Paragraphs>46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Administrativní</vt:lpstr>
      <vt:lpstr>Prezentace aplikace PowerPoint</vt:lpstr>
      <vt:lpstr>ANOTACE</vt:lpstr>
      <vt:lpstr>Základy typografie</vt:lpstr>
      <vt:lpstr>Co je to typografie</vt:lpstr>
      <vt:lpstr>mezera</vt:lpstr>
      <vt:lpstr>interpunkce</vt:lpstr>
      <vt:lpstr>Obecné zásady</vt:lpstr>
      <vt:lpstr>číslice</vt:lpstr>
      <vt:lpstr>zdroj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typografie</dc:title>
  <dc:creator>marcela</dc:creator>
  <cp:lastModifiedBy>jitka</cp:lastModifiedBy>
  <cp:revision>11</cp:revision>
  <dcterms:created xsi:type="dcterms:W3CDTF">2012-08-21T08:54:52Z</dcterms:created>
  <dcterms:modified xsi:type="dcterms:W3CDTF">2013-05-18T11:41:56Z</dcterms:modified>
</cp:coreProperties>
</file>