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60" r:id="rId4"/>
    <p:sldId id="262" r:id="rId5"/>
    <p:sldId id="270" r:id="rId6"/>
    <p:sldId id="268" r:id="rId7"/>
    <p:sldId id="261" r:id="rId8"/>
    <p:sldId id="263" r:id="rId9"/>
    <p:sldId id="264" r:id="rId10"/>
    <p:sldId id="266" r:id="rId11"/>
    <p:sldId id="26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rgbClr val="92D050"/>
          </a:solidFill>
        </a:ln>
      </dgm:spPr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VY_32_INOVACE_201_FYZIKA_VODIČE </a:t>
          </a:r>
          <a:r>
            <a:rPr lang="cs-CZ" sz="2000" baseline="0" dirty="0" smtClean="0"/>
            <a:t>A NEVODIČE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VODIČE A NEVODIČE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6325A2-B88F-4AAE-8505-416BA53B8F39}" type="presOf" srcId="{D8197B8C-B260-4A16-BDF4-0947B075E274}" destId="{5A5FFA88-C948-4069-8E93-59FA12366E83}" srcOrd="1" destOrd="0" presId="urn:microsoft.com/office/officeart/2005/8/layout/target3"/>
    <dgm:cxn modelId="{487EEEFC-4A86-406D-B177-CD72C1E02A0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CE4E00-26BC-4A25-9216-681A32715C5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131029-D7AD-4482-90EC-58EC378D4C7D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4BD785-10C8-4350-B55F-7EA74379CA48}" type="presOf" srcId="{B651F6E3-6281-48DB-9319-2AEAFDAE7572}" destId="{619D679B-A015-4ECF-8348-D1034C574F40}" srcOrd="0" destOrd="0" presId="urn:microsoft.com/office/officeart/2005/8/layout/target3"/>
    <dgm:cxn modelId="{A1DB8BF5-58F1-4DEF-8094-0936FB52906B}" type="presOf" srcId="{D1D4F407-5343-4D3F-B5B9-D407B03CAEB4}" destId="{AED2198E-93D5-4001-81B4-73124B309672}" srcOrd="1" destOrd="0" presId="urn:microsoft.com/office/officeart/2005/8/layout/target3"/>
    <dgm:cxn modelId="{913BFCD2-0B70-4B49-BFB0-77587E235A84}" type="presOf" srcId="{4C35D32F-0EAB-4CD7-82EE-45574DC2A586}" destId="{8BEBB6EC-1DAA-4CAC-8A25-BC0FCBD5DBD5}" srcOrd="0" destOrd="0" presId="urn:microsoft.com/office/officeart/2005/8/layout/target3"/>
    <dgm:cxn modelId="{FC58C749-A1D3-43B1-A349-B228DCF4EC54}" type="presOf" srcId="{757F3AB3-0718-4624-B441-E567A8F0AB56}" destId="{333A1088-737F-45CB-B68E-254E46348037}" srcOrd="0" destOrd="0" presId="urn:microsoft.com/office/officeart/2005/8/layout/target3"/>
    <dgm:cxn modelId="{DA37A09F-43B1-4F95-A940-DB56E66A2509}" type="presOf" srcId="{D8197B8C-B260-4A16-BDF4-0947B075E274}" destId="{25B08C86-7E15-44DC-BE7F-FFB55DD49D12}" srcOrd="0" destOrd="0" presId="urn:microsoft.com/office/officeart/2005/8/layout/target3"/>
    <dgm:cxn modelId="{68094BCF-7D89-482E-97AA-15CDBB5EE8CF}" type="presOf" srcId="{D1D4F407-5343-4D3F-B5B9-D407B03CAEB4}" destId="{D005CE8C-CC26-4C3E-AC11-E15060ECD759}" srcOrd="0" destOrd="0" presId="urn:microsoft.com/office/officeart/2005/8/layout/target3"/>
    <dgm:cxn modelId="{D494DF28-4C47-46FD-BB26-5D5BE90B78E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CD04E0-70E8-448E-8289-D11AC5146604}" type="presParOf" srcId="{333A1088-737F-45CB-B68E-254E46348037}" destId="{F5ABB229-8D3B-4694-996A-96F23CF14429}" srcOrd="0" destOrd="0" presId="urn:microsoft.com/office/officeart/2005/8/layout/target3"/>
    <dgm:cxn modelId="{0337537B-6FC6-4581-B4C3-F3F3FEC5C1B5}" type="presParOf" srcId="{333A1088-737F-45CB-B68E-254E46348037}" destId="{F41139FD-01EE-4571-8B17-4FB00FC51163}" srcOrd="1" destOrd="0" presId="urn:microsoft.com/office/officeart/2005/8/layout/target3"/>
    <dgm:cxn modelId="{D6099D0B-F555-4B1F-B36F-AF2C399B4FF0}" type="presParOf" srcId="{333A1088-737F-45CB-B68E-254E46348037}" destId="{D005CE8C-CC26-4C3E-AC11-E15060ECD759}" srcOrd="2" destOrd="0" presId="urn:microsoft.com/office/officeart/2005/8/layout/target3"/>
    <dgm:cxn modelId="{4450A31B-6FC5-4C21-81E8-0151C2EAB1CA}" type="presParOf" srcId="{333A1088-737F-45CB-B68E-254E46348037}" destId="{2C702D82-9B77-49B7-9568-BB8EB47C3372}" srcOrd="3" destOrd="0" presId="urn:microsoft.com/office/officeart/2005/8/layout/target3"/>
    <dgm:cxn modelId="{DA8BEF4B-901F-436D-9908-863B113E360A}" type="presParOf" srcId="{333A1088-737F-45CB-B68E-254E46348037}" destId="{A52A0455-90FF-4808-ABD0-F02540D31D5A}" srcOrd="4" destOrd="0" presId="urn:microsoft.com/office/officeart/2005/8/layout/target3"/>
    <dgm:cxn modelId="{DA37A3C8-4644-4D2E-9EE8-A6F20A7D62EF}" type="presParOf" srcId="{333A1088-737F-45CB-B68E-254E46348037}" destId="{6140AFEC-043D-4C43-A2F9-D0F5331DF3A3}" srcOrd="5" destOrd="0" presId="urn:microsoft.com/office/officeart/2005/8/layout/target3"/>
    <dgm:cxn modelId="{541077EC-8C8E-4297-9CCE-86609485CE78}" type="presParOf" srcId="{333A1088-737F-45CB-B68E-254E46348037}" destId="{9358AC05-5D7D-4327-9F80-1AD486AEA664}" srcOrd="6" destOrd="0" presId="urn:microsoft.com/office/officeart/2005/8/layout/target3"/>
    <dgm:cxn modelId="{D8621477-1C59-4360-9086-73A861442E65}" type="presParOf" srcId="{333A1088-737F-45CB-B68E-254E46348037}" destId="{313FC574-E1CD-4FB4-B054-0B805CE0447D}" srcOrd="7" destOrd="0" presId="urn:microsoft.com/office/officeart/2005/8/layout/target3"/>
    <dgm:cxn modelId="{AD6352BF-ED17-48AF-A477-BDAB023A585F}" type="presParOf" srcId="{333A1088-737F-45CB-B68E-254E46348037}" destId="{619D679B-A015-4ECF-8348-D1034C574F40}" srcOrd="8" destOrd="0" presId="urn:microsoft.com/office/officeart/2005/8/layout/target3"/>
    <dgm:cxn modelId="{D3B8BAE9-9E90-4612-8AB9-A4C3C6A4B909}" type="presParOf" srcId="{333A1088-737F-45CB-B68E-254E46348037}" destId="{322283A8-4A27-4CDA-BAE3-F381106A9174}" srcOrd="9" destOrd="0" presId="urn:microsoft.com/office/officeart/2005/8/layout/target3"/>
    <dgm:cxn modelId="{66844AD2-9C85-4C21-A817-59870B30E278}" type="presParOf" srcId="{333A1088-737F-45CB-B68E-254E46348037}" destId="{FFC9F71D-1B4F-4AD9-A4A6-86ADEFC8AF5C}" srcOrd="10" destOrd="0" presId="urn:microsoft.com/office/officeart/2005/8/layout/target3"/>
    <dgm:cxn modelId="{BC665A42-E4F8-4711-A529-B5B75244DE2E}" type="presParOf" srcId="{333A1088-737F-45CB-B68E-254E46348037}" destId="{25B08C86-7E15-44DC-BE7F-FFB55DD49D12}" srcOrd="11" destOrd="0" presId="urn:microsoft.com/office/officeart/2005/8/layout/target3"/>
    <dgm:cxn modelId="{BE7C0999-BE57-492A-941A-CFA6C5536246}" type="presParOf" srcId="{333A1088-737F-45CB-B68E-254E46348037}" destId="{76644BE8-9D7C-4C09-B250-3D10AF48CBB7}" srcOrd="12" destOrd="0" presId="urn:microsoft.com/office/officeart/2005/8/layout/target3"/>
    <dgm:cxn modelId="{46B16352-84DA-4A2B-9526-8CABBCF388D8}" type="presParOf" srcId="{333A1088-737F-45CB-B68E-254E46348037}" destId="{EE85B701-7295-41C0-BA7A-34D3756A2AE6}" srcOrd="13" destOrd="0" presId="urn:microsoft.com/office/officeart/2005/8/layout/target3"/>
    <dgm:cxn modelId="{F3539F1D-745B-4D05-9329-3D49FFEC5320}" type="presParOf" srcId="{333A1088-737F-45CB-B68E-254E46348037}" destId="{8BEBB6EC-1DAA-4CAC-8A25-BC0FCBD5DBD5}" srcOrd="14" destOrd="0" presId="urn:microsoft.com/office/officeart/2005/8/layout/target3"/>
    <dgm:cxn modelId="{826D9CAA-1CF6-44F9-9E62-8D203A72D8AF}" type="presParOf" srcId="{333A1088-737F-45CB-B68E-254E46348037}" destId="{AED2198E-93D5-4001-81B4-73124B309672}" srcOrd="15" destOrd="0" presId="urn:microsoft.com/office/officeart/2005/8/layout/target3"/>
    <dgm:cxn modelId="{46AD6C92-3829-4479-A7E7-2A0093E61068}" type="presParOf" srcId="{333A1088-737F-45CB-B68E-254E46348037}" destId="{2BE915AB-18AA-4053-B92C-3BFC9ED204BB}" srcOrd="16" destOrd="0" presId="urn:microsoft.com/office/officeart/2005/8/layout/target3"/>
    <dgm:cxn modelId="{A792B290-9C81-4C23-8437-7BEEACD0EDF1}" type="presParOf" srcId="{333A1088-737F-45CB-B68E-254E46348037}" destId="{6BB5E863-4638-4E1D-BFDE-399D028AC4ED}" srcOrd="17" destOrd="0" presId="urn:microsoft.com/office/officeart/2005/8/layout/target3"/>
    <dgm:cxn modelId="{C0B90A19-5AB4-4590-B23C-1C49EB2CD595}" type="presParOf" srcId="{333A1088-737F-45CB-B68E-254E46348037}" destId="{5A5FFA88-C948-4069-8E93-59FA12366E83}" srcOrd="18" destOrd="0" presId="urn:microsoft.com/office/officeart/2005/8/layout/target3"/>
    <dgm:cxn modelId="{68A629ED-6649-4E49-95C8-002C16095B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rgbClr val="92D050"/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VY_32_INOVACE_201_FYZIKA_VODIČE </a:t>
          </a:r>
          <a:r>
            <a:rPr lang="cs-CZ" sz="2000" kern="1200" baseline="0" dirty="0" smtClean="0"/>
            <a:t>A NEVODIČE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VODIČE A NEVODIČE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313F2A-36CD-4C82-8ED3-E3420637C556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19562-404A-4791-B893-CE786832E2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508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7F5AB-F749-4437-A710-2ECD6389F25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DEC20C-FF1A-42F7-9661-B8C9713A8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100" dirty="0">
                <a:latin typeface="Calibri" pitchFamily="34" charset="0"/>
              </a:rPr>
              <a:t>Materiál určený pro výuku </a:t>
            </a:r>
            <a:r>
              <a:rPr lang="cs-CZ" sz="3100" dirty="0" smtClean="0">
                <a:latin typeface="Calibri" pitchFamily="34" charset="0"/>
              </a:rPr>
              <a:t>Fyziky </a:t>
            </a:r>
            <a:r>
              <a:rPr lang="cs-CZ" sz="3100" dirty="0">
                <a:latin typeface="Calibri" pitchFamily="34" charset="0"/>
              </a:rPr>
              <a:t>v </a:t>
            </a:r>
            <a:r>
              <a:rPr lang="cs-CZ" sz="3100" dirty="0" smtClean="0">
                <a:latin typeface="Calibri" pitchFamily="34" charset="0"/>
              </a:rPr>
              <a:t>8. </a:t>
            </a:r>
            <a:r>
              <a:rPr lang="cs-CZ" sz="3100" dirty="0">
                <a:latin typeface="Calibri" pitchFamily="34" charset="0"/>
              </a:rPr>
              <a:t>ročníku základní školy praktické.</a:t>
            </a:r>
          </a:p>
          <a:p>
            <a:r>
              <a:rPr lang="cs-CZ" sz="3100" dirty="0">
                <a:latin typeface="Calibri" pitchFamily="34" charset="0"/>
              </a:rPr>
              <a:t>Použití na interaktivní </a:t>
            </a:r>
            <a:r>
              <a:rPr lang="cs-CZ" sz="3100" dirty="0" smtClean="0">
                <a:latin typeface="Calibri" pitchFamily="34" charset="0"/>
              </a:rPr>
              <a:t>tabuli</a:t>
            </a:r>
          </a:p>
          <a:p>
            <a:r>
              <a:rPr lang="cs-CZ" sz="3100" dirty="0" smtClean="0">
                <a:latin typeface="Calibri" pitchFamily="34" charset="0"/>
              </a:rPr>
              <a:t>Výklad nové látky – </a:t>
            </a:r>
            <a:r>
              <a:rPr lang="cs-CZ" sz="3100" dirty="0">
                <a:latin typeface="Calibri" pitchFamily="34" charset="0"/>
              </a:rPr>
              <a:t>V</a:t>
            </a:r>
            <a:r>
              <a:rPr lang="cs-CZ" sz="3100" dirty="0" smtClean="0">
                <a:latin typeface="Calibri" pitchFamily="34" charset="0"/>
              </a:rPr>
              <a:t>odiče </a:t>
            </a:r>
            <a:r>
              <a:rPr lang="cs-CZ" sz="3100" dirty="0" smtClean="0">
                <a:latin typeface="Calibri" pitchFamily="34" charset="0"/>
              </a:rPr>
              <a:t>a nevodiče (izolanty), </a:t>
            </a:r>
            <a:r>
              <a:rPr lang="cs-CZ" sz="3100" dirty="0" smtClean="0">
                <a:latin typeface="Calibri" pitchFamily="34" charset="0"/>
                <a:cs typeface="Calibri" pitchFamily="34" charset="0"/>
              </a:rPr>
              <a:t>možné použít i na upevnění, procvičení a opakování probrané látky</a:t>
            </a:r>
          </a:p>
          <a:p>
            <a:r>
              <a:rPr lang="cs-CZ" sz="3100" dirty="0" smtClean="0">
                <a:latin typeface="Calibri" pitchFamily="34" charset="0"/>
              </a:rPr>
              <a:t>Charakteristika: vodič, nevodič (izolant)</a:t>
            </a:r>
          </a:p>
          <a:p>
            <a:r>
              <a:rPr lang="cs-CZ" sz="3100" dirty="0" smtClean="0">
                <a:latin typeface="Calibri" pitchFamily="34" charset="0"/>
              </a:rPr>
              <a:t>Interaktivní cvičení</a:t>
            </a:r>
          </a:p>
          <a:p>
            <a:r>
              <a:rPr lang="cs-CZ" sz="3100" dirty="0" smtClean="0">
                <a:latin typeface="Calibri" pitchFamily="34" charset="0"/>
              </a:rPr>
              <a:t>Zpětná vazba</a:t>
            </a:r>
          </a:p>
          <a:p>
            <a:r>
              <a:rPr lang="cs-CZ" sz="3100" dirty="0" smtClean="0">
                <a:latin typeface="Calibri" pitchFamily="34" charset="0"/>
              </a:rPr>
              <a:t>Prostor pro samostatnou práci –  žáci vybírají správné odpovědi</a:t>
            </a:r>
          </a:p>
          <a:p>
            <a:r>
              <a:rPr lang="cs-CZ" sz="3100" dirty="0" smtClean="0">
                <a:latin typeface="Calibri" pitchFamily="34" charset="0"/>
              </a:rPr>
              <a:t>Použití žáky zaujalo, plnili zadané úkoly, aktivně se zapojovali do práce  </a:t>
            </a:r>
          </a:p>
          <a:p>
            <a:r>
              <a:rPr lang="cs-CZ" sz="3100" dirty="0" smtClean="0">
                <a:latin typeface="Calibri" pitchFamily="34" charset="0"/>
              </a:rPr>
              <a:t>Vytvořeno 19. </a:t>
            </a:r>
            <a:r>
              <a:rPr lang="cs-CZ" sz="3100" dirty="0">
                <a:latin typeface="Calibri" pitchFamily="34" charset="0"/>
              </a:rPr>
              <a:t>9</a:t>
            </a:r>
            <a:r>
              <a:rPr lang="cs-CZ" sz="3100" dirty="0" smtClean="0">
                <a:latin typeface="Calibri" pitchFamily="34" charset="0"/>
              </a:rPr>
              <a:t>. 2012</a:t>
            </a:r>
            <a:endParaRPr lang="cs-CZ" sz="3100" dirty="0">
              <a:latin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941519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6912768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VODIČE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Jsou materiály, kterými prochází elektrický proud.</a:t>
            </a:r>
          </a:p>
          <a:p>
            <a:r>
              <a:rPr lang="cs-CZ" dirty="0" smtClean="0"/>
              <a:t>Např. : zlato, stříbro, měď, železo, hliník, olovo.</a:t>
            </a:r>
          </a:p>
          <a:p>
            <a:r>
              <a:rPr lang="cs-CZ" dirty="0" smtClean="0"/>
              <a:t>Nejvíce se používá </a:t>
            </a:r>
            <a:r>
              <a:rPr lang="cs-CZ" b="1" dirty="0" smtClean="0"/>
              <a:t>MĚĎ</a:t>
            </a:r>
            <a:r>
              <a:rPr lang="cs-CZ" dirty="0" smtClean="0"/>
              <a:t> a </a:t>
            </a:r>
            <a:r>
              <a:rPr lang="cs-CZ" b="1" dirty="0" smtClean="0"/>
              <a:t>HLINÍK.</a:t>
            </a:r>
          </a:p>
          <a:p>
            <a:r>
              <a:rPr lang="cs-CZ" dirty="0" smtClean="0"/>
              <a:t>Dobrými vodiči je i </a:t>
            </a:r>
            <a:r>
              <a:rPr lang="cs-CZ" u="sng" dirty="0" smtClean="0"/>
              <a:t>lidské tělo </a:t>
            </a:r>
            <a:r>
              <a:rPr lang="cs-CZ" dirty="0" smtClean="0"/>
              <a:t>a </a:t>
            </a:r>
            <a:r>
              <a:rPr lang="cs-CZ" u="sng" dirty="0" smtClean="0"/>
              <a:t>voda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User\AppData\Local\Microsoft\Windows\Temporary Internet Files\Content.IE5\8XMJSTAW\MP9004483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429000"/>
            <a:ext cx="2117981" cy="3176972"/>
          </a:xfrm>
          <a:prstGeom prst="rect">
            <a:avLst/>
          </a:prstGeom>
          <a:noFill/>
        </p:spPr>
      </p:pic>
      <p:pic>
        <p:nvPicPr>
          <p:cNvPr id="2063" name="Picture 15" descr="C:\Users\User\AppData\Local\Microsoft\Windows\Temporary Internet Files\Content.IE5\WL428E9A\MP9004310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365104"/>
            <a:ext cx="3889020" cy="2114277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3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POZOR 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3"/>
            <a:ext cx="8229600" cy="1656183"/>
          </a:xfrm>
        </p:spPr>
        <p:txBody>
          <a:bodyPr/>
          <a:lstStyle/>
          <a:p>
            <a:r>
              <a:rPr lang="cs-CZ" dirty="0" smtClean="0"/>
              <a:t>Při nesprávném zacházení s elektrickým proudem může dojít k popáleninám, zástavě srdce nebo smrti.</a:t>
            </a:r>
            <a:endParaRPr lang="cs-CZ" dirty="0"/>
          </a:p>
        </p:txBody>
      </p:sp>
      <p:pic>
        <p:nvPicPr>
          <p:cNvPr id="1055" name="Picture 31" descr="C:\Users\User\AppData\Local\Microsoft\Windows\Temporary Internet Files\Content.IE5\XQS3PGP2\MC9003121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085184"/>
            <a:ext cx="1831543" cy="1327709"/>
          </a:xfrm>
          <a:prstGeom prst="rect">
            <a:avLst/>
          </a:prstGeom>
          <a:noFill/>
        </p:spPr>
      </p:pic>
      <p:pic>
        <p:nvPicPr>
          <p:cNvPr id="1062" name="Picture 38" descr="C:\Users\User\AppData\Local\Microsoft\Windows\Temporary Internet Files\Content.IE5\T91O9917\MC9002909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072291">
            <a:off x="3454412" y="4653137"/>
            <a:ext cx="793687" cy="1706578"/>
          </a:xfrm>
          <a:prstGeom prst="rect">
            <a:avLst/>
          </a:prstGeom>
          <a:noFill/>
        </p:spPr>
      </p:pic>
      <p:pic>
        <p:nvPicPr>
          <p:cNvPr id="1066" name="Picture 42" descr="C:\Users\User\AppData\Local\Microsoft\Windows\Temporary Internet Files\Content.IE5\T91O9917\MC9003590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26220" y="3284985"/>
            <a:ext cx="1820570" cy="1001268"/>
          </a:xfrm>
          <a:prstGeom prst="rect">
            <a:avLst/>
          </a:prstGeom>
          <a:noFill/>
        </p:spPr>
      </p:pic>
      <p:pic>
        <p:nvPicPr>
          <p:cNvPr id="1068" name="Picture 44" descr="C:\Users\User\AppData\Local\Microsoft\Windows\Temporary Internet Files\Content.IE5\MYNG2VKX\MC9004257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780928"/>
            <a:ext cx="1879600" cy="162560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32656"/>
            <a:ext cx="3672408" cy="864096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VODIČE</a:t>
            </a:r>
            <a:endParaRPr lang="cs-CZ" dirty="0"/>
          </a:p>
        </p:txBody>
      </p:sp>
      <p:pic>
        <p:nvPicPr>
          <p:cNvPr id="3" name="Obrázek 2" descr="DSC_0634.JPG"/>
          <p:cNvPicPr>
            <a:picLocks noChangeAspect="1"/>
          </p:cNvPicPr>
          <p:nvPr/>
        </p:nvPicPr>
        <p:blipFill>
          <a:blip r:embed="rId2" cstate="print">
            <a:lum bright="10000" contrast="20000"/>
          </a:blip>
          <a:srcRect t="6009" r="14563" b="32166"/>
          <a:stretch>
            <a:fillRect/>
          </a:stretch>
        </p:blipFill>
        <p:spPr>
          <a:xfrm>
            <a:off x="683568" y="2348880"/>
            <a:ext cx="7812360" cy="3744416"/>
          </a:xfrm>
          <a:prstGeom prst="rect">
            <a:avLst/>
          </a:prstGeom>
          <a:solidFill>
            <a:srgbClr val="92D050"/>
          </a:solidFill>
        </p:spPr>
      </p:pic>
      <p:sp>
        <p:nvSpPr>
          <p:cNvPr id="4" name="TextovéPole 3"/>
          <p:cNvSpPr txBox="1"/>
          <p:nvPr/>
        </p:nvSpPr>
        <p:spPr>
          <a:xfrm>
            <a:off x="6156176" y="1268760"/>
            <a:ext cx="194982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Měděný kabel</a:t>
            </a:r>
          </a:p>
          <a:p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 rot="2570266">
            <a:off x="6950021" y="1673655"/>
            <a:ext cx="202598" cy="720080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66124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332656"/>
            <a:ext cx="3888432" cy="850106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VODIČE</a:t>
            </a:r>
            <a:endParaRPr lang="cs-CZ" dirty="0"/>
          </a:p>
        </p:txBody>
      </p:sp>
      <p:pic>
        <p:nvPicPr>
          <p:cNvPr id="4" name="Zástupný symbol pro obsah 3" descr="DSC_062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bright="10000" contrast="20000"/>
          </a:blip>
          <a:srcRect t="20228"/>
          <a:stretch>
            <a:fillRect/>
          </a:stretch>
        </p:blipFill>
        <p:spPr>
          <a:xfrm>
            <a:off x="810491" y="1875470"/>
            <a:ext cx="7523018" cy="39754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56176" y="1340768"/>
            <a:ext cx="1949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Měděný kabel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340768"/>
            <a:ext cx="2057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Hliníkový kabel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 rot="6344528">
            <a:off x="1534038" y="2139889"/>
            <a:ext cx="978408" cy="256836"/>
          </a:xfrm>
          <a:prstGeom prst="rightArrow">
            <a:avLst>
              <a:gd name="adj1" fmla="val 50184"/>
              <a:gd name="adj2" fmla="val 6398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817410">
            <a:off x="6171989" y="1714392"/>
            <a:ext cx="252963" cy="978408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44522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6768752" cy="11430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NEVODIČE ( IZOLANTY 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7"/>
          </a:xfrm>
        </p:spPr>
        <p:txBody>
          <a:bodyPr>
            <a:normAutofit/>
          </a:bodyPr>
          <a:lstStyle/>
          <a:p>
            <a:r>
              <a:rPr lang="cs-CZ" dirty="0" smtClean="0"/>
              <a:t>Jsou materiály, kterými proud neprochází.</a:t>
            </a:r>
          </a:p>
          <a:p>
            <a:r>
              <a:rPr lang="cs-CZ" dirty="0" smtClean="0"/>
              <a:t>Např. : </a:t>
            </a:r>
            <a:r>
              <a:rPr lang="cs-CZ" b="1" dirty="0" smtClean="0"/>
              <a:t>dřevo, plast, provázek, korek, sklo, porcelán, papír, vlna, keramika, peří, guma. </a:t>
            </a:r>
          </a:p>
          <a:p>
            <a:endParaRPr lang="cs-CZ" dirty="0"/>
          </a:p>
        </p:txBody>
      </p:sp>
      <p:pic>
        <p:nvPicPr>
          <p:cNvPr id="3077" name="Picture 5" descr="C:\Users\User\AppData\Local\Microsoft\Windows\Temporary Internet Files\Content.IE5\T91O9917\MP9004049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245105" y="3235331"/>
            <a:ext cx="2552328" cy="1823091"/>
          </a:xfrm>
          <a:prstGeom prst="rect">
            <a:avLst/>
          </a:prstGeom>
          <a:noFill/>
        </p:spPr>
      </p:pic>
      <p:pic>
        <p:nvPicPr>
          <p:cNvPr id="3078" name="Picture 6" descr="C:\Users\User\AppData\Local\Microsoft\Windows\Temporary Internet Files\Content.IE5\8XMJSTAW\MC9002329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573016"/>
            <a:ext cx="1695503" cy="1248034"/>
          </a:xfrm>
          <a:prstGeom prst="rect">
            <a:avLst/>
          </a:prstGeom>
          <a:noFill/>
        </p:spPr>
      </p:pic>
      <p:pic>
        <p:nvPicPr>
          <p:cNvPr id="3079" name="Picture 7" descr="C:\Users\User\AppData\Local\Microsoft\Windows\Temporary Internet Files\Content.IE5\637121T3\MP9003139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5013176"/>
            <a:ext cx="1525528" cy="1538348"/>
          </a:xfrm>
          <a:prstGeom prst="rect">
            <a:avLst/>
          </a:prstGeom>
          <a:noFill/>
        </p:spPr>
      </p:pic>
      <p:pic>
        <p:nvPicPr>
          <p:cNvPr id="3084" name="Picture 12" descr="C:\Users\User\AppData\Local\Microsoft\Windows\Temporary Internet Files\Content.IE5\V74FUSD4\MC9003896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3356992"/>
            <a:ext cx="1531620" cy="1820570"/>
          </a:xfrm>
          <a:prstGeom prst="rect">
            <a:avLst/>
          </a:prstGeom>
          <a:noFill/>
        </p:spPr>
      </p:pic>
      <p:pic>
        <p:nvPicPr>
          <p:cNvPr id="3090" name="Picture 18" descr="C:\Users\User\AppData\Local\Microsoft\Windows\Temporary Internet Files\Content.IE5\SF2GM8PH\MP90044854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88795" y="5131448"/>
            <a:ext cx="2163525" cy="1464619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Udělej pokus podle obrázku.</a:t>
            </a:r>
            <a:endParaRPr lang="cs-CZ" u="sng" dirty="0"/>
          </a:p>
        </p:txBody>
      </p:sp>
      <p:pic>
        <p:nvPicPr>
          <p:cNvPr id="3" name="Obrázek 2" descr="DSC_06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340768"/>
            <a:ext cx="6804248" cy="450671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15616" y="6165304"/>
            <a:ext cx="3426194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Proč žárovka svítí 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30120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08112"/>
          </a:xfrm>
        </p:spPr>
        <p:txBody>
          <a:bodyPr/>
          <a:lstStyle/>
          <a:p>
            <a:r>
              <a:rPr lang="cs-CZ" u="sng" dirty="0" smtClean="0"/>
              <a:t>Udělej pokus podle obrázku.</a:t>
            </a:r>
            <a:endParaRPr lang="cs-CZ" dirty="0"/>
          </a:p>
        </p:txBody>
      </p:sp>
      <p:pic>
        <p:nvPicPr>
          <p:cNvPr id="8" name="Obrázek 7" descr="DSC_06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8" y="1340768"/>
            <a:ext cx="6794116" cy="4500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43608" y="6093296"/>
            <a:ext cx="3743589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Proč žárovka nesvítí 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37321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728192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Kterými z těchto věcí může procházet elektrický proud ? Podtrhni správné slovo.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92897"/>
            <a:ext cx="8229600" cy="2448271"/>
          </a:xfrm>
        </p:spPr>
        <p:txBody>
          <a:bodyPr/>
          <a:lstStyle/>
          <a:p>
            <a:r>
              <a:rPr lang="cs-CZ" dirty="0" smtClean="0"/>
              <a:t>klacek, kleště, talíř, vodovodní kohoutek, peřina, porcelánový hrnek, provázek, sklenička, guma, hřebík, koberec, měděný drát, ubrousek, olověná trubka, železná tyč  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260648"/>
            <a:ext cx="3240360" cy="994122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klacek, </a:t>
            </a:r>
            <a:r>
              <a:rPr lang="cs-CZ" u="sng" dirty="0" smtClean="0"/>
              <a:t>kleště,</a:t>
            </a:r>
            <a:r>
              <a:rPr lang="cs-CZ" dirty="0" smtClean="0"/>
              <a:t> talíř, </a:t>
            </a:r>
            <a:r>
              <a:rPr lang="cs-CZ" u="sng" dirty="0" smtClean="0"/>
              <a:t>vodovodní kohoutek</a:t>
            </a:r>
            <a:r>
              <a:rPr lang="cs-CZ" dirty="0" smtClean="0"/>
              <a:t>, peřina, porcelánový hrnek, provázek, sklenička, guma, </a:t>
            </a:r>
            <a:r>
              <a:rPr lang="cs-CZ" u="sng" dirty="0" smtClean="0"/>
              <a:t>hřebík</a:t>
            </a:r>
            <a:r>
              <a:rPr lang="cs-CZ" dirty="0" smtClean="0"/>
              <a:t>, koberec, </a:t>
            </a:r>
            <a:r>
              <a:rPr lang="cs-CZ" u="sng" dirty="0" smtClean="0"/>
              <a:t>měděný drát</a:t>
            </a:r>
            <a:r>
              <a:rPr lang="cs-CZ" dirty="0" smtClean="0"/>
              <a:t>, ubrousek, </a:t>
            </a:r>
            <a:r>
              <a:rPr lang="cs-CZ" u="sng" dirty="0" smtClean="0"/>
              <a:t>olověná trubka</a:t>
            </a:r>
            <a:r>
              <a:rPr lang="cs-CZ" dirty="0" smtClean="0"/>
              <a:t>, </a:t>
            </a:r>
            <a:r>
              <a:rPr lang="cs-CZ" u="sng" dirty="0" smtClean="0"/>
              <a:t>železná tyč  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noFill/>
          </a:ln>
        </p:spPr>
        <p:txBody>
          <a:bodyPr/>
          <a:lstStyle/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Obr. 1 – 4 : autor</a:t>
            </a:r>
          </a:p>
          <a:p>
            <a:r>
              <a:rPr lang="cs-CZ" sz="2800" dirty="0" smtClean="0"/>
              <a:t>Ostatní obr. : </a:t>
            </a:r>
            <a:r>
              <a:rPr lang="cs-CZ" sz="2800" dirty="0" smtClean="0">
                <a:hlinkClick r:id="rId2"/>
              </a:rPr>
              <a:t>www.</a:t>
            </a:r>
            <a:r>
              <a:rPr lang="cs-CZ" sz="2800" dirty="0" err="1" smtClean="0">
                <a:hlinkClick r:id="rId2"/>
              </a:rPr>
              <a:t>microsoft.office.com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5240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529</TotalTime>
  <Words>345</Words>
  <Application>Microsoft Office PowerPoint</Application>
  <PresentationFormat>Předvádění na obrazovce (4:3)</PresentationFormat>
  <Paragraphs>47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VODIČE</vt:lpstr>
      <vt:lpstr>POZOR !</vt:lpstr>
      <vt:lpstr>VODIČE</vt:lpstr>
      <vt:lpstr>VODIČE</vt:lpstr>
      <vt:lpstr>NEVODIČE ( IZOLANTY )</vt:lpstr>
      <vt:lpstr>Udělej pokus podle obrázku.</vt:lpstr>
      <vt:lpstr>Udělej pokus podle obrázku.</vt:lpstr>
      <vt:lpstr>Kterými z těchto věcí může procházet elektrický proud ? Podtrhni správné slovo.</vt:lpstr>
      <vt:lpstr>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64</cp:revision>
  <dcterms:created xsi:type="dcterms:W3CDTF">2013-05-11T22:43:30Z</dcterms:created>
  <dcterms:modified xsi:type="dcterms:W3CDTF">2013-05-28T09:34:17Z</dcterms:modified>
</cp:coreProperties>
</file>