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2"/>
  </p:notesMasterIdLst>
  <p:sldIdLst>
    <p:sldId id="271" r:id="rId2"/>
    <p:sldId id="273" r:id="rId3"/>
    <p:sldId id="264" r:id="rId4"/>
    <p:sldId id="257" r:id="rId5"/>
    <p:sldId id="258" r:id="rId6"/>
    <p:sldId id="259" r:id="rId7"/>
    <p:sldId id="260" r:id="rId8"/>
    <p:sldId id="261" r:id="rId9"/>
    <p:sldId id="276" r:id="rId10"/>
    <p:sldId id="269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VY_32_INOVACE_202_FYZIKA_MAGNET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praktická škola Arkadie o. p. s.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Bc. Vladimíra </a:t>
          </a:r>
          <a:r>
            <a:rPr lang="cs-CZ" sz="2000" dirty="0" err="1" smtClean="0"/>
            <a:t>Benediktová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MAGNET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CZ.1.07./1.4.00/21.2257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8422E93-EC5C-47E2-876C-B2077891A217}" type="presOf" srcId="{B651F6E3-6281-48DB-9319-2AEAFDAE7572}" destId="{6BB5E863-4638-4E1D-BFDE-399D028AC4ED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652439D8-EEDF-432C-A9D3-E7B3CFDBA6C0}" type="presOf" srcId="{D8197B8C-B260-4A16-BDF4-0947B075E274}" destId="{5A5FFA88-C948-4069-8E93-59FA12366E83}" srcOrd="1" destOrd="0" presId="urn:microsoft.com/office/officeart/2005/8/layout/target3"/>
    <dgm:cxn modelId="{F40B641C-D87D-45D3-BC6E-5E7B784AF6C4}" type="presOf" srcId="{757F3AB3-0718-4624-B441-E567A8F0AB56}" destId="{333A1088-737F-45CB-B68E-254E46348037}" srcOrd="0" destOrd="0" presId="urn:microsoft.com/office/officeart/2005/8/layout/target3"/>
    <dgm:cxn modelId="{B4FDDF78-7F53-45C1-929B-207332F286FB}" type="presOf" srcId="{D8197B8C-B260-4A16-BDF4-0947B075E274}" destId="{25B08C86-7E15-44DC-BE7F-FFB55DD49D12}" srcOrd="0" destOrd="0" presId="urn:microsoft.com/office/officeart/2005/8/layout/target3"/>
    <dgm:cxn modelId="{F4723A36-D740-4356-BB37-EC240AD09C07}" type="presOf" srcId="{D1D4F407-5343-4D3F-B5B9-D407B03CAEB4}" destId="{D005CE8C-CC26-4C3E-AC11-E15060ECD759}" srcOrd="0" destOrd="0" presId="urn:microsoft.com/office/officeart/2005/8/layout/target3"/>
    <dgm:cxn modelId="{6C7316D7-4198-4EE4-8488-938475033841}" type="presOf" srcId="{4C35D32F-0EAB-4CD7-82EE-45574DC2A586}" destId="{890E4F0B-2866-4A3F-A3C7-2A14B1797930}" srcOrd="1" destOrd="0" presId="urn:microsoft.com/office/officeart/2005/8/layout/target3"/>
    <dgm:cxn modelId="{6DE9B0C0-2E00-4904-8FAD-E6F1F90A7833}" type="presOf" srcId="{4C35D32F-0EAB-4CD7-82EE-45574DC2A586}" destId="{8BEBB6EC-1DAA-4CAC-8A25-BC0FCBD5DBD5}" srcOrd="0" destOrd="0" presId="urn:microsoft.com/office/officeart/2005/8/layout/target3"/>
    <dgm:cxn modelId="{1E39E95D-2310-43D2-B165-B81DF93D0397}" type="presOf" srcId="{D1B46980-6531-4606-95E6-44980827E919}" destId="{2BE915AB-18AA-4053-B92C-3BFC9ED204BB}" srcOrd="1" destOrd="0" presId="urn:microsoft.com/office/officeart/2005/8/layout/target3"/>
    <dgm:cxn modelId="{BEB59DDC-2D17-4E53-B361-8B9159D4054A}" type="presOf" srcId="{D1D4F407-5343-4D3F-B5B9-D407B03CAEB4}" destId="{AED2198E-93D5-4001-81B4-73124B309672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C4749668-FD0E-4229-B9A8-D13236ADCCD9}" type="presOf" srcId="{D1B46980-6531-4606-95E6-44980827E919}" destId="{6140AFEC-043D-4C43-A2F9-D0F5331DF3A3}" srcOrd="0" destOrd="0" presId="urn:microsoft.com/office/officeart/2005/8/layout/target3"/>
    <dgm:cxn modelId="{64176CBD-DB84-4566-94BA-2347EF8F3CDC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88D0DC2-F124-46E4-9BE4-AEEC964BE769}" type="presParOf" srcId="{333A1088-737F-45CB-B68E-254E46348037}" destId="{F5ABB229-8D3B-4694-996A-96F23CF14429}" srcOrd="0" destOrd="0" presId="urn:microsoft.com/office/officeart/2005/8/layout/target3"/>
    <dgm:cxn modelId="{D75E0859-40E7-41B3-A7AF-486266163DCA}" type="presParOf" srcId="{333A1088-737F-45CB-B68E-254E46348037}" destId="{F41139FD-01EE-4571-8B17-4FB00FC51163}" srcOrd="1" destOrd="0" presId="urn:microsoft.com/office/officeart/2005/8/layout/target3"/>
    <dgm:cxn modelId="{7B1F4483-A8DB-4AFD-A3C4-B48256C31985}" type="presParOf" srcId="{333A1088-737F-45CB-B68E-254E46348037}" destId="{D005CE8C-CC26-4C3E-AC11-E15060ECD759}" srcOrd="2" destOrd="0" presId="urn:microsoft.com/office/officeart/2005/8/layout/target3"/>
    <dgm:cxn modelId="{5938A0C3-BB33-40FD-9A11-2D4D46285274}" type="presParOf" srcId="{333A1088-737F-45CB-B68E-254E46348037}" destId="{2C702D82-9B77-49B7-9568-BB8EB47C3372}" srcOrd="3" destOrd="0" presId="urn:microsoft.com/office/officeart/2005/8/layout/target3"/>
    <dgm:cxn modelId="{10E26BC9-7BFF-4816-A044-D6D2F6B2809D}" type="presParOf" srcId="{333A1088-737F-45CB-B68E-254E46348037}" destId="{A52A0455-90FF-4808-ABD0-F02540D31D5A}" srcOrd="4" destOrd="0" presId="urn:microsoft.com/office/officeart/2005/8/layout/target3"/>
    <dgm:cxn modelId="{66AF749E-9BD0-477A-9277-FADEB757C7F3}" type="presParOf" srcId="{333A1088-737F-45CB-B68E-254E46348037}" destId="{6140AFEC-043D-4C43-A2F9-D0F5331DF3A3}" srcOrd="5" destOrd="0" presId="urn:microsoft.com/office/officeart/2005/8/layout/target3"/>
    <dgm:cxn modelId="{09EB83F4-15F1-44D8-B8DA-1C83A4DE0C97}" type="presParOf" srcId="{333A1088-737F-45CB-B68E-254E46348037}" destId="{9358AC05-5D7D-4327-9F80-1AD486AEA664}" srcOrd="6" destOrd="0" presId="urn:microsoft.com/office/officeart/2005/8/layout/target3"/>
    <dgm:cxn modelId="{D4960972-23AC-4369-971A-75DBA60022DA}" type="presParOf" srcId="{333A1088-737F-45CB-B68E-254E46348037}" destId="{313FC574-E1CD-4FB4-B054-0B805CE0447D}" srcOrd="7" destOrd="0" presId="urn:microsoft.com/office/officeart/2005/8/layout/target3"/>
    <dgm:cxn modelId="{F3E58627-F831-454A-B7EC-311FB506CF4F}" type="presParOf" srcId="{333A1088-737F-45CB-B68E-254E46348037}" destId="{619D679B-A015-4ECF-8348-D1034C574F40}" srcOrd="8" destOrd="0" presId="urn:microsoft.com/office/officeart/2005/8/layout/target3"/>
    <dgm:cxn modelId="{F15B1EC9-6C71-479D-974B-9A76C2B443A1}" type="presParOf" srcId="{333A1088-737F-45CB-B68E-254E46348037}" destId="{322283A8-4A27-4CDA-BAE3-F381106A9174}" srcOrd="9" destOrd="0" presId="urn:microsoft.com/office/officeart/2005/8/layout/target3"/>
    <dgm:cxn modelId="{221A37D9-1E44-4076-A914-92E09E1C1703}" type="presParOf" srcId="{333A1088-737F-45CB-B68E-254E46348037}" destId="{FFC9F71D-1B4F-4AD9-A4A6-86ADEFC8AF5C}" srcOrd="10" destOrd="0" presId="urn:microsoft.com/office/officeart/2005/8/layout/target3"/>
    <dgm:cxn modelId="{D8F589CD-8527-444C-8669-8AC35AD20EDA}" type="presParOf" srcId="{333A1088-737F-45CB-B68E-254E46348037}" destId="{25B08C86-7E15-44DC-BE7F-FFB55DD49D12}" srcOrd="11" destOrd="0" presId="urn:microsoft.com/office/officeart/2005/8/layout/target3"/>
    <dgm:cxn modelId="{73A80B65-4AFD-4AD7-9497-E46915877AE9}" type="presParOf" srcId="{333A1088-737F-45CB-B68E-254E46348037}" destId="{76644BE8-9D7C-4C09-B250-3D10AF48CBB7}" srcOrd="12" destOrd="0" presId="urn:microsoft.com/office/officeart/2005/8/layout/target3"/>
    <dgm:cxn modelId="{53CE37C1-3433-481E-A179-F18FE4F6BB20}" type="presParOf" srcId="{333A1088-737F-45CB-B68E-254E46348037}" destId="{EE85B701-7295-41C0-BA7A-34D3756A2AE6}" srcOrd="13" destOrd="0" presId="urn:microsoft.com/office/officeart/2005/8/layout/target3"/>
    <dgm:cxn modelId="{62A34DEB-662E-4ABE-BBD1-BCB03490B911}" type="presParOf" srcId="{333A1088-737F-45CB-B68E-254E46348037}" destId="{8BEBB6EC-1DAA-4CAC-8A25-BC0FCBD5DBD5}" srcOrd="14" destOrd="0" presId="urn:microsoft.com/office/officeart/2005/8/layout/target3"/>
    <dgm:cxn modelId="{4EC68F94-0110-4709-AADD-46A7DD2B0AC5}" type="presParOf" srcId="{333A1088-737F-45CB-B68E-254E46348037}" destId="{AED2198E-93D5-4001-81B4-73124B309672}" srcOrd="15" destOrd="0" presId="urn:microsoft.com/office/officeart/2005/8/layout/target3"/>
    <dgm:cxn modelId="{9D66CD32-8D1C-4C39-A95B-77FC4EB066C8}" type="presParOf" srcId="{333A1088-737F-45CB-B68E-254E46348037}" destId="{2BE915AB-18AA-4053-B92C-3BFC9ED204BB}" srcOrd="16" destOrd="0" presId="urn:microsoft.com/office/officeart/2005/8/layout/target3"/>
    <dgm:cxn modelId="{8095699F-380B-41E6-95E9-93F8CCC7143B}" type="presParOf" srcId="{333A1088-737F-45CB-B68E-254E46348037}" destId="{6BB5E863-4638-4E1D-BFDE-399D028AC4ED}" srcOrd="17" destOrd="0" presId="urn:microsoft.com/office/officeart/2005/8/layout/target3"/>
    <dgm:cxn modelId="{8D0E0B9C-DA4A-42BD-85E4-C69D7353E2FF}" type="presParOf" srcId="{333A1088-737F-45CB-B68E-254E46348037}" destId="{5A5FFA88-C948-4069-8E93-59FA12366E83}" srcOrd="18" destOrd="0" presId="urn:microsoft.com/office/officeart/2005/8/layout/target3"/>
    <dgm:cxn modelId="{CD9990DA-A28F-4782-93B1-55A0C5C7670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praktická škola Arkadie o. p. s.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Bc. Vladimíra </a:t>
          </a:r>
          <a:r>
            <a:rPr lang="cs-CZ" sz="2000" kern="1200" dirty="0" err="1" smtClean="0"/>
            <a:t>Benediktová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VY_32_INOVACE_202_FYZIKA_MAGNET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MAGNET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CZ.1.07./1.4.00/21.2257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F8CC7A0-C84A-4235-BBF6-A05CE8335910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D06E398-49FB-43BD-971E-9C0E6EEE13A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545740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0AFB-DB8F-4A85-86FC-9E529327362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83A2C-8576-4FF1-B5BF-8AFA042D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0AFB-DB8F-4A85-86FC-9E529327362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83A2C-8576-4FF1-B5BF-8AFA042D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0AFB-DB8F-4A85-86FC-9E529327362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83A2C-8576-4FF1-B5BF-8AFA042D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0AFB-DB8F-4A85-86FC-9E529327362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83A2C-8576-4FF1-B5BF-8AFA042D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0AFB-DB8F-4A85-86FC-9E529327362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83A2C-8576-4FF1-B5BF-8AFA042D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0AFB-DB8F-4A85-86FC-9E529327362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83A2C-8576-4FF1-B5BF-8AFA042D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0AFB-DB8F-4A85-86FC-9E529327362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83A2C-8576-4FF1-B5BF-8AFA042D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0AFB-DB8F-4A85-86FC-9E529327362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83A2C-8576-4FF1-B5BF-8AFA042D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0AFB-DB8F-4A85-86FC-9E529327362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83A2C-8576-4FF1-B5BF-8AFA042D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0AFB-DB8F-4A85-86FC-9E529327362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83A2C-8576-4FF1-B5BF-8AFA042D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1C0AFB-DB8F-4A85-86FC-9E529327362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083A2C-8576-4FF1-B5BF-8AFA042D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1C0AFB-DB8F-4A85-86FC-9E5293273628}" type="datetimeFigureOut">
              <a:rPr lang="cs-CZ" smtClean="0"/>
              <a:pPr/>
              <a:t>28.5.2013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083A2C-8576-4FF1-B5BF-8AFA042D8D0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89948790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2" name="Zástupný symbol pro text 1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sz="2800" dirty="0"/>
              <a:t>Materiál určený pro výuku </a:t>
            </a:r>
            <a:r>
              <a:rPr lang="cs-CZ" sz="2800" dirty="0" smtClean="0"/>
              <a:t>Fyziky </a:t>
            </a:r>
            <a:r>
              <a:rPr lang="cs-CZ" sz="2800" dirty="0"/>
              <a:t>v 9. ročníku základní školy praktické.</a:t>
            </a:r>
          </a:p>
          <a:p>
            <a:r>
              <a:rPr lang="cs-CZ" sz="2800" dirty="0"/>
              <a:t>Použití na interaktivní </a:t>
            </a:r>
            <a:r>
              <a:rPr lang="cs-CZ" sz="2800" dirty="0" smtClean="0"/>
              <a:t>tabuli</a:t>
            </a:r>
          </a:p>
          <a:p>
            <a:r>
              <a:rPr lang="cs-CZ" sz="2800" dirty="0" smtClean="0"/>
              <a:t>Výklad nové látky </a:t>
            </a:r>
            <a:r>
              <a:rPr lang="cs-CZ" sz="2800" smtClean="0"/>
              <a:t>– Magnet </a:t>
            </a:r>
            <a:endParaRPr lang="cs-CZ" sz="2800" dirty="0" smtClean="0"/>
          </a:p>
          <a:p>
            <a:r>
              <a:rPr lang="cs-CZ" sz="2800" dirty="0" smtClean="0">
                <a:cs typeface="Calibri" pitchFamily="34" charset="0"/>
              </a:rPr>
              <a:t>Charakteristika: </a:t>
            </a:r>
            <a:r>
              <a:rPr lang="cs-CZ" sz="2800" dirty="0" smtClean="0"/>
              <a:t> magnet, póly magnetů, chování magnetů </a:t>
            </a:r>
          </a:p>
          <a:p>
            <a:r>
              <a:rPr lang="cs-CZ" sz="2800" dirty="0" smtClean="0"/>
              <a:t>Prostor pro samostatnou práci a procvičení látky – doplňovací cvičení s nápovědou, možno vytisknout jako pracovní list</a:t>
            </a:r>
          </a:p>
          <a:p>
            <a:r>
              <a:rPr lang="cs-CZ" sz="2800" dirty="0" smtClean="0"/>
              <a:t>Použití žáky zaujalo, výborně spolupracovali, zadanou samostatnou práci splnili </a:t>
            </a:r>
          </a:p>
          <a:p>
            <a:r>
              <a:rPr lang="cs-CZ" sz="2900" dirty="0" smtClean="0"/>
              <a:t>Vytvořeno  22. 10. 2012</a:t>
            </a:r>
            <a:endParaRPr lang="cs-CZ" sz="29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89415195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6000" dirty="0" smtClean="0"/>
              <a:t>MAGNET</a:t>
            </a:r>
            <a:endParaRPr lang="cs-CZ" sz="6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70C0"/>
                </a:solidFill>
              </a:rPr>
              <a:t>Póly magnetu</a:t>
            </a:r>
            <a:endParaRPr lang="cs-CZ" dirty="0">
              <a:solidFill>
                <a:srgbClr val="0070C0"/>
              </a:solidFill>
            </a:endParaRPr>
          </a:p>
        </p:txBody>
      </p:sp>
      <p:pic>
        <p:nvPicPr>
          <p:cNvPr id="2052" name="Picture 4" descr="C:\Users\User\AppData\Local\Microsoft\Windows\Temporary Internet Files\Content.IE5\637121T3\MC900340404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96136" y="2996952"/>
            <a:ext cx="3099583" cy="342900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2375171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entr" presetSubtype="0" accel="5000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7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8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" presetID="38" presetClass="entr" presetSubtype="0" accel="5000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5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set>
                                      <p:cBhvr>
                                        <p:cTn id="14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o>
                                        <p:strVal val="-45.0"/>
                                      </p:to>
                                    </p:set>
                                    <p:anim calcmode="lin" valueType="num">
                                      <p:cBhvr>
                                        <p:cTn id="15" dur="455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-45"/>
                                          </p:val>
                                        </p:tav>
                                        <p:tav tm="69900">
                                          <p:val>
                                            <p:fltVal val="45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5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56" decel="50000" autoRev="1" fill="hold">
                                          <p:stCondLst>
                                            <p:cond delay="455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(0.354*#ppt_w-0.172*#ppt_h)-#ppt_h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36" fill="hold">
                                          <p:stCondLst>
                                            <p:cond delay="864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(0.354*#ppt_w-0.172*#ppt_h)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6000"/>
                            </p:stCondLst>
                            <p:childTnLst>
                              <p:par>
                                <p:cTn id="20" presetID="23" presetClass="entr" presetSubtype="28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w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4/3*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4781484" y="2804802"/>
            <a:ext cx="186812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2843808" y="2804802"/>
            <a:ext cx="1944216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256505" y="1574237"/>
            <a:ext cx="222208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s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everní</a:t>
            </a:r>
            <a:r>
              <a:rPr lang="cs-CZ" sz="3200" dirty="0" smtClean="0"/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pól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511604" y="1574237"/>
            <a:ext cx="1553630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ižní</a:t>
            </a:r>
            <a:r>
              <a:rPr lang="cs-CZ" sz="3200" dirty="0" smtClean="0"/>
              <a:t> </a:t>
            </a:r>
            <a:r>
              <a:rPr lang="cs-CZ" sz="3200" dirty="0" smtClean="0">
                <a:latin typeface="Arial" pitchFamily="34" charset="0"/>
                <a:cs typeface="Arial" pitchFamily="34" charset="0"/>
              </a:rPr>
              <a:t>pól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>
            <a:off x="1748364" y="2096933"/>
            <a:ext cx="1008112" cy="82754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6921107" y="2096933"/>
            <a:ext cx="1226468" cy="834429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2478588" y="548680"/>
            <a:ext cx="4673908" cy="646331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 MAGNET MÁ DVA PÓLY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82534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195735" y="2987468"/>
            <a:ext cx="2066528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/>
              <a:t>N</a:t>
            </a:r>
            <a:r>
              <a:rPr lang="cs-CZ" sz="4000" dirty="0" err="1" smtClean="0">
                <a:solidFill>
                  <a:srgbClr val="FF0000"/>
                </a:solidFill>
              </a:rPr>
              <a:t>vvvvv</a:t>
            </a:r>
            <a:r>
              <a:rPr lang="cs-CZ" sz="4000" dirty="0" smtClean="0">
                <a:solidFill>
                  <a:srgbClr val="FF0000"/>
                </a:solidFill>
              </a:rPr>
              <a:t>   </a:t>
            </a:r>
            <a:r>
              <a:rPr lang="cs-CZ" sz="4000" dirty="0" smtClean="0"/>
              <a:t>                 </a:t>
            </a:r>
            <a:endParaRPr lang="cs-CZ" sz="4000" dirty="0"/>
          </a:p>
        </p:txBody>
      </p:sp>
      <p:sp>
        <p:nvSpPr>
          <p:cNvPr id="3" name="Obdélník 2"/>
          <p:cNvSpPr/>
          <p:nvPr/>
        </p:nvSpPr>
        <p:spPr>
          <a:xfrm>
            <a:off x="4262264" y="2987468"/>
            <a:ext cx="203792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err="1" smtClean="0">
                <a:solidFill>
                  <a:schemeClr val="accent1"/>
                </a:solidFill>
              </a:rPr>
              <a:t>mmm</a:t>
            </a:r>
            <a:r>
              <a:rPr lang="cs-CZ" sz="4000" dirty="0" err="1" smtClean="0"/>
              <a:t>S</a:t>
            </a:r>
            <a:endParaRPr lang="cs-CZ" sz="4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34549" y="1154979"/>
            <a:ext cx="768351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>
                <a:latin typeface="Arial" pitchFamily="34" charset="0"/>
                <a:cs typeface="Arial" pitchFamily="34" charset="0"/>
              </a:rPr>
              <a:t>MEZINÁRODNÍ</a:t>
            </a:r>
            <a:r>
              <a:rPr lang="cs-CZ" sz="3600" dirty="0" smtClean="0"/>
              <a:t>  </a:t>
            </a:r>
            <a:r>
              <a:rPr lang="cs-CZ" sz="3600" dirty="0" smtClean="0">
                <a:latin typeface="Arial" pitchFamily="34" charset="0"/>
                <a:cs typeface="Arial" pitchFamily="34" charset="0"/>
              </a:rPr>
              <a:t>OZNAČENÍ PÓLŮ</a:t>
            </a:r>
            <a:endParaRPr lang="cs-CZ" sz="36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4653136"/>
            <a:ext cx="2160240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N - severní</a:t>
            </a:r>
          </a:p>
          <a:p>
            <a:r>
              <a:rPr lang="cs-CZ" sz="2800" dirty="0" smtClean="0"/>
              <a:t> 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868144" y="4653136"/>
            <a:ext cx="13821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S - jižní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853247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Šipka doprava 11"/>
          <p:cNvSpPr/>
          <p:nvPr/>
        </p:nvSpPr>
        <p:spPr>
          <a:xfrm>
            <a:off x="1594875" y="1628800"/>
            <a:ext cx="978408" cy="4846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eva 12"/>
          <p:cNvSpPr/>
          <p:nvPr/>
        </p:nvSpPr>
        <p:spPr>
          <a:xfrm>
            <a:off x="6516216" y="1582518"/>
            <a:ext cx="978408" cy="484632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TextovéPole 14"/>
          <p:cNvSpPr txBox="1"/>
          <p:nvPr/>
        </p:nvSpPr>
        <p:spPr>
          <a:xfrm>
            <a:off x="1259632" y="5229200"/>
            <a:ext cx="7632848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SEVERNÍ A JIŽNÍ PÓL SE PŘITAHUJÍ</a:t>
            </a:r>
            <a:r>
              <a:rPr lang="cs-CZ" sz="3200" dirty="0" smtClean="0"/>
              <a:t>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17" name="Skupina 16"/>
          <p:cNvGrpSpPr/>
          <p:nvPr/>
        </p:nvGrpSpPr>
        <p:grpSpPr>
          <a:xfrm>
            <a:off x="6306492" y="2647754"/>
            <a:ext cx="2376264" cy="907620"/>
            <a:chOff x="5004048" y="2489594"/>
            <a:chExt cx="2376264" cy="907620"/>
          </a:xfrm>
        </p:grpSpPr>
        <p:sp>
          <p:nvSpPr>
            <p:cNvPr id="4" name="Obdélník 3"/>
            <p:cNvSpPr/>
            <p:nvPr/>
          </p:nvSpPr>
          <p:spPr>
            <a:xfrm>
              <a:off x="5004048" y="2492895"/>
              <a:ext cx="1130424" cy="904319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dirty="0"/>
            </a:p>
          </p:txBody>
        </p:sp>
        <p:sp>
          <p:nvSpPr>
            <p:cNvPr id="5" name="Obdélník 4"/>
            <p:cNvSpPr/>
            <p:nvPr/>
          </p:nvSpPr>
          <p:spPr>
            <a:xfrm>
              <a:off x="6134472" y="2489594"/>
              <a:ext cx="1245840" cy="904319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dirty="0"/>
            </a:p>
          </p:txBody>
        </p:sp>
      </p:grpSp>
      <p:grpSp>
        <p:nvGrpSpPr>
          <p:cNvPr id="16" name="Skupina 15"/>
          <p:cNvGrpSpPr/>
          <p:nvPr/>
        </p:nvGrpSpPr>
        <p:grpSpPr>
          <a:xfrm>
            <a:off x="755576" y="2651055"/>
            <a:ext cx="2448272" cy="914400"/>
            <a:chOff x="1187624" y="2492896"/>
            <a:chExt cx="2448272" cy="914400"/>
          </a:xfrm>
        </p:grpSpPr>
        <p:sp>
          <p:nvSpPr>
            <p:cNvPr id="2" name="Obdélník 1"/>
            <p:cNvSpPr/>
            <p:nvPr/>
          </p:nvSpPr>
          <p:spPr>
            <a:xfrm>
              <a:off x="1187624" y="2492896"/>
              <a:ext cx="1207893" cy="914400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sz="4000" dirty="0"/>
            </a:p>
          </p:txBody>
        </p:sp>
        <p:sp>
          <p:nvSpPr>
            <p:cNvPr id="3" name="Obdélník 2"/>
            <p:cNvSpPr/>
            <p:nvPr/>
          </p:nvSpPr>
          <p:spPr>
            <a:xfrm>
              <a:off x="2374766" y="2492896"/>
              <a:ext cx="1261130" cy="914400"/>
            </a:xfrm>
            <a:prstGeom prst="rect">
              <a:avLst/>
            </a:prstGeom>
            <a:solidFill>
              <a:srgbClr val="FF000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11" name="TextovéPole 10"/>
          <p:cNvSpPr txBox="1"/>
          <p:nvPr/>
        </p:nvSpPr>
        <p:spPr>
          <a:xfrm>
            <a:off x="467544" y="620688"/>
            <a:ext cx="8676456" cy="52322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JAK SE K SOBĚ CHOVAJÍ PÓLY MAGNETŮ?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46638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22222E-6 3.33333E-6 L -0.17709 0.0074 " pathEditMode="relative" rAng="0" ptsTypes="AA">
                                      <p:cBhvr>
                                        <p:cTn id="8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854" y="370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63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7986 0.01528 L 0.17014 0.01528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00" y="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8663 0.01574 L -0.16337 0.01574 " pathEditMode="relative" rAng="0" ptsTypes="AA">
                                      <p:cBhvr>
                                        <p:cTn id="12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41512" y="2458885"/>
            <a:ext cx="1246312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2987824" y="2458885"/>
            <a:ext cx="1168896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4907976" y="2458885"/>
            <a:ext cx="1193335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6" name="Obdélník 5"/>
          <p:cNvSpPr/>
          <p:nvPr/>
        </p:nvSpPr>
        <p:spPr>
          <a:xfrm>
            <a:off x="6101311" y="2458885"/>
            <a:ext cx="1173832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382389" y="476672"/>
            <a:ext cx="6161046" cy="58477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DVA JIŽNÍ PÓLY SE ODPUZUJÍ</a:t>
            </a:r>
            <a:r>
              <a:rPr lang="cs-CZ" sz="3200" dirty="0" smtClean="0"/>
              <a:t> </a:t>
            </a:r>
            <a:endParaRPr lang="cs-CZ" sz="3200" dirty="0"/>
          </a:p>
        </p:txBody>
      </p:sp>
      <p:sp>
        <p:nvSpPr>
          <p:cNvPr id="8" name="Šipka doleva 7"/>
          <p:cNvSpPr/>
          <p:nvPr/>
        </p:nvSpPr>
        <p:spPr>
          <a:xfrm>
            <a:off x="3131840" y="1815053"/>
            <a:ext cx="978408" cy="484632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prava 8"/>
          <p:cNvSpPr/>
          <p:nvPr/>
        </p:nvSpPr>
        <p:spPr>
          <a:xfrm>
            <a:off x="4907976" y="1821949"/>
            <a:ext cx="978408" cy="4846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32105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0295 0.00116 L -0.25296 0.00116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2500" y="0"/>
                                    </p:animMotion>
                                  </p:childTnLst>
                                </p:cTn>
                              </p:par>
                              <p:par>
                                <p:cTn id="11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12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0486 0.00115 L 0.25 1.88714E-6 " pathEditMode="relative" rAng="0" ptsTypes="AA">
                                      <p:cBhvr>
                                        <p:cTn id="1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3" y="-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7" grpId="0" animBg="1"/>
      <p:bldP spid="8" grpId="0" animBg="1"/>
      <p:bldP spid="9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2708920"/>
            <a:ext cx="1296144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4" name="Obdélník 3"/>
          <p:cNvSpPr/>
          <p:nvPr/>
        </p:nvSpPr>
        <p:spPr>
          <a:xfrm>
            <a:off x="5072786" y="2708920"/>
            <a:ext cx="1368152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5" name="Obdélník 4"/>
          <p:cNvSpPr/>
          <p:nvPr/>
        </p:nvSpPr>
        <p:spPr>
          <a:xfrm>
            <a:off x="6444208" y="2708920"/>
            <a:ext cx="1346448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7" name="Obdélník 6"/>
          <p:cNvSpPr/>
          <p:nvPr/>
        </p:nvSpPr>
        <p:spPr>
          <a:xfrm>
            <a:off x="2483768" y="2708920"/>
            <a:ext cx="1296144" cy="91440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40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503040" y="4869160"/>
            <a:ext cx="8317432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latin typeface="Arial" pitchFamily="34" charset="0"/>
                <a:cs typeface="Arial" pitchFamily="34" charset="0"/>
              </a:rPr>
              <a:t>DVA SEVERNÍ PÓLY SE ODPUZUJÍ 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Šipka doleva 8"/>
          <p:cNvSpPr/>
          <p:nvPr/>
        </p:nvSpPr>
        <p:spPr>
          <a:xfrm>
            <a:off x="2661498" y="1878499"/>
            <a:ext cx="978408" cy="484632"/>
          </a:xfrm>
          <a:prstGeom prst="lef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5267658" y="1878499"/>
            <a:ext cx="978408" cy="484632"/>
          </a:xfrm>
          <a:prstGeom prst="rightArrow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39506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7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-0.25 0 E" pathEditMode="relative" ptsTypes="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9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0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1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L 0.25 0 E" pathEditMode="relative" ptsTypes="">
                                      <p:cBhvr>
                                        <p:cTn id="12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3" presetID="35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-0.25 0  E" pathEditMode="relative" ptsTypes="">
                                      <p:cBhvr>
                                        <p:cTn id="14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  <p:par>
                                <p:cTn id="15" presetID="63" presetClass="path" presetSubtype="0" accel="50000" decel="5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 0  L 0.25 0  E" pathEditMode="relative" ptsTypes="">
                                      <p:cBhvr>
                                        <p:cTn id="1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5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Doplň správné slovo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052936"/>
          </a:xfrm>
          <a:solidFill>
            <a:schemeClr val="bg1"/>
          </a:solidFill>
        </p:spPr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Magnet má dva …….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Severní pól se značí …….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Jižní pól se značí ……..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Dva opačné póly se ……..</a:t>
            </a:r>
          </a:p>
          <a:p>
            <a:r>
              <a:rPr lang="cs-CZ" dirty="0" smtClean="0">
                <a:latin typeface="Arial" pitchFamily="34" charset="0"/>
                <a:cs typeface="Arial" pitchFamily="34" charset="0"/>
              </a:rPr>
              <a:t>Dva stejné póly se </a:t>
            </a:r>
            <a:r>
              <a:rPr lang="cs-CZ" dirty="0" smtClean="0"/>
              <a:t>……..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27984" y="5085184"/>
            <a:ext cx="936475" cy="5847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póly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524328" y="4797152"/>
            <a:ext cx="481222" cy="5847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N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707904" y="6021288"/>
            <a:ext cx="458780" cy="584775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S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72200" y="5877272"/>
            <a:ext cx="1641796" cy="5847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přitahují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827584" y="5373216"/>
            <a:ext cx="1733167" cy="584775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sz="3200" dirty="0" smtClean="0">
                <a:latin typeface="Arial" pitchFamily="34" charset="0"/>
                <a:cs typeface="Arial" pitchFamily="34" charset="0"/>
              </a:rPr>
              <a:t>odpuzují</a:t>
            </a:r>
            <a:endParaRPr lang="cs-CZ" sz="32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155" decel="100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8" dur="1155" decel="100000"/>
                                        <p:tgtEl>
                                          <p:spTgt spid="8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9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0" dur="1155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11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12" dur="1155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13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4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155" decel="100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1155" decel="100000"/>
                                        <p:tgtEl>
                                          <p:spTgt spid="4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18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19" dur="1155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0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21" dur="1155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22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155" decel="100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26" dur="1155" decel="100000"/>
                                        <p:tgtEl>
                                          <p:spTgt spid="6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27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28" dur="1155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29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0" dur="1155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31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2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155" decel="100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35" dur="1155" decel="100000"/>
                                        <p:tgtEl>
                                          <p:spTgt spid="7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36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37" dur="1155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38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39" dur="1155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0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41" presetID="5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155" decel="100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44" dur="1155" decel="100000"/>
                                        <p:tgtEl>
                                          <p:spTgt spid="5"/>
                                        </p:tgtEl>
                                      </p:cBhvr>
                                      <p:from x="10000" y="10000"/>
                                      <p:to x="200000" y="450000"/>
                                    </p:animScale>
                                    <p:animScale>
                                      <p:cBhvr>
                                        <p:cTn id="45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</p:cBhvr>
                                      <p:from x="200000" y="450000"/>
                                      <p:to x="100000" y="100000"/>
                                    </p:animScale>
                                    <p:set>
                                      <p:cBhvr>
                                        <p:cTn id="46" dur="1155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o>
                                        <p:strVal val="(0.5)"/>
                                      </p:to>
                                    </p:set>
                                    <p:anim from="(0.5)" to="(#ppt_x)" calcmode="lin" valueType="num">
                                      <p:cBhvr>
                                        <p:cTn id="47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set>
                                      <p:cBhvr>
                                        <p:cTn id="48" dur="1155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o>
                                        <p:strVal val="(#ppt_y+0.4)"/>
                                      </p:to>
                                    </p:set>
                                    <p:anim from="(#ppt_y+0.4)" to="(#ppt_y)" calcmode="lin" valueType="num">
                                      <p:cBhvr>
                                        <p:cTn id="49" dur="1845" accel="100000" fill="hold">
                                          <p:stCondLst>
                                            <p:cond delay="1155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6" grpId="0" animBg="1"/>
      <p:bldP spid="7" grpId="0" animBg="1"/>
      <p:bldP spid="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z="2400" dirty="0">
                <a:latin typeface="Georgia"/>
              </a:rPr>
              <a:t>www.microsoft.office.com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7560344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408</TotalTime>
  <Words>184</Words>
  <Application>Microsoft Office PowerPoint</Application>
  <PresentationFormat>Předvádění na obrazovce (4:3)</PresentationFormat>
  <Paragraphs>42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Prezentace aplikace PowerPoint</vt:lpstr>
      <vt:lpstr>Anotace</vt:lpstr>
      <vt:lpstr>MAGNET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Doplň správné slovo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MAGNET</dc:title>
  <dc:creator>Benediktová Vladimíra</dc:creator>
  <cp:lastModifiedBy>Benediktová Vladimíra</cp:lastModifiedBy>
  <cp:revision>73</cp:revision>
  <dcterms:created xsi:type="dcterms:W3CDTF">2013-02-12T11:04:23Z</dcterms:created>
  <dcterms:modified xsi:type="dcterms:W3CDTF">2013-05-28T11:22:46Z</dcterms:modified>
</cp:coreProperties>
</file>