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9" r:id="rId3"/>
    <p:sldId id="262" r:id="rId4"/>
    <p:sldId id="260" r:id="rId5"/>
    <p:sldId id="263" r:id="rId6"/>
    <p:sldId id="264" r:id="rId7"/>
    <p:sldId id="261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VY_32_INOVACE_203_FYZIKA_MĚŘENÍ </a:t>
          </a:r>
          <a:r>
            <a:rPr lang="cs-CZ" sz="2000" baseline="0" dirty="0" smtClean="0"/>
            <a:t>HMOTNOSTI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Vladimíra </a:t>
          </a:r>
          <a:r>
            <a:rPr lang="cs-CZ" sz="2000" dirty="0" err="1" smtClean="0"/>
            <a:t>Benediktová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aseline="0" dirty="0" smtClean="0"/>
            <a:t>MĚŘENÍ HMOTNOSTI</a:t>
          </a:r>
          <a:r>
            <a:rPr lang="cs-CZ" sz="2000" dirty="0" smtClean="0"/>
            <a:t>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Y="6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6991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F2151D5-B149-4488-AD52-1245C1673EF7}" type="presOf" srcId="{B651F6E3-6281-48DB-9319-2AEAFDAE7572}" destId="{6BB5E863-4638-4E1D-BFDE-399D028AC4ED}" srcOrd="1" destOrd="0" presId="urn:microsoft.com/office/officeart/2005/8/layout/target3"/>
    <dgm:cxn modelId="{03B8234F-408A-4D7D-89FF-9E3AB4C10C1E}" type="presOf" srcId="{4C35D32F-0EAB-4CD7-82EE-45574DC2A586}" destId="{8BEBB6EC-1DAA-4CAC-8A25-BC0FCBD5DBD5}" srcOrd="0" destOrd="0" presId="urn:microsoft.com/office/officeart/2005/8/layout/target3"/>
    <dgm:cxn modelId="{BC2ECD66-313F-4602-9D21-B0EC4F7F8639}" type="presOf" srcId="{D8197B8C-B260-4A16-BDF4-0947B075E274}" destId="{5A5FFA88-C948-4069-8E93-59FA12366E83}" srcOrd="1" destOrd="0" presId="urn:microsoft.com/office/officeart/2005/8/layout/target3"/>
    <dgm:cxn modelId="{8D197701-9171-4A18-AA94-5DBAE52265D3}" type="presOf" srcId="{D1D4F407-5343-4D3F-B5B9-D407B03CAEB4}" destId="{AED2198E-93D5-4001-81B4-73124B309672}" srcOrd="1" destOrd="0" presId="urn:microsoft.com/office/officeart/2005/8/layout/target3"/>
    <dgm:cxn modelId="{2405A998-87B2-4C10-B03B-4D070E783BB0}" type="presOf" srcId="{D1D4F407-5343-4D3F-B5B9-D407B03CAEB4}" destId="{D005CE8C-CC26-4C3E-AC11-E15060ECD759}" srcOrd="0" destOrd="0" presId="urn:microsoft.com/office/officeart/2005/8/layout/target3"/>
    <dgm:cxn modelId="{698F0F9F-4A41-40AF-989E-36E3759771B7}" type="presOf" srcId="{757F3AB3-0718-4624-B441-E567A8F0AB56}" destId="{333A1088-737F-45CB-B68E-254E46348037}" srcOrd="0" destOrd="0" presId="urn:microsoft.com/office/officeart/2005/8/layout/target3"/>
    <dgm:cxn modelId="{C64B0E9D-9CD8-44F5-85A9-51EC6CB4F2A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C4E08AA-0B86-4938-81D3-BA4275E14B47}" type="presOf" srcId="{D1B46980-6531-4606-95E6-44980827E919}" destId="{6140AFEC-043D-4C43-A2F9-D0F5331DF3A3}" srcOrd="0" destOrd="0" presId="urn:microsoft.com/office/officeart/2005/8/layout/target3"/>
    <dgm:cxn modelId="{753C3D2F-4FF3-4F67-9474-D578CE852C78}" type="presOf" srcId="{D1B46980-6531-4606-95E6-44980827E919}" destId="{2BE915AB-18AA-4053-B92C-3BFC9ED204BB}" srcOrd="1" destOrd="0" presId="urn:microsoft.com/office/officeart/2005/8/layout/target3"/>
    <dgm:cxn modelId="{DA87DBE7-2FA9-4F8D-A994-7633E9B48A6E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3C0A85B-5ADD-4B6D-BC39-E3F2C0093975}" type="presOf" srcId="{4C35D32F-0EAB-4CD7-82EE-45574DC2A586}" destId="{890E4F0B-2866-4A3F-A3C7-2A14B1797930}" srcOrd="1" destOrd="0" presId="urn:microsoft.com/office/officeart/2005/8/layout/target3"/>
    <dgm:cxn modelId="{8448A3CA-ABDB-464E-BAC4-1C694267C9A7}" type="presParOf" srcId="{333A1088-737F-45CB-B68E-254E46348037}" destId="{F5ABB229-8D3B-4694-996A-96F23CF14429}" srcOrd="0" destOrd="0" presId="urn:microsoft.com/office/officeart/2005/8/layout/target3"/>
    <dgm:cxn modelId="{DD6B0A08-92A6-452D-8040-33951670B662}" type="presParOf" srcId="{333A1088-737F-45CB-B68E-254E46348037}" destId="{F41139FD-01EE-4571-8B17-4FB00FC51163}" srcOrd="1" destOrd="0" presId="urn:microsoft.com/office/officeart/2005/8/layout/target3"/>
    <dgm:cxn modelId="{0E1185E2-B4C9-4924-B1C7-454B95E0AFFF}" type="presParOf" srcId="{333A1088-737F-45CB-B68E-254E46348037}" destId="{D005CE8C-CC26-4C3E-AC11-E15060ECD759}" srcOrd="2" destOrd="0" presId="urn:microsoft.com/office/officeart/2005/8/layout/target3"/>
    <dgm:cxn modelId="{F063EB5A-11E8-4C66-BB34-D7696FFCD73A}" type="presParOf" srcId="{333A1088-737F-45CB-B68E-254E46348037}" destId="{2C702D82-9B77-49B7-9568-BB8EB47C3372}" srcOrd="3" destOrd="0" presId="urn:microsoft.com/office/officeart/2005/8/layout/target3"/>
    <dgm:cxn modelId="{7CDE310E-11A9-439B-AE6A-C6183E2A1451}" type="presParOf" srcId="{333A1088-737F-45CB-B68E-254E46348037}" destId="{A52A0455-90FF-4808-ABD0-F02540D31D5A}" srcOrd="4" destOrd="0" presId="urn:microsoft.com/office/officeart/2005/8/layout/target3"/>
    <dgm:cxn modelId="{EA6B3280-AE9F-4D83-A8F2-629FF4390431}" type="presParOf" srcId="{333A1088-737F-45CB-B68E-254E46348037}" destId="{6140AFEC-043D-4C43-A2F9-D0F5331DF3A3}" srcOrd="5" destOrd="0" presId="urn:microsoft.com/office/officeart/2005/8/layout/target3"/>
    <dgm:cxn modelId="{21E39CEC-674A-4DED-A527-83CB636B59D0}" type="presParOf" srcId="{333A1088-737F-45CB-B68E-254E46348037}" destId="{9358AC05-5D7D-4327-9F80-1AD486AEA664}" srcOrd="6" destOrd="0" presId="urn:microsoft.com/office/officeart/2005/8/layout/target3"/>
    <dgm:cxn modelId="{3AFF751D-A3DD-482B-9F3D-BB01F227C134}" type="presParOf" srcId="{333A1088-737F-45CB-B68E-254E46348037}" destId="{313FC574-E1CD-4FB4-B054-0B805CE0447D}" srcOrd="7" destOrd="0" presId="urn:microsoft.com/office/officeart/2005/8/layout/target3"/>
    <dgm:cxn modelId="{C96CA9DF-3D54-4430-9BD4-B1DFBCAC35E3}" type="presParOf" srcId="{333A1088-737F-45CB-B68E-254E46348037}" destId="{619D679B-A015-4ECF-8348-D1034C574F40}" srcOrd="8" destOrd="0" presId="urn:microsoft.com/office/officeart/2005/8/layout/target3"/>
    <dgm:cxn modelId="{88E3D341-8666-4100-AFFF-779D72DBB526}" type="presParOf" srcId="{333A1088-737F-45CB-B68E-254E46348037}" destId="{322283A8-4A27-4CDA-BAE3-F381106A9174}" srcOrd="9" destOrd="0" presId="urn:microsoft.com/office/officeart/2005/8/layout/target3"/>
    <dgm:cxn modelId="{609CAA37-572A-481B-9F5C-2CFFEC5FE13D}" type="presParOf" srcId="{333A1088-737F-45CB-B68E-254E46348037}" destId="{FFC9F71D-1B4F-4AD9-A4A6-86ADEFC8AF5C}" srcOrd="10" destOrd="0" presId="urn:microsoft.com/office/officeart/2005/8/layout/target3"/>
    <dgm:cxn modelId="{10869DFC-B842-4AE8-B279-AA9D78D52970}" type="presParOf" srcId="{333A1088-737F-45CB-B68E-254E46348037}" destId="{25B08C86-7E15-44DC-BE7F-FFB55DD49D12}" srcOrd="11" destOrd="0" presId="urn:microsoft.com/office/officeart/2005/8/layout/target3"/>
    <dgm:cxn modelId="{377814C2-65E9-49FF-B98D-AC873831E4A1}" type="presParOf" srcId="{333A1088-737F-45CB-B68E-254E46348037}" destId="{76644BE8-9D7C-4C09-B250-3D10AF48CBB7}" srcOrd="12" destOrd="0" presId="urn:microsoft.com/office/officeart/2005/8/layout/target3"/>
    <dgm:cxn modelId="{9AB1E40A-64D5-460A-BCD5-555335BAB158}" type="presParOf" srcId="{333A1088-737F-45CB-B68E-254E46348037}" destId="{EE85B701-7295-41C0-BA7A-34D3756A2AE6}" srcOrd="13" destOrd="0" presId="urn:microsoft.com/office/officeart/2005/8/layout/target3"/>
    <dgm:cxn modelId="{69A1FD49-5FB8-4AD5-969B-DA133C237973}" type="presParOf" srcId="{333A1088-737F-45CB-B68E-254E46348037}" destId="{8BEBB6EC-1DAA-4CAC-8A25-BC0FCBD5DBD5}" srcOrd="14" destOrd="0" presId="urn:microsoft.com/office/officeart/2005/8/layout/target3"/>
    <dgm:cxn modelId="{17784D02-CB67-40A5-A407-A44D5B5903A1}" type="presParOf" srcId="{333A1088-737F-45CB-B68E-254E46348037}" destId="{AED2198E-93D5-4001-81B4-73124B309672}" srcOrd="15" destOrd="0" presId="urn:microsoft.com/office/officeart/2005/8/layout/target3"/>
    <dgm:cxn modelId="{0CBF58B2-C43E-4784-ADFA-019E5582BE91}" type="presParOf" srcId="{333A1088-737F-45CB-B68E-254E46348037}" destId="{2BE915AB-18AA-4053-B92C-3BFC9ED204BB}" srcOrd="16" destOrd="0" presId="urn:microsoft.com/office/officeart/2005/8/layout/target3"/>
    <dgm:cxn modelId="{946E35B6-904D-4D44-9750-164559A18573}" type="presParOf" srcId="{333A1088-737F-45CB-B68E-254E46348037}" destId="{6BB5E863-4638-4E1D-BFDE-399D028AC4ED}" srcOrd="17" destOrd="0" presId="urn:microsoft.com/office/officeart/2005/8/layout/target3"/>
    <dgm:cxn modelId="{9416E63D-0BBF-41B8-B665-7D07DE27B371}" type="presParOf" srcId="{333A1088-737F-45CB-B68E-254E46348037}" destId="{5A5FFA88-C948-4069-8E93-59FA12366E83}" srcOrd="18" destOrd="0" presId="urn:microsoft.com/office/officeart/2005/8/layout/target3"/>
    <dgm:cxn modelId="{277FB27A-3590-4F9C-8877-2AAC04CA24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64332" y="0"/>
          <a:ext cx="7187083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364332" y="0"/>
        <a:ext cx="7187083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443595"/>
          <a:ext cx="7187083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Vladimíra </a:t>
          </a:r>
          <a:r>
            <a:rPr lang="cs-CZ" sz="2000" kern="1200" dirty="0" err="1" smtClean="0"/>
            <a:t>Benediktová</a:t>
          </a:r>
          <a:endParaRPr lang="cs-CZ" sz="2000" kern="1200" dirty="0"/>
        </a:p>
      </dsp:txBody>
      <dsp:txXfrm>
        <a:off x="1381869" y="443595"/>
        <a:ext cx="7187083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884396"/>
          <a:ext cx="7187083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VY_32_INOVACE_203_FYZIKA_MĚŘENÍ </a:t>
          </a:r>
          <a:r>
            <a:rPr lang="cs-CZ" sz="2000" kern="1200" baseline="0" dirty="0" smtClean="0"/>
            <a:t>HMOTNOSTI</a:t>
          </a:r>
          <a:endParaRPr lang="cs-CZ" sz="2000" kern="1200" dirty="0"/>
        </a:p>
      </dsp:txBody>
      <dsp:txXfrm>
        <a:off x="1381869" y="884396"/>
        <a:ext cx="7187083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7933"/>
          <a:ext cx="7187083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baseline="0" dirty="0" smtClean="0"/>
            <a:t>MĚŘENÍ HMOTNOSTI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381869" y="1327933"/>
        <a:ext cx="7187083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7187083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381869" y="1768792"/>
        <a:ext cx="7187083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195EE-2CCB-4E0A-B346-CFBBDF2679C2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39A6F-81CD-4A82-B8FF-E3E94E1AE0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833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50AB6-F3A5-40D6-9491-CC0A53414E87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4CD21-6D9D-41DD-B2A2-2D24EA03C8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wmf"/><Relationship Id="rId7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89948790"/>
              </p:ext>
            </p:extLst>
          </p:nvPr>
        </p:nvGraphicFramePr>
        <p:xfrm>
          <a:off x="251520" y="548680"/>
          <a:ext cx="8568952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Materiál pro výuku Fyziky v 7. ročníku základní školy praktické</a:t>
            </a:r>
          </a:p>
          <a:p>
            <a:r>
              <a:rPr lang="cs-CZ" dirty="0" smtClean="0"/>
              <a:t>Určeno pro interaktivní tabuli</a:t>
            </a:r>
          </a:p>
          <a:p>
            <a:r>
              <a:rPr lang="cs-CZ" dirty="0" smtClean="0"/>
              <a:t>Výklad látky </a:t>
            </a:r>
            <a:r>
              <a:rPr lang="cs-CZ" smtClean="0"/>
              <a:t>– </a:t>
            </a:r>
            <a:r>
              <a:rPr lang="cs-CZ" smtClean="0"/>
              <a:t>Měření </a:t>
            </a:r>
            <a:r>
              <a:rPr lang="cs-CZ" dirty="0" smtClean="0"/>
              <a:t>hmotnosti</a:t>
            </a:r>
          </a:p>
          <a:p>
            <a:r>
              <a:rPr lang="cs-CZ" dirty="0" smtClean="0"/>
              <a:t>Cvičení možno použít i pro upevnění a ověření probrané látky, pro opakování</a:t>
            </a:r>
          </a:p>
          <a:p>
            <a:r>
              <a:rPr lang="cs-CZ" dirty="0" smtClean="0"/>
              <a:t>Charakteristika: měření hmotnosti, hmotnost, jednotky hmotnosti, váhy</a:t>
            </a:r>
          </a:p>
          <a:p>
            <a:r>
              <a:rPr lang="cs-CZ" dirty="0" smtClean="0"/>
              <a:t>Prostor pro samostatnou práci – žáci doplňují správné odpovědi, pojmenovávají obrázky, podle obrázků vybírají správnou odpověď</a:t>
            </a:r>
          </a:p>
          <a:p>
            <a:r>
              <a:rPr lang="cs-CZ" dirty="0" smtClean="0"/>
              <a:t>Zpětná vazba při kliknutí, prostor pro diskuzi</a:t>
            </a:r>
          </a:p>
          <a:p>
            <a:r>
              <a:rPr lang="cs-CZ" dirty="0" smtClean="0"/>
              <a:t>Žáci dobře reagovali, aktivně se zapojovali do práce i diskuze, obrázky většinou poznávali, cvičení dle svých možností plnili</a:t>
            </a:r>
          </a:p>
          <a:p>
            <a:r>
              <a:rPr lang="cs-CZ" dirty="0" smtClean="0"/>
              <a:t>Vytvořeno   14. 11. 2012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MĚŘENÍ HMOTNOSTI</a:t>
            </a:r>
            <a:endParaRPr lang="cs-CZ" dirty="0"/>
          </a:p>
        </p:txBody>
      </p:sp>
      <p:pic>
        <p:nvPicPr>
          <p:cNvPr id="2053" name="Picture 5" descr="C:\Users\User\AppData\Local\Microsoft\Windows\Temporary Internet Files\Content.IE5\WL428E9A\MP9004222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276872"/>
            <a:ext cx="3789040" cy="3789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0070C0"/>
                </a:solidFill>
              </a:rPr>
              <a:t>Jednotky hmotnosti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700808"/>
            <a:ext cx="7171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Jednotkou</a:t>
            </a:r>
            <a:r>
              <a:rPr lang="cs-CZ" sz="3600" dirty="0" smtClean="0"/>
              <a:t> </a:t>
            </a:r>
            <a:r>
              <a:rPr lang="cs-CZ" sz="2800" dirty="0" smtClean="0"/>
              <a:t>hmotnosti je </a:t>
            </a:r>
            <a:r>
              <a:rPr lang="cs-CZ" dirty="0" smtClean="0"/>
              <a:t>……………………………….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2924944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Menší jednotka hmotnosti než kilogram je ………………………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4067944" y="1412776"/>
            <a:ext cx="2160240" cy="720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kilogram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588224" y="2420888"/>
            <a:ext cx="2304256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gram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4005064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Větší jednotka hmotnosti je  …</a:t>
            </a:r>
            <a:r>
              <a:rPr lang="cs-CZ" sz="4000" dirty="0" smtClean="0"/>
              <a:t>…</a:t>
            </a:r>
            <a:r>
              <a:rPr lang="cs-CZ" sz="2800" dirty="0" smtClean="0"/>
              <a:t>...............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4716016" y="3645024"/>
            <a:ext cx="1800200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tuna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5661248"/>
            <a:ext cx="7450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Jak zjistíš hmotnost tělesa ? ………………………………..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4716016" y="5085184"/>
            <a:ext cx="2880320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vážením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 animBg="1"/>
      <p:bldP spid="9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404664"/>
            <a:ext cx="5637312" cy="1143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Co je těžší ?</a:t>
            </a:r>
            <a:endParaRPr lang="cs-CZ" dirty="0"/>
          </a:p>
        </p:txBody>
      </p:sp>
      <p:pic>
        <p:nvPicPr>
          <p:cNvPr id="3074" name="Picture 2" descr="C:\Users\User\AppData\Local\Microsoft\Windows\Temporary Internet Files\Content.IE5\6FJYVSA6\MP900448677[1].jpg"/>
          <p:cNvPicPr>
            <a:picLocks noChangeAspect="1" noChangeArrowheads="1"/>
          </p:cNvPicPr>
          <p:nvPr/>
        </p:nvPicPr>
        <p:blipFill>
          <a:blip r:embed="rId2" cstate="print"/>
          <a:srcRect l="29864" t="13658" r="13006"/>
          <a:stretch>
            <a:fillRect/>
          </a:stretch>
        </p:blipFill>
        <p:spPr bwMode="auto">
          <a:xfrm>
            <a:off x="827584" y="1988840"/>
            <a:ext cx="1235288" cy="1242415"/>
          </a:xfrm>
          <a:prstGeom prst="rect">
            <a:avLst/>
          </a:prstGeom>
          <a:noFill/>
        </p:spPr>
      </p:pic>
      <p:pic>
        <p:nvPicPr>
          <p:cNvPr id="3075" name="Picture 3" descr="C:\Users\User\AppData\Local\Microsoft\Windows\Temporary Internet Files\Content.IE5\REQH03EN\MC9003469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204864"/>
            <a:ext cx="1034949" cy="622934"/>
          </a:xfrm>
          <a:prstGeom prst="rect">
            <a:avLst/>
          </a:prstGeom>
          <a:noFill/>
        </p:spPr>
      </p:pic>
      <p:pic>
        <p:nvPicPr>
          <p:cNvPr id="3076" name="Picture 4" descr="C:\Users\User\AppData\Local\Microsoft\Windows\Temporary Internet Files\Content.IE5\V74FUSD4\MC9004417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933056"/>
            <a:ext cx="2016224" cy="2016224"/>
          </a:xfrm>
          <a:prstGeom prst="rect">
            <a:avLst/>
          </a:prstGeom>
          <a:noFill/>
        </p:spPr>
      </p:pic>
      <p:pic>
        <p:nvPicPr>
          <p:cNvPr id="3077" name="Picture 5" descr="C:\Users\User\AppData\Local\Microsoft\Windows\Temporary Internet Files\Content.IE5\5CC25BQH\MC900440389[1].png"/>
          <p:cNvPicPr>
            <a:picLocks noChangeAspect="1" noChangeArrowheads="1"/>
          </p:cNvPicPr>
          <p:nvPr/>
        </p:nvPicPr>
        <p:blipFill>
          <a:blip r:embed="rId5" cstate="print"/>
          <a:srcRect t="34250" b="18500"/>
          <a:stretch>
            <a:fillRect/>
          </a:stretch>
        </p:blipFill>
        <p:spPr bwMode="auto">
          <a:xfrm>
            <a:off x="6516216" y="2420888"/>
            <a:ext cx="1524000" cy="720080"/>
          </a:xfrm>
          <a:prstGeom prst="rect">
            <a:avLst/>
          </a:prstGeom>
          <a:noFill/>
        </p:spPr>
      </p:pic>
      <p:pic>
        <p:nvPicPr>
          <p:cNvPr id="3081" name="Picture 9" descr="C:\Users\User\AppData\Local\Microsoft\Windows\Temporary Internet Files\Content.IE5\T91O9917\MC90031217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509120"/>
            <a:ext cx="1191459" cy="1227637"/>
          </a:xfrm>
          <a:prstGeom prst="rect">
            <a:avLst/>
          </a:prstGeom>
          <a:noFill/>
        </p:spPr>
      </p:pic>
      <p:pic>
        <p:nvPicPr>
          <p:cNvPr id="3082" name="Picture 10" descr="C:\Users\User\AppData\Local\Microsoft\Windows\Temporary Internet Files\Content.IE5\T91O9917\MM91000114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1772816"/>
            <a:ext cx="1238250" cy="1676400"/>
          </a:xfrm>
          <a:prstGeom prst="rect">
            <a:avLst/>
          </a:prstGeom>
          <a:noFill/>
        </p:spPr>
      </p:pic>
      <p:pic>
        <p:nvPicPr>
          <p:cNvPr id="1026" name="Picture 2" descr="C:\Users\User\AppData\Local\Microsoft\Windows\Temporary Internet Files\Content.IE5\1R50Y2K8\MP90044855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4578032"/>
            <a:ext cx="1071177" cy="1055831"/>
          </a:xfrm>
          <a:prstGeom prst="rect">
            <a:avLst/>
          </a:prstGeom>
          <a:noFill/>
        </p:spPr>
      </p:pic>
      <p:pic>
        <p:nvPicPr>
          <p:cNvPr id="1027" name="Picture 3" descr="C:\Users\User\AppData\Local\Microsoft\Windows\Temporary Internet Files\Content.IE5\ZO3RFP4H\MC900437042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4869160"/>
            <a:ext cx="634380" cy="63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6613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váhy použiješ při určení své hmotnosti ?</a:t>
            </a:r>
            <a:endParaRPr lang="cs-CZ" dirty="0"/>
          </a:p>
        </p:txBody>
      </p:sp>
      <p:pic>
        <p:nvPicPr>
          <p:cNvPr id="4098" name="Picture 2" descr="C:\Users\User\AppData\Local\Microsoft\Windows\Temporary Internet Files\Content.IE5\5CC25BQH\MP900385232[1].jpg"/>
          <p:cNvPicPr>
            <a:picLocks noChangeAspect="1" noChangeArrowheads="1"/>
          </p:cNvPicPr>
          <p:nvPr/>
        </p:nvPicPr>
        <p:blipFill>
          <a:blip r:embed="rId2" cstate="print"/>
          <a:srcRect t="14368" b="15422"/>
          <a:stretch>
            <a:fillRect/>
          </a:stretch>
        </p:blipFill>
        <p:spPr bwMode="auto">
          <a:xfrm>
            <a:off x="827584" y="1772816"/>
            <a:ext cx="1637928" cy="1609979"/>
          </a:xfrm>
          <a:prstGeom prst="rect">
            <a:avLst/>
          </a:prstGeom>
          <a:noFill/>
        </p:spPr>
      </p:pic>
      <p:pic>
        <p:nvPicPr>
          <p:cNvPr id="4099" name="Picture 3" descr="C:\Users\User\AppData\Local\Microsoft\Windows\Temporary Internet Files\Content.IE5\MYNG2VKX\MP90034169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916832"/>
            <a:ext cx="1324226" cy="1856392"/>
          </a:xfrm>
          <a:prstGeom prst="rect">
            <a:avLst/>
          </a:prstGeom>
          <a:noFill/>
        </p:spPr>
      </p:pic>
      <p:pic>
        <p:nvPicPr>
          <p:cNvPr id="4100" name="Picture 4" descr="C:\Users\User\AppData\Local\Microsoft\Windows\Temporary Internet Files\Content.IE5\637121T3\MP900422266[1].jpg"/>
          <p:cNvPicPr>
            <a:picLocks noChangeAspect="1" noChangeArrowheads="1"/>
          </p:cNvPicPr>
          <p:nvPr/>
        </p:nvPicPr>
        <p:blipFill>
          <a:blip r:embed="rId4" cstate="print"/>
          <a:srcRect t="27950"/>
          <a:stretch>
            <a:fillRect/>
          </a:stretch>
        </p:blipFill>
        <p:spPr bwMode="auto">
          <a:xfrm>
            <a:off x="1247836" y="3789039"/>
            <a:ext cx="2541867" cy="1831407"/>
          </a:xfrm>
          <a:prstGeom prst="rect">
            <a:avLst/>
          </a:prstGeom>
          <a:noFill/>
        </p:spPr>
      </p:pic>
      <p:pic>
        <p:nvPicPr>
          <p:cNvPr id="4101" name="Picture 5" descr="C:\Users\User\AppData\Local\Microsoft\Windows\Temporary Internet Files\Content.IE5\WL428E9A\MC90034793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1988840"/>
            <a:ext cx="1281989" cy="1839773"/>
          </a:xfrm>
          <a:prstGeom prst="rect">
            <a:avLst/>
          </a:prstGeom>
          <a:noFill/>
        </p:spPr>
      </p:pic>
      <p:pic>
        <p:nvPicPr>
          <p:cNvPr id="4104" name="Picture 8" descr="C:\Users\User\AppData\Local\Microsoft\Windows\Temporary Internet Files\Content.IE5\8XMJSTAW\MC90023948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437112"/>
            <a:ext cx="1652321" cy="1798625"/>
          </a:xfrm>
          <a:prstGeom prst="rect">
            <a:avLst/>
          </a:prstGeom>
          <a:noFill/>
        </p:spPr>
      </p:pic>
      <p:sp>
        <p:nvSpPr>
          <p:cNvPr id="8" name="Prstenec 7"/>
          <p:cNvSpPr/>
          <p:nvPr/>
        </p:nvSpPr>
        <p:spPr>
          <a:xfrm>
            <a:off x="1043608" y="3429000"/>
            <a:ext cx="2786608" cy="2520280"/>
          </a:xfrm>
          <a:prstGeom prst="donut">
            <a:avLst>
              <a:gd name="adj" fmla="val 33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Prstenec 8"/>
          <p:cNvSpPr/>
          <p:nvPr/>
        </p:nvSpPr>
        <p:spPr>
          <a:xfrm>
            <a:off x="6228184" y="1556792"/>
            <a:ext cx="2498576" cy="2304256"/>
          </a:xfrm>
          <a:prstGeom prst="donut">
            <a:avLst>
              <a:gd name="adj" fmla="val 44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Dokážeš pojmenovat tyto váhy ?</a:t>
            </a:r>
            <a:endParaRPr lang="cs-CZ" sz="4000" dirty="0"/>
          </a:p>
        </p:txBody>
      </p:sp>
      <p:pic>
        <p:nvPicPr>
          <p:cNvPr id="6" name="Obrázek 5" descr="DSC_0685.JPG"/>
          <p:cNvPicPr>
            <a:picLocks noChangeAspect="1"/>
          </p:cNvPicPr>
          <p:nvPr/>
        </p:nvPicPr>
        <p:blipFill>
          <a:blip r:embed="rId2" cstate="print"/>
          <a:srcRect l="18163" r="16971"/>
          <a:stretch>
            <a:fillRect/>
          </a:stretch>
        </p:blipFill>
        <p:spPr>
          <a:xfrm>
            <a:off x="971600" y="1628800"/>
            <a:ext cx="2376264" cy="2452144"/>
          </a:xfrm>
          <a:prstGeom prst="rect">
            <a:avLst/>
          </a:prstGeom>
        </p:spPr>
      </p:pic>
      <p:pic>
        <p:nvPicPr>
          <p:cNvPr id="7" name="Obrázek 6" descr="DSC_0684.JPG"/>
          <p:cNvPicPr>
            <a:picLocks noChangeAspect="1"/>
          </p:cNvPicPr>
          <p:nvPr/>
        </p:nvPicPr>
        <p:blipFill>
          <a:blip r:embed="rId3" cstate="print">
            <a:lum bright="20000" contrast="30000"/>
          </a:blip>
          <a:srcRect l="10291" r="16204"/>
          <a:stretch>
            <a:fillRect/>
          </a:stretch>
        </p:blipFill>
        <p:spPr>
          <a:xfrm>
            <a:off x="5940152" y="1628800"/>
            <a:ext cx="2637142" cy="2376264"/>
          </a:xfrm>
          <a:prstGeom prst="rect">
            <a:avLst/>
          </a:prstGeom>
        </p:spPr>
      </p:pic>
      <p:pic>
        <p:nvPicPr>
          <p:cNvPr id="12" name="Obrázek 11" descr="DSC_0690.JPG"/>
          <p:cNvPicPr>
            <a:picLocks noChangeAspect="1"/>
          </p:cNvPicPr>
          <p:nvPr/>
        </p:nvPicPr>
        <p:blipFill>
          <a:blip r:embed="rId4" cstate="print"/>
          <a:srcRect l="19288" r="20863"/>
          <a:stretch>
            <a:fillRect/>
          </a:stretch>
        </p:blipFill>
        <p:spPr>
          <a:xfrm>
            <a:off x="5508104" y="4365104"/>
            <a:ext cx="2088232" cy="2311000"/>
          </a:xfrm>
          <a:prstGeom prst="rect">
            <a:avLst/>
          </a:prstGeom>
        </p:spPr>
      </p:pic>
      <p:pic>
        <p:nvPicPr>
          <p:cNvPr id="13" name="Obrázek 12" descr="DSC_0686.JPG"/>
          <p:cNvPicPr>
            <a:picLocks noChangeAspect="1"/>
          </p:cNvPicPr>
          <p:nvPr/>
        </p:nvPicPr>
        <p:blipFill>
          <a:blip r:embed="rId5" cstate="print"/>
          <a:srcRect t="26794" r="33220" b="5003"/>
          <a:stretch>
            <a:fillRect/>
          </a:stretch>
        </p:blipFill>
        <p:spPr>
          <a:xfrm>
            <a:off x="1115616" y="4509120"/>
            <a:ext cx="2980566" cy="2016224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3851920" y="3140968"/>
            <a:ext cx="1734064" cy="83099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KUCHYŇSKÉ</a:t>
            </a:r>
          </a:p>
          <a:p>
            <a:r>
              <a:rPr lang="cs-CZ" sz="2400" b="1" dirty="0" smtClean="0"/>
              <a:t>VÁHY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 smtClean="0">
                <a:latin typeface="Calibri" pitchFamily="34" charset="0"/>
                <a:cs typeface="Calibri" pitchFamily="34" charset="0"/>
              </a:rPr>
              <a:t>Obr. 1 : autor</a:t>
            </a: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  <a:hlinkClick r:id="rId2"/>
              </a:rPr>
              <a:t>Ostatní obr. : www.</a:t>
            </a:r>
            <a:r>
              <a:rPr lang="cs-CZ" sz="2400" dirty="0" err="1" smtClean="0">
                <a:latin typeface="Calibri" pitchFamily="34" charset="0"/>
                <a:cs typeface="Calibri" pitchFamily="34" charset="0"/>
                <a:hlinkClick r:id="rId2"/>
              </a:rPr>
              <a:t>microsoft.office.com</a:t>
            </a: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lvl="0"/>
            <a:endParaRPr lang="cs-CZ" sz="2400" dirty="0" smtClean="0">
              <a:latin typeface="Georgia"/>
            </a:endParaRPr>
          </a:p>
          <a:p>
            <a:pPr lvl="0"/>
            <a:endParaRPr lang="cs-CZ" sz="2400" dirty="0" smtClean="0">
              <a:latin typeface="Georgia"/>
            </a:endParaRPr>
          </a:p>
          <a:p>
            <a:pPr lvl="0"/>
            <a:endParaRPr lang="cs-CZ" sz="2400" dirty="0">
              <a:latin typeface="Georgia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75603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195</Words>
  <Application>Microsoft Office PowerPoint</Application>
  <PresentationFormat>Předvádění na obrazovce (4:3)</PresentationFormat>
  <Paragraphs>36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MĚŘENÍ HMOTNOSTI</vt:lpstr>
      <vt:lpstr>Jednotky hmotnosti</vt:lpstr>
      <vt:lpstr>Co je těžší ?</vt:lpstr>
      <vt:lpstr>Jaké váhy použiješ při určení své hmotnosti ?</vt:lpstr>
      <vt:lpstr>Dokážeš pojmenovat tyto váhy 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Benediktová Vladimíra</cp:lastModifiedBy>
  <cp:revision>45</cp:revision>
  <dcterms:created xsi:type="dcterms:W3CDTF">2013-05-15T19:02:14Z</dcterms:created>
  <dcterms:modified xsi:type="dcterms:W3CDTF">2013-05-28T09:35:39Z</dcterms:modified>
</cp:coreProperties>
</file>