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8" r:id="rId2"/>
    <p:sldId id="259" r:id="rId3"/>
    <p:sldId id="284" r:id="rId4"/>
    <p:sldId id="273" r:id="rId5"/>
    <p:sldId id="274" r:id="rId6"/>
    <p:sldId id="275" r:id="rId7"/>
    <p:sldId id="278" r:id="rId8"/>
    <p:sldId id="279" r:id="rId9"/>
    <p:sldId id="276" r:id="rId10"/>
    <p:sldId id="277" r:id="rId11"/>
    <p:sldId id="280" r:id="rId12"/>
    <p:sldId id="281" r:id="rId13"/>
    <p:sldId id="28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VY_32_INOVACE_204_FYZIKA_MĚŘENÍ ČASU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MĚŘENÍ ČASU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Y="6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9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966336-067A-4FC7-9E85-326F4D7DA06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E22D76-F854-4CE5-B7F5-88A22D7E026D}" type="presOf" srcId="{D8197B8C-B260-4A16-BDF4-0947B075E274}" destId="{5A5FFA88-C948-4069-8E93-59FA12366E83}" srcOrd="1" destOrd="0" presId="urn:microsoft.com/office/officeart/2005/8/layout/target3"/>
    <dgm:cxn modelId="{35039B31-9C13-4986-858C-8C9E8F37D2BE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F55B12-FD0E-4672-9E23-08CBF5631F63}" type="presOf" srcId="{4C35D32F-0EAB-4CD7-82EE-45574DC2A586}" destId="{890E4F0B-2866-4A3F-A3C7-2A14B1797930}" srcOrd="1" destOrd="0" presId="urn:microsoft.com/office/officeart/2005/8/layout/target3"/>
    <dgm:cxn modelId="{4459A7CD-7D36-4B5E-8C24-EFAD5C2BBD90}" type="presOf" srcId="{4C35D32F-0EAB-4CD7-82EE-45574DC2A586}" destId="{8BEBB6EC-1DAA-4CAC-8A25-BC0FCBD5DBD5}" srcOrd="0" destOrd="0" presId="urn:microsoft.com/office/officeart/2005/8/layout/target3"/>
    <dgm:cxn modelId="{82922B86-22C8-417C-BFC2-3BF0C276AE5E}" type="presOf" srcId="{757F3AB3-0718-4624-B441-E567A8F0AB56}" destId="{333A1088-737F-45CB-B68E-254E46348037}" srcOrd="0" destOrd="0" presId="urn:microsoft.com/office/officeart/2005/8/layout/target3"/>
    <dgm:cxn modelId="{7D296FC9-9A53-4EDA-BA26-D516696846E8}" type="presOf" srcId="{D1B46980-6531-4606-95E6-44980827E919}" destId="{2BE915AB-18AA-4053-B92C-3BFC9ED204BB}" srcOrd="1" destOrd="0" presId="urn:microsoft.com/office/officeart/2005/8/layout/target3"/>
    <dgm:cxn modelId="{54C139ED-F51D-4534-ABB8-4F087254FAD3}" type="presOf" srcId="{D8197B8C-B260-4A16-BDF4-0947B075E274}" destId="{25B08C86-7E15-44DC-BE7F-FFB55DD49D12}" srcOrd="0" destOrd="0" presId="urn:microsoft.com/office/officeart/2005/8/layout/target3"/>
    <dgm:cxn modelId="{2044A984-6703-43DB-A423-8C964BBD4B8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A835242-2EEC-4100-ADDA-873D0468CB29}" type="presOf" srcId="{D1B46980-6531-4606-95E6-44980827E919}" destId="{6140AFEC-043D-4C43-A2F9-D0F5331DF3A3}" srcOrd="0" destOrd="0" presId="urn:microsoft.com/office/officeart/2005/8/layout/target3"/>
    <dgm:cxn modelId="{C5EB347B-902D-4781-8C76-C3FD69DE4CCC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D90E162-3913-4D6D-AC37-6A47EA687979}" type="presParOf" srcId="{333A1088-737F-45CB-B68E-254E46348037}" destId="{F5ABB229-8D3B-4694-996A-96F23CF14429}" srcOrd="0" destOrd="0" presId="urn:microsoft.com/office/officeart/2005/8/layout/target3"/>
    <dgm:cxn modelId="{34896FEE-D723-40A6-99B5-21ED6477278A}" type="presParOf" srcId="{333A1088-737F-45CB-B68E-254E46348037}" destId="{F41139FD-01EE-4571-8B17-4FB00FC51163}" srcOrd="1" destOrd="0" presId="urn:microsoft.com/office/officeart/2005/8/layout/target3"/>
    <dgm:cxn modelId="{1BB41587-21EA-4F44-BD7D-640B456CF67E}" type="presParOf" srcId="{333A1088-737F-45CB-B68E-254E46348037}" destId="{D005CE8C-CC26-4C3E-AC11-E15060ECD759}" srcOrd="2" destOrd="0" presId="urn:microsoft.com/office/officeart/2005/8/layout/target3"/>
    <dgm:cxn modelId="{26084DC2-675D-4919-8481-3FE2EA5479DC}" type="presParOf" srcId="{333A1088-737F-45CB-B68E-254E46348037}" destId="{2C702D82-9B77-49B7-9568-BB8EB47C3372}" srcOrd="3" destOrd="0" presId="urn:microsoft.com/office/officeart/2005/8/layout/target3"/>
    <dgm:cxn modelId="{F9A2FE16-8B67-48BB-A292-445529D05566}" type="presParOf" srcId="{333A1088-737F-45CB-B68E-254E46348037}" destId="{A52A0455-90FF-4808-ABD0-F02540D31D5A}" srcOrd="4" destOrd="0" presId="urn:microsoft.com/office/officeart/2005/8/layout/target3"/>
    <dgm:cxn modelId="{5BC5C9C1-70A0-438C-AA9A-DC80CD400FDF}" type="presParOf" srcId="{333A1088-737F-45CB-B68E-254E46348037}" destId="{6140AFEC-043D-4C43-A2F9-D0F5331DF3A3}" srcOrd="5" destOrd="0" presId="urn:microsoft.com/office/officeart/2005/8/layout/target3"/>
    <dgm:cxn modelId="{06012115-9461-4470-9A5A-B5E98A17EEB9}" type="presParOf" srcId="{333A1088-737F-45CB-B68E-254E46348037}" destId="{9358AC05-5D7D-4327-9F80-1AD486AEA664}" srcOrd="6" destOrd="0" presId="urn:microsoft.com/office/officeart/2005/8/layout/target3"/>
    <dgm:cxn modelId="{DC2ACE4F-FE3A-4B5A-AB60-F8B5E167DCCD}" type="presParOf" srcId="{333A1088-737F-45CB-B68E-254E46348037}" destId="{313FC574-E1CD-4FB4-B054-0B805CE0447D}" srcOrd="7" destOrd="0" presId="urn:microsoft.com/office/officeart/2005/8/layout/target3"/>
    <dgm:cxn modelId="{25CC8E40-4A1D-4D3B-ADE0-91CB23924652}" type="presParOf" srcId="{333A1088-737F-45CB-B68E-254E46348037}" destId="{619D679B-A015-4ECF-8348-D1034C574F40}" srcOrd="8" destOrd="0" presId="urn:microsoft.com/office/officeart/2005/8/layout/target3"/>
    <dgm:cxn modelId="{CF54004F-9696-4CE0-9683-F019190BB785}" type="presParOf" srcId="{333A1088-737F-45CB-B68E-254E46348037}" destId="{322283A8-4A27-4CDA-BAE3-F381106A9174}" srcOrd="9" destOrd="0" presId="urn:microsoft.com/office/officeart/2005/8/layout/target3"/>
    <dgm:cxn modelId="{5831D8A9-DEE7-46C3-B60C-382F052D5A3A}" type="presParOf" srcId="{333A1088-737F-45CB-B68E-254E46348037}" destId="{FFC9F71D-1B4F-4AD9-A4A6-86ADEFC8AF5C}" srcOrd="10" destOrd="0" presId="urn:microsoft.com/office/officeart/2005/8/layout/target3"/>
    <dgm:cxn modelId="{E85E7ACE-A381-4117-ADDE-39719AAC0502}" type="presParOf" srcId="{333A1088-737F-45CB-B68E-254E46348037}" destId="{25B08C86-7E15-44DC-BE7F-FFB55DD49D12}" srcOrd="11" destOrd="0" presId="urn:microsoft.com/office/officeart/2005/8/layout/target3"/>
    <dgm:cxn modelId="{92F8CD4D-F989-439A-B06F-693249C6CC01}" type="presParOf" srcId="{333A1088-737F-45CB-B68E-254E46348037}" destId="{76644BE8-9D7C-4C09-B250-3D10AF48CBB7}" srcOrd="12" destOrd="0" presId="urn:microsoft.com/office/officeart/2005/8/layout/target3"/>
    <dgm:cxn modelId="{70130AF9-7A80-4938-ABDC-D61CBAA3EBF9}" type="presParOf" srcId="{333A1088-737F-45CB-B68E-254E46348037}" destId="{EE85B701-7295-41C0-BA7A-34D3756A2AE6}" srcOrd="13" destOrd="0" presId="urn:microsoft.com/office/officeart/2005/8/layout/target3"/>
    <dgm:cxn modelId="{2E964376-F9C9-434B-BBF8-68A419D03073}" type="presParOf" srcId="{333A1088-737F-45CB-B68E-254E46348037}" destId="{8BEBB6EC-1DAA-4CAC-8A25-BC0FCBD5DBD5}" srcOrd="14" destOrd="0" presId="urn:microsoft.com/office/officeart/2005/8/layout/target3"/>
    <dgm:cxn modelId="{F62B3E46-7401-41B4-BBA3-0336C5A055DB}" type="presParOf" srcId="{333A1088-737F-45CB-B68E-254E46348037}" destId="{AED2198E-93D5-4001-81B4-73124B309672}" srcOrd="15" destOrd="0" presId="urn:microsoft.com/office/officeart/2005/8/layout/target3"/>
    <dgm:cxn modelId="{E3C7EB6A-51D5-4B63-B52E-1BAE4C29D985}" type="presParOf" srcId="{333A1088-737F-45CB-B68E-254E46348037}" destId="{2BE915AB-18AA-4053-B92C-3BFC9ED204BB}" srcOrd="16" destOrd="0" presId="urn:microsoft.com/office/officeart/2005/8/layout/target3"/>
    <dgm:cxn modelId="{467AA9E3-1DC2-4E3B-86DE-E762B89C6A13}" type="presParOf" srcId="{333A1088-737F-45CB-B68E-254E46348037}" destId="{6BB5E863-4638-4E1D-BFDE-399D028AC4ED}" srcOrd="17" destOrd="0" presId="urn:microsoft.com/office/officeart/2005/8/layout/target3"/>
    <dgm:cxn modelId="{AA4EEF7E-8292-478A-AA03-6FC2B8BEE34F}" type="presParOf" srcId="{333A1088-737F-45CB-B68E-254E46348037}" destId="{5A5FFA88-C948-4069-8E93-59FA12366E83}" srcOrd="18" destOrd="0" presId="urn:microsoft.com/office/officeart/2005/8/layout/target3"/>
    <dgm:cxn modelId="{D0921249-CF82-49BB-B43E-CE73E20A65A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64332" y="0"/>
          <a:ext cx="7187083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364332" y="0"/>
        <a:ext cx="7187083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443595"/>
          <a:ext cx="7187083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381869" y="443595"/>
        <a:ext cx="7187083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7187083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VY_32_INOVACE_204_FYZIKA_MĚŘENÍ ČASU</a:t>
          </a:r>
          <a:endParaRPr lang="cs-CZ" sz="2000" kern="1200" dirty="0"/>
        </a:p>
      </dsp:txBody>
      <dsp:txXfrm>
        <a:off x="1381869" y="884396"/>
        <a:ext cx="7187083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7933"/>
          <a:ext cx="7187083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MĚŘENÍ ČASU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381869" y="1327933"/>
        <a:ext cx="7187083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7187083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381869" y="1768792"/>
        <a:ext cx="7187083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4D4B03-1ED8-460A-83C5-C6C313E4987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994524-4DCD-4429-A0AC-418E253171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091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251520" y="548680"/>
          <a:ext cx="8568952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pro výuku Fyziky v 7. ročníku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Výklad látky </a:t>
            </a:r>
            <a:r>
              <a:rPr lang="cs-CZ" smtClean="0"/>
              <a:t>– </a:t>
            </a:r>
            <a:r>
              <a:rPr lang="cs-CZ" smtClean="0"/>
              <a:t>Měření </a:t>
            </a:r>
            <a:r>
              <a:rPr lang="cs-CZ" dirty="0" smtClean="0"/>
              <a:t>času</a:t>
            </a:r>
          </a:p>
          <a:p>
            <a:r>
              <a:rPr lang="cs-CZ" dirty="0" smtClean="0">
                <a:latin typeface="Calibri" pitchFamily="34" charset="0"/>
              </a:rPr>
              <a:t>Cvičení pro ověření probrané látky, pro opakování</a:t>
            </a:r>
          </a:p>
          <a:p>
            <a:r>
              <a:rPr lang="cs-CZ" dirty="0" smtClean="0">
                <a:latin typeface="Calibri" pitchFamily="34" charset="0"/>
              </a:rPr>
              <a:t>Charakteristika: </a:t>
            </a:r>
            <a:r>
              <a:rPr lang="cs-CZ" dirty="0" smtClean="0"/>
              <a:t>měření času, </a:t>
            </a:r>
            <a:r>
              <a:rPr lang="cs-CZ" dirty="0" smtClean="0">
                <a:latin typeface="Calibri" pitchFamily="34" charset="0"/>
              </a:rPr>
              <a:t>hodiny, druhy hodin, jednotky pro měření času, sekunda, hodina</a:t>
            </a:r>
          </a:p>
          <a:p>
            <a:r>
              <a:rPr lang="cs-CZ" dirty="0" smtClean="0">
                <a:latin typeface="Calibri" pitchFamily="34" charset="0"/>
              </a:rPr>
              <a:t>Prostor pro samostatnou práci – žáci vybírají správné odpovědi</a:t>
            </a:r>
          </a:p>
          <a:p>
            <a:r>
              <a:rPr lang="cs-CZ" dirty="0" smtClean="0"/>
              <a:t>Zpětná vazba při kliknutí, prostor pro diskuzi</a:t>
            </a:r>
          </a:p>
          <a:p>
            <a:r>
              <a:rPr lang="cs-CZ" dirty="0" smtClean="0"/>
              <a:t>Žáci dobře reagovali, aktivně se zapojovali do práce, hodiny většinou poznávali, cvičení dle svých možností plnili</a:t>
            </a:r>
          </a:p>
          <a:p>
            <a:r>
              <a:rPr lang="cs-CZ" dirty="0" smtClean="0"/>
              <a:t>Vytvořeno  21. 11. 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924944"/>
            <a:ext cx="5328592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7200" b="1" dirty="0" smtClean="0"/>
              <a:t>Měření</a:t>
            </a:r>
            <a:r>
              <a:rPr lang="cs-CZ" sz="7200" dirty="0" smtClean="0"/>
              <a:t> </a:t>
            </a:r>
            <a:r>
              <a:rPr lang="cs-CZ" sz="7200" b="1" dirty="0" smtClean="0"/>
              <a:t>času</a:t>
            </a:r>
            <a:endParaRPr lang="cs-CZ" sz="7200" b="1" dirty="0"/>
          </a:p>
        </p:txBody>
      </p:sp>
      <p:pic>
        <p:nvPicPr>
          <p:cNvPr id="1028" name="Picture 4" descr="C:\Users\benediktova\AppData\Local\Microsoft\Windows\Temporary Internet Files\Content.IE5\LJNHZYM2\MC900240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442" y="4293096"/>
            <a:ext cx="150693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enediktova\AppData\Local\Microsoft\Windows\Temporary Internet Files\Content.IE5\8IBDEGPO\MC9002979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36712"/>
            <a:ext cx="1609344" cy="1475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enediktova\AppData\Local\Microsoft\Windows\Temporary Internet Files\Content.IE5\UXANZPET\MM900356621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0486"/>
            <a:ext cx="1854498" cy="185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879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Jak se toto zařízení na fyzikální měření nazývá ?</a:t>
            </a:r>
            <a:endParaRPr lang="cs-CZ" dirty="0"/>
          </a:p>
        </p:txBody>
      </p:sp>
      <p:pic>
        <p:nvPicPr>
          <p:cNvPr id="4" name="Obrázek 3" descr="CIMG7950.JPG"/>
          <p:cNvPicPr>
            <a:picLocks noChangeAspect="1"/>
          </p:cNvPicPr>
          <p:nvPr/>
        </p:nvPicPr>
        <p:blipFill>
          <a:blip r:embed="rId2" cstate="print"/>
          <a:srcRect l="16138" t="10101" r="8263" b="3801"/>
          <a:stretch>
            <a:fillRect/>
          </a:stretch>
        </p:blipFill>
        <p:spPr>
          <a:xfrm>
            <a:off x="1475657" y="1628800"/>
            <a:ext cx="5616624" cy="48965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452320" y="2060848"/>
            <a:ext cx="1572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HODINY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616530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Základní jednotkou pro měření času je </a:t>
            </a:r>
            <a:r>
              <a:rPr lang="cs-CZ" b="1" dirty="0" smtClean="0"/>
              <a:t>sekunda</a:t>
            </a:r>
            <a:r>
              <a:rPr lang="cs-CZ" dirty="0" smtClean="0"/>
              <a:t> ( značka </a:t>
            </a:r>
            <a:r>
              <a:rPr lang="cs-CZ" b="1" dirty="0" smtClean="0"/>
              <a:t>s</a:t>
            </a:r>
            <a:r>
              <a:rPr lang="cs-CZ" dirty="0" smtClean="0"/>
              <a:t> 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348880"/>
            <a:ext cx="4556504" cy="267765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Další jednotky : minuta ( min )</a:t>
            </a:r>
          </a:p>
          <a:p>
            <a:r>
              <a:rPr lang="cs-CZ" sz="2800" dirty="0" smtClean="0"/>
              <a:t>                            hodina ( h )</a:t>
            </a:r>
          </a:p>
          <a:p>
            <a:r>
              <a:rPr lang="cs-CZ" sz="2800" dirty="0" smtClean="0"/>
              <a:t>                            den  ( d )  </a:t>
            </a:r>
          </a:p>
          <a:p>
            <a:r>
              <a:rPr lang="cs-CZ" sz="2800" dirty="0" smtClean="0"/>
              <a:t>                            týden</a:t>
            </a:r>
          </a:p>
          <a:p>
            <a:r>
              <a:rPr lang="cs-CZ" sz="2800" dirty="0" smtClean="0"/>
              <a:t>                            měsíc  </a:t>
            </a:r>
          </a:p>
          <a:p>
            <a:r>
              <a:rPr lang="cs-CZ" sz="2800" dirty="0" smtClean="0"/>
              <a:t>                            rok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3429000"/>
            <a:ext cx="2910990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 hodina = 60 minut</a:t>
            </a:r>
          </a:p>
          <a:p>
            <a:r>
              <a:rPr lang="cs-CZ" sz="2400" b="1" dirty="0" smtClean="0"/>
              <a:t>1 minuta = 60 sekund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445224"/>
            <a:ext cx="7417800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denním životě určujeme čas na hodiny a minuty</a:t>
            </a:r>
            <a:endParaRPr lang="cs-CZ" sz="28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Uveď názvy různých druhů hodin :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YUWUC4CL\MP900430959[1].jpg"/>
          <p:cNvPicPr>
            <a:picLocks noChangeAspect="1" noChangeArrowheads="1"/>
          </p:cNvPicPr>
          <p:nvPr/>
        </p:nvPicPr>
        <p:blipFill>
          <a:blip r:embed="rId2" cstate="print"/>
          <a:srcRect l="15558" r="13910"/>
          <a:stretch>
            <a:fillRect/>
          </a:stretch>
        </p:blipFill>
        <p:spPr bwMode="auto">
          <a:xfrm>
            <a:off x="1835696" y="1772816"/>
            <a:ext cx="2520280" cy="4320480"/>
          </a:xfrm>
          <a:prstGeom prst="rect">
            <a:avLst/>
          </a:prstGeom>
          <a:noFill/>
        </p:spPr>
      </p:pic>
      <p:pic>
        <p:nvPicPr>
          <p:cNvPr id="1037" name="Picture 13" descr="C:\Users\User\AppData\Local\Microsoft\Windows\Temporary Internet Files\Content.IE5\REQH03EN\MM90030981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556792"/>
            <a:ext cx="1066800" cy="102870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004048" y="5661248"/>
            <a:ext cx="2622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……………………………………….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5148064" y="5085184"/>
            <a:ext cx="2664296" cy="77038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PŘESÝPACÍ HODINY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User\AppData\Local\Microsoft\Windows\Temporary Internet Files\Content.IE5\WL428E9A\MP9003879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887069"/>
            <a:ext cx="4103780" cy="2927363"/>
          </a:xfrm>
          <a:prstGeom prst="rect">
            <a:avLst/>
          </a:prstGeom>
          <a:noFill/>
        </p:spPr>
      </p:pic>
      <p:pic>
        <p:nvPicPr>
          <p:cNvPr id="3" name="Picture 12" descr="C:\Users\User\AppData\Local\Microsoft\Windows\Temporary Internet Files\Content.IE5\8XMJSTAW\MP9004422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88840"/>
            <a:ext cx="3039802" cy="4053069"/>
          </a:xfrm>
          <a:prstGeom prst="rect">
            <a:avLst/>
          </a:prstGeom>
          <a:noFill/>
        </p:spPr>
      </p:pic>
      <p:pic>
        <p:nvPicPr>
          <p:cNvPr id="4098" name="Picture 2" descr="C:\Users\User\AppData\Local\Microsoft\Windows\Temporary Internet Files\Content.IE5\REQH03EN\MM90032373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5085184"/>
            <a:ext cx="1409700" cy="12096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1484784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…………………………………………..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043608" y="980728"/>
            <a:ext cx="1872208" cy="77038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STOPKY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User\AppData\Local\Microsoft\Windows\Temporary Internet Files\Content.IE5\T91O9917\MP9003852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927479"/>
            <a:ext cx="4003905" cy="4733769"/>
          </a:xfrm>
          <a:prstGeom prst="rect">
            <a:avLst/>
          </a:prstGeom>
          <a:noFill/>
        </p:spPr>
      </p:pic>
      <p:pic>
        <p:nvPicPr>
          <p:cNvPr id="3" name="Picture 3" descr="C:\Users\User\AppData\Local\Microsoft\Windows\Temporary Internet Files\Content.IE5\637121T3\MP9003879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068960"/>
            <a:ext cx="3657600" cy="260908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292080" y="1484784"/>
            <a:ext cx="3257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………………………………………………….</a:t>
            </a:r>
            <a:endParaRPr lang="cs-CZ" dirty="0"/>
          </a:p>
        </p:txBody>
      </p:sp>
      <p:pic>
        <p:nvPicPr>
          <p:cNvPr id="5122" name="Picture 2" descr="C:\Users\User\AppData\Local\Microsoft\Windows\Temporary Internet Files\Content.IE5\V74FUSD4\MM90028358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2276872"/>
            <a:ext cx="533400" cy="609600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5652120" y="1052736"/>
            <a:ext cx="2088232" cy="69837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BUDÍK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C:\Users\User\AppData\Local\Microsoft\Windows\Temporary Internet Files\Content.IE5\T91O9917\MP9004028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304764"/>
            <a:ext cx="5424602" cy="4068452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6516216" y="4365104"/>
            <a:ext cx="2448272" cy="91440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KAPESNÍ HODINY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5157192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5085184"/>
            <a:ext cx="2305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………………………………….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 descr="C:\Users\User\AppData\Local\Microsoft\Windows\Temporary Internet Files\Content.IE5\637121T3\MP9004337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348880"/>
            <a:ext cx="2625315" cy="3933056"/>
          </a:xfrm>
          <a:prstGeom prst="rect">
            <a:avLst/>
          </a:prstGeom>
          <a:noFill/>
        </p:spPr>
      </p:pic>
      <p:pic>
        <p:nvPicPr>
          <p:cNvPr id="3084" name="Picture 12" descr="C:\Users\User\AppData\Local\Microsoft\Windows\Temporary Internet Files\Content.IE5\MYNG2VKX\MP9004071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340768"/>
            <a:ext cx="4896544" cy="391723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940152" y="1700808"/>
            <a:ext cx="2680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………………………………………..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5940152" y="1052736"/>
            <a:ext cx="2376264" cy="91440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VĚŽNÍ HODINY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74638"/>
            <a:ext cx="6552728" cy="1282154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u="sng" dirty="0" smtClean="0"/>
              <a:t>Podtrhni jednotky času.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7810600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</a:rPr>
              <a:t>Milimetr</a:t>
            </a:r>
            <a:r>
              <a:rPr lang="cs-CZ" sz="2400" i="1" dirty="0" smtClean="0">
                <a:latin typeface="+mj-lt"/>
              </a:rPr>
              <a:t>, </a:t>
            </a:r>
            <a:r>
              <a:rPr lang="cs-CZ" sz="2400" dirty="0" smtClean="0">
                <a:latin typeface="+mj-lt"/>
              </a:rPr>
              <a:t>týden, gram, metr, litr, tuna, hodina, den, kilogram, </a:t>
            </a:r>
          </a:p>
          <a:p>
            <a:r>
              <a:rPr lang="cs-CZ" sz="2400" dirty="0" smtClean="0">
                <a:latin typeface="+mj-lt"/>
              </a:rPr>
              <a:t>rok, sekunda, hektolitr, kilometr, měsíc, mililitr.</a:t>
            </a:r>
            <a:endParaRPr lang="cs-CZ" sz="2400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3" y="4221088"/>
            <a:ext cx="7848872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Napiš název hodin na velmi přesné měření času </a:t>
            </a:r>
            <a:r>
              <a:rPr lang="cs-CZ" dirty="0" smtClean="0"/>
              <a:t>……………………………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274638"/>
            <a:ext cx="3096344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u="sng" dirty="0" smtClean="0"/>
              <a:t>Kontrola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868119" y="2132856"/>
            <a:ext cx="7848872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Milimetr, </a:t>
            </a:r>
            <a:r>
              <a:rPr lang="cs-CZ" sz="2400" u="sng" dirty="0" smtClean="0"/>
              <a:t>týden,</a:t>
            </a:r>
            <a:r>
              <a:rPr lang="cs-CZ" sz="2400" dirty="0" smtClean="0"/>
              <a:t> gram, </a:t>
            </a:r>
            <a:r>
              <a:rPr lang="cs-CZ" sz="2400" u="sng" dirty="0" smtClean="0"/>
              <a:t>metr</a:t>
            </a:r>
            <a:r>
              <a:rPr lang="cs-CZ" sz="2400" dirty="0" smtClean="0"/>
              <a:t>, litr, tuna, </a:t>
            </a:r>
            <a:r>
              <a:rPr lang="cs-CZ" sz="2400" u="sng" dirty="0" smtClean="0"/>
              <a:t>hodina</a:t>
            </a:r>
            <a:r>
              <a:rPr lang="cs-CZ" sz="2400" dirty="0" smtClean="0"/>
              <a:t>, </a:t>
            </a:r>
            <a:r>
              <a:rPr lang="cs-CZ" sz="2400" u="sng" dirty="0" smtClean="0"/>
              <a:t>den</a:t>
            </a:r>
            <a:r>
              <a:rPr lang="cs-CZ" sz="2400" dirty="0" smtClean="0"/>
              <a:t>, kilogram, </a:t>
            </a:r>
          </a:p>
          <a:p>
            <a:pPr algn="ctr"/>
            <a:r>
              <a:rPr lang="cs-CZ" sz="2400" u="sng" dirty="0" smtClean="0"/>
              <a:t>rok,</a:t>
            </a:r>
            <a:r>
              <a:rPr lang="cs-CZ" sz="2400" dirty="0" smtClean="0"/>
              <a:t> </a:t>
            </a:r>
            <a:r>
              <a:rPr lang="cs-CZ" sz="2400" u="sng" dirty="0" smtClean="0"/>
              <a:t>sekunda</a:t>
            </a:r>
            <a:r>
              <a:rPr lang="cs-CZ" sz="2400" dirty="0" smtClean="0"/>
              <a:t>, hektolitr, kilometr, </a:t>
            </a:r>
            <a:r>
              <a:rPr lang="cs-CZ" sz="2400" u="sng" dirty="0" smtClean="0"/>
              <a:t>měsíc</a:t>
            </a:r>
            <a:r>
              <a:rPr lang="cs-CZ" sz="2400" dirty="0" smtClean="0"/>
              <a:t>, mililitr.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95536" y="3645024"/>
            <a:ext cx="8424936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Napiš název hodin na velmi přesné měření času ………………………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660232" y="3284984"/>
            <a:ext cx="1584176" cy="62636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STOPKY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>
                <a:latin typeface="Calibri" pitchFamily="34" charset="0"/>
                <a:cs typeface="Calibri" pitchFamily="34" charset="0"/>
              </a:rPr>
              <a:t>Obr. 1 : autor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Ostatní obr. : 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microsoft.office.com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lvl="0"/>
            <a:endParaRPr lang="cs-CZ" sz="2400" dirty="0" smtClean="0">
              <a:latin typeface="Georgia"/>
            </a:endParaRPr>
          </a:p>
          <a:p>
            <a:pPr lvl="0"/>
            <a:endParaRPr lang="cs-CZ" sz="2400" dirty="0" smtClean="0">
              <a:latin typeface="Georgia"/>
            </a:endParaRPr>
          </a:p>
          <a:p>
            <a:pPr lvl="0"/>
            <a:endParaRPr lang="cs-CZ" sz="2400" dirty="0">
              <a:latin typeface="Georgia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5603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308</Words>
  <Application>Microsoft Office PowerPoint</Application>
  <PresentationFormat>Předvádění na obrazovce (4:3)</PresentationFormat>
  <Paragraphs>55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Měření času</vt:lpstr>
      <vt:lpstr>Jak se toto zařízení na fyzikální měření nazývá ?</vt:lpstr>
      <vt:lpstr>Základní jednotkou pro měření času je sekunda ( značka s )</vt:lpstr>
      <vt:lpstr>Uveď názvy různých druhů hodin :</vt:lpstr>
      <vt:lpstr>Prezentace aplikace PowerPoint</vt:lpstr>
      <vt:lpstr>Prezentace aplikace PowerPoint</vt:lpstr>
      <vt:lpstr>Prezentace aplikace PowerPoint</vt:lpstr>
      <vt:lpstr>Prezentace aplikace PowerPoint</vt:lpstr>
      <vt:lpstr>Podtrhni jednotky času.</vt:lpstr>
      <vt:lpstr>Kontrola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52</cp:revision>
  <dcterms:created xsi:type="dcterms:W3CDTF">2013-05-16T18:48:17Z</dcterms:created>
  <dcterms:modified xsi:type="dcterms:W3CDTF">2013-05-28T09:36:01Z</dcterms:modified>
</cp:coreProperties>
</file>