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VY_32_INOVACE_205_FYZIKA_MĚŘENÍ </a:t>
          </a:r>
          <a:r>
            <a:rPr lang="cs-CZ" sz="2000" baseline="0" dirty="0" smtClean="0"/>
            <a:t>OBJEMU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MĚŘENÍ OBJEMU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Y="6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9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E310E9-4076-4460-918A-220A9DEA3B3A}" type="presOf" srcId="{D8197B8C-B260-4A16-BDF4-0947B075E274}" destId="{5A5FFA88-C948-4069-8E93-59FA12366E83}" srcOrd="1" destOrd="0" presId="urn:microsoft.com/office/officeart/2005/8/layout/target3"/>
    <dgm:cxn modelId="{0E3CF5CA-D15C-4F76-8574-411D74F7E439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31BE35-E139-47F2-96C6-53B9BFA5BE0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0F608F-EAF3-4FD3-B8A0-8975CD93E012}" type="presOf" srcId="{D1B46980-6531-4606-95E6-44980827E919}" destId="{6140AFEC-043D-4C43-A2F9-D0F5331DF3A3}" srcOrd="0" destOrd="0" presId="urn:microsoft.com/office/officeart/2005/8/layout/target3"/>
    <dgm:cxn modelId="{EC4EF1EB-3C89-400E-8D89-54939CF105BD}" type="presOf" srcId="{D1B46980-6531-4606-95E6-44980827E919}" destId="{2BE915AB-18AA-4053-B92C-3BFC9ED204BB}" srcOrd="1" destOrd="0" presId="urn:microsoft.com/office/officeart/2005/8/layout/target3"/>
    <dgm:cxn modelId="{D9E598F7-AC1C-4B8D-9508-E6A62D2D7970}" type="presOf" srcId="{B651F6E3-6281-48DB-9319-2AEAFDAE7572}" destId="{6BB5E863-4638-4E1D-BFDE-399D028AC4ED}" srcOrd="1" destOrd="0" presId="urn:microsoft.com/office/officeart/2005/8/layout/target3"/>
    <dgm:cxn modelId="{0F661582-3C70-42C3-AB11-E23A36195891}" type="presOf" srcId="{D1D4F407-5343-4D3F-B5B9-D407B03CAEB4}" destId="{D005CE8C-CC26-4C3E-AC11-E15060ECD759}" srcOrd="0" destOrd="0" presId="urn:microsoft.com/office/officeart/2005/8/layout/target3"/>
    <dgm:cxn modelId="{B33F4512-B173-40AD-A4B4-9A67C7824CF2}" type="presOf" srcId="{D1D4F407-5343-4D3F-B5B9-D407B03CAEB4}" destId="{AED2198E-93D5-4001-81B4-73124B309672}" srcOrd="1" destOrd="0" presId="urn:microsoft.com/office/officeart/2005/8/layout/target3"/>
    <dgm:cxn modelId="{9FFC3716-53B9-4E3E-86B1-4796FA6F8083}" type="presOf" srcId="{4C35D32F-0EAB-4CD7-82EE-45574DC2A586}" destId="{890E4F0B-2866-4A3F-A3C7-2A14B1797930}" srcOrd="1" destOrd="0" presId="urn:microsoft.com/office/officeart/2005/8/layout/target3"/>
    <dgm:cxn modelId="{EDD8E870-687D-4B67-A17C-215ED642D48C}" type="presOf" srcId="{D8197B8C-B260-4A16-BDF4-0947B075E274}" destId="{25B08C86-7E15-44DC-BE7F-FFB55DD49D12}" srcOrd="0" destOrd="0" presId="urn:microsoft.com/office/officeart/2005/8/layout/target3"/>
    <dgm:cxn modelId="{BFD9DD16-5B3C-4331-8D9B-E661E5E5932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6BE214-6CDA-48AF-9A3C-DA8B0A3D2E24}" type="presParOf" srcId="{333A1088-737F-45CB-B68E-254E46348037}" destId="{F5ABB229-8D3B-4694-996A-96F23CF14429}" srcOrd="0" destOrd="0" presId="urn:microsoft.com/office/officeart/2005/8/layout/target3"/>
    <dgm:cxn modelId="{6FE4977A-714A-41AB-AB90-35FC8AA62698}" type="presParOf" srcId="{333A1088-737F-45CB-B68E-254E46348037}" destId="{F41139FD-01EE-4571-8B17-4FB00FC51163}" srcOrd="1" destOrd="0" presId="urn:microsoft.com/office/officeart/2005/8/layout/target3"/>
    <dgm:cxn modelId="{CD8048B8-0ABC-4688-A740-09A0888BFDC1}" type="presParOf" srcId="{333A1088-737F-45CB-B68E-254E46348037}" destId="{D005CE8C-CC26-4C3E-AC11-E15060ECD759}" srcOrd="2" destOrd="0" presId="urn:microsoft.com/office/officeart/2005/8/layout/target3"/>
    <dgm:cxn modelId="{BD9E7ECE-1956-4AFF-AEAC-039069077648}" type="presParOf" srcId="{333A1088-737F-45CB-B68E-254E46348037}" destId="{2C702D82-9B77-49B7-9568-BB8EB47C3372}" srcOrd="3" destOrd="0" presId="urn:microsoft.com/office/officeart/2005/8/layout/target3"/>
    <dgm:cxn modelId="{7987F6D6-B31D-4967-A8C9-7E2615110C62}" type="presParOf" srcId="{333A1088-737F-45CB-B68E-254E46348037}" destId="{A52A0455-90FF-4808-ABD0-F02540D31D5A}" srcOrd="4" destOrd="0" presId="urn:microsoft.com/office/officeart/2005/8/layout/target3"/>
    <dgm:cxn modelId="{215DCBC2-2E87-48C1-B651-7967467580DD}" type="presParOf" srcId="{333A1088-737F-45CB-B68E-254E46348037}" destId="{6140AFEC-043D-4C43-A2F9-D0F5331DF3A3}" srcOrd="5" destOrd="0" presId="urn:microsoft.com/office/officeart/2005/8/layout/target3"/>
    <dgm:cxn modelId="{B07F1F64-B38A-4F10-9073-6ACA7AB6D9DE}" type="presParOf" srcId="{333A1088-737F-45CB-B68E-254E46348037}" destId="{9358AC05-5D7D-4327-9F80-1AD486AEA664}" srcOrd="6" destOrd="0" presId="urn:microsoft.com/office/officeart/2005/8/layout/target3"/>
    <dgm:cxn modelId="{EE72CF40-7FF6-4340-8D44-8B25A317105F}" type="presParOf" srcId="{333A1088-737F-45CB-B68E-254E46348037}" destId="{313FC574-E1CD-4FB4-B054-0B805CE0447D}" srcOrd="7" destOrd="0" presId="urn:microsoft.com/office/officeart/2005/8/layout/target3"/>
    <dgm:cxn modelId="{ED1BB24E-585D-4057-80ED-181E943D8D33}" type="presParOf" srcId="{333A1088-737F-45CB-B68E-254E46348037}" destId="{619D679B-A015-4ECF-8348-D1034C574F40}" srcOrd="8" destOrd="0" presId="urn:microsoft.com/office/officeart/2005/8/layout/target3"/>
    <dgm:cxn modelId="{D756C6EB-FA76-4234-B4C7-814DA819C1FC}" type="presParOf" srcId="{333A1088-737F-45CB-B68E-254E46348037}" destId="{322283A8-4A27-4CDA-BAE3-F381106A9174}" srcOrd="9" destOrd="0" presId="urn:microsoft.com/office/officeart/2005/8/layout/target3"/>
    <dgm:cxn modelId="{E99C7447-0BFA-411B-BA37-44E4F611F2CC}" type="presParOf" srcId="{333A1088-737F-45CB-B68E-254E46348037}" destId="{FFC9F71D-1B4F-4AD9-A4A6-86ADEFC8AF5C}" srcOrd="10" destOrd="0" presId="urn:microsoft.com/office/officeart/2005/8/layout/target3"/>
    <dgm:cxn modelId="{27BDEB9E-FA80-456C-9A3C-A1ED6B9F1FC8}" type="presParOf" srcId="{333A1088-737F-45CB-B68E-254E46348037}" destId="{25B08C86-7E15-44DC-BE7F-FFB55DD49D12}" srcOrd="11" destOrd="0" presId="urn:microsoft.com/office/officeart/2005/8/layout/target3"/>
    <dgm:cxn modelId="{AFBF0A02-1745-459F-BDF5-39BEE604AB22}" type="presParOf" srcId="{333A1088-737F-45CB-B68E-254E46348037}" destId="{76644BE8-9D7C-4C09-B250-3D10AF48CBB7}" srcOrd="12" destOrd="0" presId="urn:microsoft.com/office/officeart/2005/8/layout/target3"/>
    <dgm:cxn modelId="{9DF72798-7C4C-4297-A444-B062F5E4EFE8}" type="presParOf" srcId="{333A1088-737F-45CB-B68E-254E46348037}" destId="{EE85B701-7295-41C0-BA7A-34D3756A2AE6}" srcOrd="13" destOrd="0" presId="urn:microsoft.com/office/officeart/2005/8/layout/target3"/>
    <dgm:cxn modelId="{997EA44B-12D5-4558-9F7A-2C0763D4BA9B}" type="presParOf" srcId="{333A1088-737F-45CB-B68E-254E46348037}" destId="{8BEBB6EC-1DAA-4CAC-8A25-BC0FCBD5DBD5}" srcOrd="14" destOrd="0" presId="urn:microsoft.com/office/officeart/2005/8/layout/target3"/>
    <dgm:cxn modelId="{316C7081-1F75-421F-8B49-E073F7DAB0DC}" type="presParOf" srcId="{333A1088-737F-45CB-B68E-254E46348037}" destId="{AED2198E-93D5-4001-81B4-73124B309672}" srcOrd="15" destOrd="0" presId="urn:microsoft.com/office/officeart/2005/8/layout/target3"/>
    <dgm:cxn modelId="{EB747DDF-9616-4C04-9B43-CC1E70AFE201}" type="presParOf" srcId="{333A1088-737F-45CB-B68E-254E46348037}" destId="{2BE915AB-18AA-4053-B92C-3BFC9ED204BB}" srcOrd="16" destOrd="0" presId="urn:microsoft.com/office/officeart/2005/8/layout/target3"/>
    <dgm:cxn modelId="{40D9B2BC-896F-41B0-8071-179499147D26}" type="presParOf" srcId="{333A1088-737F-45CB-B68E-254E46348037}" destId="{6BB5E863-4638-4E1D-BFDE-399D028AC4ED}" srcOrd="17" destOrd="0" presId="urn:microsoft.com/office/officeart/2005/8/layout/target3"/>
    <dgm:cxn modelId="{795D612C-EE8B-4875-86A2-5967F0403E77}" type="presParOf" srcId="{333A1088-737F-45CB-B68E-254E46348037}" destId="{5A5FFA88-C948-4069-8E93-59FA12366E83}" srcOrd="18" destOrd="0" presId="urn:microsoft.com/office/officeart/2005/8/layout/target3"/>
    <dgm:cxn modelId="{36EFC079-02E9-41A9-A5EB-645D92A307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4332" y="0"/>
          <a:ext cx="7187083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64332" y="0"/>
        <a:ext cx="7187083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2812566"/>
                <a:satOff val="-4220"/>
                <a:lumOff val="-686"/>
                <a:alphaOff val="0"/>
                <a:shade val="51000"/>
                <a:satMod val="130000"/>
              </a:schemeClr>
            </a:gs>
            <a:gs pos="80000">
              <a:schemeClr val="accent3">
                <a:hueOff val="2812566"/>
                <a:satOff val="-4220"/>
                <a:lumOff val="-686"/>
                <a:alphaOff val="0"/>
                <a:shade val="93000"/>
                <a:satMod val="130000"/>
              </a:schemeClr>
            </a:gs>
            <a:gs pos="100000">
              <a:schemeClr val="accent3">
                <a:hueOff val="2812566"/>
                <a:satOff val="-4220"/>
                <a:lumOff val="-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3595"/>
          <a:ext cx="7187083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381869" y="443595"/>
        <a:ext cx="7187083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7187083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VY_32_INOVACE_205_FYZIKA_MĚŘENÍ </a:t>
          </a:r>
          <a:r>
            <a:rPr lang="cs-CZ" sz="2000" kern="1200" baseline="0" dirty="0" smtClean="0"/>
            <a:t>OBJEMU</a:t>
          </a:r>
          <a:endParaRPr lang="cs-CZ" sz="2000" kern="1200" dirty="0"/>
        </a:p>
      </dsp:txBody>
      <dsp:txXfrm>
        <a:off x="1381869" y="884396"/>
        <a:ext cx="7187083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8437698"/>
                <a:satOff val="-12660"/>
                <a:lumOff val="-2059"/>
                <a:alphaOff val="0"/>
                <a:shade val="51000"/>
                <a:satMod val="130000"/>
              </a:schemeClr>
            </a:gs>
            <a:gs pos="80000">
              <a:schemeClr val="accent3">
                <a:hueOff val="8437698"/>
                <a:satOff val="-12660"/>
                <a:lumOff val="-2059"/>
                <a:alphaOff val="0"/>
                <a:shade val="93000"/>
                <a:satMod val="130000"/>
              </a:schemeClr>
            </a:gs>
            <a:gs pos="100000">
              <a:schemeClr val="accent3">
                <a:hueOff val="8437698"/>
                <a:satOff val="-12660"/>
                <a:lumOff val="-20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7933"/>
          <a:ext cx="7187083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MĚŘENÍ OBJEMU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381869" y="1327933"/>
        <a:ext cx="7187083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7187083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81869" y="1768792"/>
        <a:ext cx="7187083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1D4D61-C436-4C54-93C0-0C657CD7734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6FD3D-E70A-4E08-A30E-DE5CCDB616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059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941EA-335B-4B63-8CAA-6C8CCE202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21E87-B373-4DC3-AE4C-EC2A894C1E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251520" y="548680"/>
          <a:ext cx="8568952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pro výuku Fyziky v 7. ročníku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Opakování a výklad látky </a:t>
            </a:r>
            <a:r>
              <a:rPr lang="cs-CZ" smtClean="0"/>
              <a:t>– Měření </a:t>
            </a:r>
            <a:r>
              <a:rPr lang="cs-CZ" dirty="0" smtClean="0"/>
              <a:t>objemu</a:t>
            </a:r>
          </a:p>
          <a:p>
            <a:r>
              <a:rPr lang="cs-CZ" dirty="0" smtClean="0"/>
              <a:t>Charakteristika: měření objemu, objem, jednotky objemu, odměrný válec - odměrka, odměrná nádoba</a:t>
            </a:r>
          </a:p>
          <a:p>
            <a:r>
              <a:rPr lang="cs-CZ" dirty="0" smtClean="0"/>
              <a:t>Prohloubení učební látky a cvičení pro její ověření – názorné ukázky, doplňování výsledků se zpětnou vazbou, příklady  k převádění jednotek hmotnosti /lze použít jako pracovní list/</a:t>
            </a:r>
          </a:p>
          <a:p>
            <a:r>
              <a:rPr lang="cs-CZ" dirty="0" smtClean="0"/>
              <a:t>Použití v hodině žáky zaujalo, aktivně se zapojovali do práce na interaktivní tabuli, plnili snaživě zadané úkoly, měli radost z úspěchu </a:t>
            </a:r>
          </a:p>
          <a:p>
            <a:r>
              <a:rPr lang="cs-CZ" dirty="0" smtClean="0"/>
              <a:t>Vytvořeno  5. 12.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XQS3PGP2\MP9004310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060848"/>
            <a:ext cx="4527524" cy="4411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2267744" y="595934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  <a:solidFill>
            <a:srgbClr val="99CC00"/>
          </a:solidFill>
        </p:spPr>
        <p:txBody>
          <a:bodyPr>
            <a:normAutofit fontScale="90000"/>
          </a:bodyPr>
          <a:lstStyle/>
          <a:p>
            <a:r>
              <a:rPr lang="cs-CZ" u="sng" dirty="0" smtClean="0"/>
              <a:t>Objem</a:t>
            </a:r>
            <a:r>
              <a:rPr lang="cs-CZ" dirty="0" smtClean="0"/>
              <a:t> je fyzikální veličina, která nám udává </a:t>
            </a:r>
            <a:r>
              <a:rPr lang="cs-CZ" u="sng" dirty="0" smtClean="0"/>
              <a:t>velikost prostoru</a:t>
            </a:r>
            <a:r>
              <a:rPr lang="cs-CZ" dirty="0" smtClean="0"/>
              <a:t>, kterou těleso zaujímá.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  <a:solidFill>
            <a:srgbClr val="99CC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Objem nejčastěji měříme v </a:t>
            </a:r>
            <a:r>
              <a:rPr lang="cs-CZ" u="sng" dirty="0" smtClean="0"/>
              <a:t>litrech ( l )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1324744"/>
          </a:xfrm>
        </p:spPr>
        <p:txBody>
          <a:bodyPr/>
          <a:lstStyle/>
          <a:p>
            <a:r>
              <a:rPr lang="cs-CZ" dirty="0" smtClean="0"/>
              <a:t>Větší jednotkou objemu je </a:t>
            </a:r>
            <a:r>
              <a:rPr lang="cs-CZ" u="sng" dirty="0" smtClean="0"/>
              <a:t>hektolitr ( </a:t>
            </a:r>
            <a:r>
              <a:rPr lang="cs-CZ" u="sng" dirty="0" err="1" smtClean="0"/>
              <a:t>hl</a:t>
            </a:r>
            <a:r>
              <a:rPr lang="cs-CZ" u="sng" dirty="0" smtClean="0"/>
              <a:t> )</a:t>
            </a:r>
          </a:p>
          <a:p>
            <a:r>
              <a:rPr lang="cs-CZ" dirty="0" smtClean="0"/>
              <a:t>Menší jednotkou objemu je </a:t>
            </a:r>
            <a:r>
              <a:rPr lang="cs-CZ" u="sng" dirty="0" smtClean="0"/>
              <a:t>mililitr ( ml )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005064"/>
            <a:ext cx="2592288" cy="1200329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l = 1000 ml</a:t>
            </a:r>
          </a:p>
          <a:p>
            <a:r>
              <a:rPr lang="cs-CZ" sz="3600" dirty="0" smtClean="0"/>
              <a:t>1 </a:t>
            </a:r>
            <a:r>
              <a:rPr lang="cs-CZ" sz="3600" dirty="0" err="1" smtClean="0"/>
              <a:t>hl</a:t>
            </a:r>
            <a:r>
              <a:rPr lang="cs-CZ" sz="3600" dirty="0" smtClean="0"/>
              <a:t> = 100 l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 měření objemu ve fyzice používáme odměrné válce ( odměrky ).</a:t>
            </a:r>
            <a:endParaRPr lang="cs-CZ" dirty="0"/>
          </a:p>
        </p:txBody>
      </p:sp>
      <p:pic>
        <p:nvPicPr>
          <p:cNvPr id="2067" name="Picture 19" descr="C:\Users\User\AppData\Local\Microsoft\Windows\Temporary Internet Files\Content.IE5\6FJYVSA6\MP9001826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7200800" cy="4390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899592" y="616530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cxnSp>
        <p:nvCxnSpPr>
          <p:cNvPr id="5" name="Přímá spojnice se šipkou 4"/>
          <p:cNvCxnSpPr>
            <a:stCxn id="2" idx="2"/>
          </p:cNvCxnSpPr>
          <p:nvPr/>
        </p:nvCxnSpPr>
        <p:spPr>
          <a:xfrm flipH="1">
            <a:off x="3923928" y="1417638"/>
            <a:ext cx="648072" cy="1003250"/>
          </a:xfrm>
          <a:prstGeom prst="straightConnector1">
            <a:avLst/>
          </a:prstGeom>
          <a:ln w="57150">
            <a:solidFill>
              <a:srgbClr val="99CC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CC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 domácnostech se používají odměrné nádoby.</a:t>
            </a:r>
            <a:endParaRPr lang="cs-CZ" dirty="0"/>
          </a:p>
        </p:txBody>
      </p:sp>
      <p:pic>
        <p:nvPicPr>
          <p:cNvPr id="3" name="Obrázek 2" descr="CIMG7205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lum bright="10000" contrast="30000"/>
          </a:blip>
          <a:srcRect b="4858"/>
          <a:stretch>
            <a:fillRect/>
          </a:stretch>
        </p:blipFill>
        <p:spPr>
          <a:xfrm>
            <a:off x="1043608" y="1628800"/>
            <a:ext cx="7128792" cy="4752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620688"/>
            <a:ext cx="3456384" cy="936104"/>
          </a:xfrm>
          <a:solidFill>
            <a:srgbClr val="99CC00"/>
          </a:solidFill>
        </p:spPr>
        <p:txBody>
          <a:bodyPr/>
          <a:lstStyle/>
          <a:p>
            <a:r>
              <a:rPr lang="cs-CZ" dirty="0" smtClean="0"/>
              <a:t>Převeď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60848"/>
            <a:ext cx="593784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 l               = …………   ml</a:t>
            </a:r>
          </a:p>
          <a:p>
            <a:r>
              <a:rPr lang="cs-CZ" sz="4000" dirty="0" smtClean="0"/>
              <a:t>80 l             = …………   ml</a:t>
            </a:r>
          </a:p>
          <a:p>
            <a:r>
              <a:rPr lang="cs-CZ" sz="4000" dirty="0" smtClean="0"/>
              <a:t>3 </a:t>
            </a:r>
            <a:r>
              <a:rPr lang="cs-CZ" sz="4000" dirty="0" err="1" smtClean="0"/>
              <a:t>hl</a:t>
            </a:r>
            <a:r>
              <a:rPr lang="cs-CZ" sz="4000" dirty="0" smtClean="0"/>
              <a:t>             = ………..    l</a:t>
            </a:r>
          </a:p>
          <a:p>
            <a:r>
              <a:rPr lang="cs-CZ" sz="4000" dirty="0" smtClean="0"/>
              <a:t>2 000 l        = …………   </a:t>
            </a:r>
            <a:r>
              <a:rPr lang="cs-CZ" sz="4000" dirty="0" err="1" smtClean="0"/>
              <a:t>hl</a:t>
            </a:r>
            <a:r>
              <a:rPr lang="cs-CZ" sz="4000" dirty="0" smtClean="0"/>
              <a:t>        </a:t>
            </a:r>
          </a:p>
          <a:p>
            <a:r>
              <a:rPr lang="cs-CZ" sz="4000" dirty="0" smtClean="0"/>
              <a:t>13 </a:t>
            </a:r>
            <a:r>
              <a:rPr lang="cs-CZ" sz="4000" dirty="0" err="1" smtClean="0"/>
              <a:t>hl</a:t>
            </a:r>
            <a:r>
              <a:rPr lang="cs-CZ" sz="4000" dirty="0" smtClean="0"/>
              <a:t>           = …………   l</a:t>
            </a:r>
          </a:p>
          <a:p>
            <a:endParaRPr lang="cs-CZ" sz="4000" dirty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2060848"/>
            <a:ext cx="1512168" cy="554360"/>
          </a:xfrm>
          <a:prstGeom prst="roundRect">
            <a:avLst/>
          </a:prstGeom>
          <a:solidFill>
            <a:srgbClr val="99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5 000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79912" y="2708920"/>
            <a:ext cx="1656184" cy="576064"/>
          </a:xfrm>
          <a:prstGeom prst="roundRect">
            <a:avLst/>
          </a:prstGeom>
          <a:solidFill>
            <a:srgbClr val="99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80 000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79912" y="3356992"/>
            <a:ext cx="1296144" cy="576064"/>
          </a:xfrm>
          <a:prstGeom prst="roundRect">
            <a:avLst/>
          </a:prstGeom>
          <a:solidFill>
            <a:srgbClr val="99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300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51920" y="4005064"/>
            <a:ext cx="1080120" cy="576064"/>
          </a:xfrm>
          <a:prstGeom prst="roundRect">
            <a:avLst/>
          </a:prstGeom>
          <a:solidFill>
            <a:srgbClr val="99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20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51920" y="4653136"/>
            <a:ext cx="1584176" cy="698376"/>
          </a:xfrm>
          <a:prstGeom prst="roundRect">
            <a:avLst/>
          </a:prstGeom>
          <a:solidFill>
            <a:srgbClr val="99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1 300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6021288"/>
            <a:ext cx="3600400" cy="646331"/>
          </a:xfrm>
          <a:prstGeom prst="rect">
            <a:avLst/>
          </a:prstGeom>
          <a:solidFill>
            <a:srgbClr val="99CC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KONTROLA - klikni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co k sobě patří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1628800"/>
            <a:ext cx="676788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l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1628800"/>
            <a:ext cx="1346844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ml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1628800"/>
            <a:ext cx="1606530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250 ml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628800"/>
            <a:ext cx="1606530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500 ml</a:t>
            </a:r>
            <a:endParaRPr lang="cs-CZ" sz="4000" dirty="0"/>
          </a:p>
        </p:txBody>
      </p:sp>
      <p:pic>
        <p:nvPicPr>
          <p:cNvPr id="9" name="Obrázek 8" descr="DSC_0664.JPG"/>
          <p:cNvPicPr>
            <a:picLocks noChangeAspect="1"/>
          </p:cNvPicPr>
          <p:nvPr/>
        </p:nvPicPr>
        <p:blipFill>
          <a:blip r:embed="rId2" cstate="print">
            <a:lum contrast="30000"/>
          </a:blip>
          <a:stretch>
            <a:fillRect/>
          </a:stretch>
        </p:blipFill>
        <p:spPr>
          <a:xfrm>
            <a:off x="6804248" y="3645024"/>
            <a:ext cx="1555752" cy="2348880"/>
          </a:xfrm>
          <a:prstGeom prst="rect">
            <a:avLst/>
          </a:prstGeom>
        </p:spPr>
      </p:pic>
      <p:pic>
        <p:nvPicPr>
          <p:cNvPr id="10" name="Obrázek 9" descr="DSC_0668.JPG"/>
          <p:cNvPicPr>
            <a:picLocks noChangeAspect="1"/>
          </p:cNvPicPr>
          <p:nvPr/>
        </p:nvPicPr>
        <p:blipFill>
          <a:blip r:embed="rId3" cstate="print">
            <a:lum bright="10000" contrast="20000"/>
          </a:blip>
          <a:srcRect l="17963" r="19165"/>
          <a:stretch>
            <a:fillRect/>
          </a:stretch>
        </p:blipFill>
        <p:spPr>
          <a:xfrm>
            <a:off x="1115616" y="3717032"/>
            <a:ext cx="1008112" cy="2420888"/>
          </a:xfrm>
          <a:prstGeom prst="rect">
            <a:avLst/>
          </a:prstGeom>
        </p:spPr>
      </p:pic>
      <p:pic>
        <p:nvPicPr>
          <p:cNvPr id="20" name="Obrázek 19" descr="DSC_0707.JPG"/>
          <p:cNvPicPr>
            <a:picLocks noChangeAspect="1"/>
          </p:cNvPicPr>
          <p:nvPr/>
        </p:nvPicPr>
        <p:blipFill>
          <a:blip r:embed="rId4" cstate="print">
            <a:lum bright="20000" contrast="40000"/>
          </a:blip>
          <a:srcRect l="17963" r="23656"/>
          <a:stretch>
            <a:fillRect/>
          </a:stretch>
        </p:blipFill>
        <p:spPr>
          <a:xfrm>
            <a:off x="5076056" y="3645024"/>
            <a:ext cx="936104" cy="2448272"/>
          </a:xfrm>
          <a:prstGeom prst="rect">
            <a:avLst/>
          </a:prstGeom>
        </p:spPr>
      </p:pic>
      <p:pic>
        <p:nvPicPr>
          <p:cNvPr id="21" name="Obrázek 20" descr="DSC_07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3717032"/>
            <a:ext cx="1549871" cy="23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3384376" cy="720080"/>
          </a:xfrm>
          <a:solidFill>
            <a:srgbClr val="99CC00"/>
          </a:solidFill>
        </p:spPr>
        <p:txBody>
          <a:bodyPr>
            <a:noAutofit/>
          </a:bodyPr>
          <a:lstStyle/>
          <a:p>
            <a:r>
              <a:rPr lang="cs-CZ" dirty="0" smtClean="0"/>
              <a:t>Kontrola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1628800"/>
            <a:ext cx="676788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l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1628800"/>
            <a:ext cx="1346844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ml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1628800"/>
            <a:ext cx="1606530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250 ml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628800"/>
            <a:ext cx="1606530" cy="707886"/>
          </a:xfrm>
          <a:prstGeom prst="rect">
            <a:avLst/>
          </a:prstGeom>
          <a:solidFill>
            <a:srgbClr val="99CC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500 ml</a:t>
            </a:r>
            <a:endParaRPr lang="cs-CZ" sz="4000" dirty="0"/>
          </a:p>
        </p:txBody>
      </p:sp>
      <p:pic>
        <p:nvPicPr>
          <p:cNvPr id="9" name="Obrázek 8" descr="DSC_0664.JPG"/>
          <p:cNvPicPr>
            <a:picLocks noChangeAspect="1"/>
          </p:cNvPicPr>
          <p:nvPr/>
        </p:nvPicPr>
        <p:blipFill>
          <a:blip r:embed="rId2" cstate="print">
            <a:lum contrast="30000"/>
          </a:blip>
          <a:stretch>
            <a:fillRect/>
          </a:stretch>
        </p:blipFill>
        <p:spPr>
          <a:xfrm>
            <a:off x="6804248" y="3645024"/>
            <a:ext cx="1555752" cy="2348880"/>
          </a:xfrm>
          <a:prstGeom prst="rect">
            <a:avLst/>
          </a:prstGeom>
        </p:spPr>
      </p:pic>
      <p:pic>
        <p:nvPicPr>
          <p:cNvPr id="10" name="Obrázek 9" descr="DSC_0668.JPG"/>
          <p:cNvPicPr>
            <a:picLocks noChangeAspect="1"/>
          </p:cNvPicPr>
          <p:nvPr/>
        </p:nvPicPr>
        <p:blipFill>
          <a:blip r:embed="rId3" cstate="print">
            <a:lum bright="10000" contrast="20000"/>
          </a:blip>
          <a:srcRect l="17963" r="19165"/>
          <a:stretch>
            <a:fillRect/>
          </a:stretch>
        </p:blipFill>
        <p:spPr>
          <a:xfrm>
            <a:off x="1115616" y="3717032"/>
            <a:ext cx="1008112" cy="2420888"/>
          </a:xfrm>
          <a:prstGeom prst="rect">
            <a:avLst/>
          </a:prstGeom>
        </p:spPr>
      </p:pic>
      <p:cxnSp>
        <p:nvCxnSpPr>
          <p:cNvPr id="12" name="Přímá spojovací šipka 11"/>
          <p:cNvCxnSpPr>
            <a:stCxn id="5" idx="2"/>
          </p:cNvCxnSpPr>
          <p:nvPr/>
        </p:nvCxnSpPr>
        <p:spPr>
          <a:xfrm flipH="1">
            <a:off x="1835696" y="2336686"/>
            <a:ext cx="3467561" cy="13083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3" idx="2"/>
          </p:cNvCxnSpPr>
          <p:nvPr/>
        </p:nvCxnSpPr>
        <p:spPr>
          <a:xfrm>
            <a:off x="3398226" y="2336686"/>
            <a:ext cx="4126102" cy="12363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" name="Obrázek 19" descr="DSC_0707.JPG"/>
          <p:cNvPicPr>
            <a:picLocks noChangeAspect="1"/>
          </p:cNvPicPr>
          <p:nvPr/>
        </p:nvPicPr>
        <p:blipFill>
          <a:blip r:embed="rId4" cstate="print">
            <a:lum bright="20000" contrast="40000"/>
          </a:blip>
          <a:srcRect l="17963" r="23656"/>
          <a:stretch>
            <a:fillRect/>
          </a:stretch>
        </p:blipFill>
        <p:spPr>
          <a:xfrm>
            <a:off x="5076056" y="3645024"/>
            <a:ext cx="936104" cy="2448272"/>
          </a:xfrm>
          <a:prstGeom prst="rect">
            <a:avLst/>
          </a:prstGeom>
        </p:spPr>
      </p:pic>
      <p:pic>
        <p:nvPicPr>
          <p:cNvPr id="21" name="Obrázek 20" descr="DSC_07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3717032"/>
            <a:ext cx="1549871" cy="2340000"/>
          </a:xfrm>
          <a:prstGeom prst="rect">
            <a:avLst/>
          </a:prstGeom>
        </p:spPr>
      </p:pic>
      <p:cxnSp>
        <p:nvCxnSpPr>
          <p:cNvPr id="29" name="Přímá spojovací šipka 28"/>
          <p:cNvCxnSpPr>
            <a:stCxn id="6" idx="2"/>
          </p:cNvCxnSpPr>
          <p:nvPr/>
        </p:nvCxnSpPr>
        <p:spPr>
          <a:xfrm>
            <a:off x="1702857" y="2336686"/>
            <a:ext cx="1717015" cy="13083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4" idx="2"/>
          </p:cNvCxnSpPr>
          <p:nvPr/>
        </p:nvCxnSpPr>
        <p:spPr>
          <a:xfrm flipH="1">
            <a:off x="5580112" y="2336686"/>
            <a:ext cx="2041574" cy="12363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1772816"/>
            <a:ext cx="3681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cs typeface="Arial" charset="0"/>
              </a:rPr>
              <a:t>Obr. 1 -2 : 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  <a:p>
            <a:r>
              <a:rPr lang="cs-CZ" dirty="0" smtClean="0"/>
              <a:t>Ostatní obr. : autor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285</Words>
  <Application>Microsoft Office PowerPoint</Application>
  <PresentationFormat>Předvádění na obrazovce (4:3)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Objem je fyzikální veličina, která nám udává velikost prostoru, kterou těleso zaujímá.</vt:lpstr>
      <vt:lpstr>Objem nejčastěji měříme v litrech ( l ) </vt:lpstr>
      <vt:lpstr>K měření objemu ve fyzice používáme odměrné válce ( odměrky ).</vt:lpstr>
      <vt:lpstr>V domácnostech se používají odměrné nádoby.</vt:lpstr>
      <vt:lpstr>Převeď :</vt:lpstr>
      <vt:lpstr>Spoj co k sobě patří :</vt:lpstr>
      <vt:lpstr>Kontrola 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43</cp:revision>
  <dcterms:created xsi:type="dcterms:W3CDTF">2013-05-18T05:53:28Z</dcterms:created>
  <dcterms:modified xsi:type="dcterms:W3CDTF">2013-05-28T11:30:00Z</dcterms:modified>
</cp:coreProperties>
</file>