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2" r:id="rId2"/>
    <p:sldId id="263" r:id="rId3"/>
    <p:sldId id="264" r:id="rId4"/>
    <p:sldId id="274" r:id="rId5"/>
    <p:sldId id="266" r:id="rId6"/>
    <p:sldId id="267" r:id="rId7"/>
    <p:sldId id="268" r:id="rId8"/>
    <p:sldId id="269" r:id="rId9"/>
    <p:sldId id="270" r:id="rId10"/>
    <p:sldId id="275" r:id="rId11"/>
    <p:sldId id="272" r:id="rId12"/>
    <p:sldId id="273" r:id="rId13"/>
    <p:sldId id="276" r:id="rId14"/>
    <p:sldId id="277" r:id="rId15"/>
    <p:sldId id="278" r:id="rId16"/>
    <p:sldId id="28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VY_32_INOVACE_210_FYZIKA_ELEKTRICKÉ </a:t>
          </a:r>
          <a:r>
            <a:rPr lang="cs-CZ" sz="2000" baseline="0" dirty="0" smtClean="0"/>
            <a:t>SPOTŘEBIČE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Vladimíra </a:t>
          </a:r>
          <a:r>
            <a:rPr lang="cs-CZ" sz="2000" dirty="0" err="1" smtClean="0"/>
            <a:t>Benediktová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aseline="0" dirty="0" smtClean="0"/>
            <a:t>ELEKTRICKÉ SPOTŘEBIČE</a:t>
          </a:r>
          <a:r>
            <a:rPr lang="cs-CZ" sz="2000" dirty="0" smtClean="0"/>
            <a:t> 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</a:gra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144575"/>
                <a:satOff val="-3024"/>
                <a:lumOff val="16825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144575"/>
                <a:satOff val="-3024"/>
                <a:lumOff val="16825"/>
                <a:alphaOff val="0"/>
                <a:shade val="94000"/>
                <a:satMod val="135000"/>
              </a:schemeClr>
            </a:gs>
          </a:gsLst>
        </a:gra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289150"/>
                <a:satOff val="-6048"/>
                <a:lumOff val="3365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289150"/>
                <a:satOff val="-6048"/>
                <a:lumOff val="33650"/>
                <a:alphaOff val="0"/>
                <a:shade val="94000"/>
                <a:satMod val="135000"/>
              </a:schemeClr>
            </a:gs>
          </a:gsLst>
        </a:gra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289150"/>
                <a:satOff val="-6048"/>
                <a:lumOff val="3365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289150"/>
                <a:satOff val="-6048"/>
                <a:lumOff val="33650"/>
                <a:alphaOff val="0"/>
                <a:shade val="94000"/>
                <a:satMod val="135000"/>
              </a:schemeClr>
            </a:gs>
          </a:gsLst>
        </a:gra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1702" custLinFactNeighborY="126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144575"/>
                <a:satOff val="-3024"/>
                <a:lumOff val="16825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144575"/>
                <a:satOff val="-3024"/>
                <a:lumOff val="16825"/>
                <a:alphaOff val="0"/>
                <a:shade val="94000"/>
                <a:satMod val="135000"/>
              </a:schemeClr>
            </a:gs>
          </a:gsLst>
        </a:gra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ABB864-6667-4070-A0E1-B145E1023F9A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D33DBDE-13AA-4ADB-8D64-0B0B885C4843}" type="presOf" srcId="{4C35D32F-0EAB-4CD7-82EE-45574DC2A586}" destId="{890E4F0B-2866-4A3F-A3C7-2A14B1797930}" srcOrd="1" destOrd="0" presId="urn:microsoft.com/office/officeart/2005/8/layout/target3"/>
    <dgm:cxn modelId="{A6FA6822-DCF6-45FE-9631-A96129975BD1}" type="presOf" srcId="{D1B46980-6531-4606-95E6-44980827E919}" destId="{6140AFEC-043D-4C43-A2F9-D0F5331DF3A3}" srcOrd="0" destOrd="0" presId="urn:microsoft.com/office/officeart/2005/8/layout/target3"/>
    <dgm:cxn modelId="{39596DF8-B010-4521-BABB-4D86E2C1E840}" type="presOf" srcId="{4C35D32F-0EAB-4CD7-82EE-45574DC2A586}" destId="{8BEBB6EC-1DAA-4CAC-8A25-BC0FCBD5DBD5}" srcOrd="0" destOrd="0" presId="urn:microsoft.com/office/officeart/2005/8/layout/target3"/>
    <dgm:cxn modelId="{DD7663B2-B417-4293-84BB-AB8AD9F7509A}" type="presOf" srcId="{D1D4F407-5343-4D3F-B5B9-D407B03CAEB4}" destId="{AED2198E-93D5-4001-81B4-73124B309672}" srcOrd="1" destOrd="0" presId="urn:microsoft.com/office/officeart/2005/8/layout/target3"/>
    <dgm:cxn modelId="{2B136A6F-3D44-40AE-A54F-1EBC22D41A1E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93F80A-B5B8-469C-B1CA-6D047E5C5ABE}" type="presOf" srcId="{D8197B8C-B260-4A16-BDF4-0947B075E274}" destId="{25B08C86-7E15-44DC-BE7F-FFB55DD49D12}" srcOrd="0" destOrd="0" presId="urn:microsoft.com/office/officeart/2005/8/layout/target3"/>
    <dgm:cxn modelId="{EA60A95D-3208-4D35-BA9E-9342A98593BE}" type="presOf" srcId="{D1D4F407-5343-4D3F-B5B9-D407B03CAEB4}" destId="{D005CE8C-CC26-4C3E-AC11-E15060ECD759}" srcOrd="0" destOrd="0" presId="urn:microsoft.com/office/officeart/2005/8/layout/target3"/>
    <dgm:cxn modelId="{B92E3DC9-EB1E-4E31-891B-BEC18219D1B2}" type="presOf" srcId="{D1B46980-6531-4606-95E6-44980827E919}" destId="{2BE915AB-18AA-4053-B92C-3BFC9ED204BB}" srcOrd="1" destOrd="0" presId="urn:microsoft.com/office/officeart/2005/8/layout/target3"/>
    <dgm:cxn modelId="{D2FB5CF7-E668-4B64-9E6F-869A597F17B1}" type="presOf" srcId="{D8197B8C-B260-4A16-BDF4-0947B075E274}" destId="{5A5FFA88-C948-4069-8E93-59FA12366E83}" srcOrd="1" destOrd="0" presId="urn:microsoft.com/office/officeart/2005/8/layout/target3"/>
    <dgm:cxn modelId="{7ACBF1FC-B69D-4D2F-8659-B87A456C85B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34E3792-0B6C-4F51-A65C-C3C9BA31E88B}" type="presParOf" srcId="{333A1088-737F-45CB-B68E-254E46348037}" destId="{F5ABB229-8D3B-4694-996A-96F23CF14429}" srcOrd="0" destOrd="0" presId="urn:microsoft.com/office/officeart/2005/8/layout/target3"/>
    <dgm:cxn modelId="{42356F58-0343-444B-ADA0-4809C7A6608F}" type="presParOf" srcId="{333A1088-737F-45CB-B68E-254E46348037}" destId="{F41139FD-01EE-4571-8B17-4FB00FC51163}" srcOrd="1" destOrd="0" presId="urn:microsoft.com/office/officeart/2005/8/layout/target3"/>
    <dgm:cxn modelId="{AD744064-2F2F-46BB-B7BF-FB0554791082}" type="presParOf" srcId="{333A1088-737F-45CB-B68E-254E46348037}" destId="{D005CE8C-CC26-4C3E-AC11-E15060ECD759}" srcOrd="2" destOrd="0" presId="urn:microsoft.com/office/officeart/2005/8/layout/target3"/>
    <dgm:cxn modelId="{2C71927E-2E88-47BA-A7DD-1CF130A83A70}" type="presParOf" srcId="{333A1088-737F-45CB-B68E-254E46348037}" destId="{2C702D82-9B77-49B7-9568-BB8EB47C3372}" srcOrd="3" destOrd="0" presId="urn:microsoft.com/office/officeart/2005/8/layout/target3"/>
    <dgm:cxn modelId="{E852C893-6B5C-4CF4-B3F2-E102D8DD878A}" type="presParOf" srcId="{333A1088-737F-45CB-B68E-254E46348037}" destId="{A52A0455-90FF-4808-ABD0-F02540D31D5A}" srcOrd="4" destOrd="0" presId="urn:microsoft.com/office/officeart/2005/8/layout/target3"/>
    <dgm:cxn modelId="{4ED43835-622E-40C3-8522-B87AFA51BE08}" type="presParOf" srcId="{333A1088-737F-45CB-B68E-254E46348037}" destId="{6140AFEC-043D-4C43-A2F9-D0F5331DF3A3}" srcOrd="5" destOrd="0" presId="urn:microsoft.com/office/officeart/2005/8/layout/target3"/>
    <dgm:cxn modelId="{55A5E284-7C06-4F5F-AE5B-B852AE675899}" type="presParOf" srcId="{333A1088-737F-45CB-B68E-254E46348037}" destId="{9358AC05-5D7D-4327-9F80-1AD486AEA664}" srcOrd="6" destOrd="0" presId="urn:microsoft.com/office/officeart/2005/8/layout/target3"/>
    <dgm:cxn modelId="{3BAA77A7-E972-4D43-97DB-7DF71226390A}" type="presParOf" srcId="{333A1088-737F-45CB-B68E-254E46348037}" destId="{313FC574-E1CD-4FB4-B054-0B805CE0447D}" srcOrd="7" destOrd="0" presId="urn:microsoft.com/office/officeart/2005/8/layout/target3"/>
    <dgm:cxn modelId="{2530DC7F-255A-474A-AA26-5A231C41669E}" type="presParOf" srcId="{333A1088-737F-45CB-B68E-254E46348037}" destId="{619D679B-A015-4ECF-8348-D1034C574F40}" srcOrd="8" destOrd="0" presId="urn:microsoft.com/office/officeart/2005/8/layout/target3"/>
    <dgm:cxn modelId="{C5E2E17A-FC2E-484C-AF77-8E04779C8325}" type="presParOf" srcId="{333A1088-737F-45CB-B68E-254E46348037}" destId="{322283A8-4A27-4CDA-BAE3-F381106A9174}" srcOrd="9" destOrd="0" presId="urn:microsoft.com/office/officeart/2005/8/layout/target3"/>
    <dgm:cxn modelId="{ED84251E-F9E4-46DD-84FB-B39D051BC08B}" type="presParOf" srcId="{333A1088-737F-45CB-B68E-254E46348037}" destId="{FFC9F71D-1B4F-4AD9-A4A6-86ADEFC8AF5C}" srcOrd="10" destOrd="0" presId="urn:microsoft.com/office/officeart/2005/8/layout/target3"/>
    <dgm:cxn modelId="{36E72CF8-09F4-4C2F-B3AB-E53224CB33E2}" type="presParOf" srcId="{333A1088-737F-45CB-B68E-254E46348037}" destId="{25B08C86-7E15-44DC-BE7F-FFB55DD49D12}" srcOrd="11" destOrd="0" presId="urn:microsoft.com/office/officeart/2005/8/layout/target3"/>
    <dgm:cxn modelId="{2A6B791C-F250-43A7-8DC9-3D842031830D}" type="presParOf" srcId="{333A1088-737F-45CB-B68E-254E46348037}" destId="{76644BE8-9D7C-4C09-B250-3D10AF48CBB7}" srcOrd="12" destOrd="0" presId="urn:microsoft.com/office/officeart/2005/8/layout/target3"/>
    <dgm:cxn modelId="{8D62C1C6-4110-4E62-882E-28F83B9FCD14}" type="presParOf" srcId="{333A1088-737F-45CB-B68E-254E46348037}" destId="{EE85B701-7295-41C0-BA7A-34D3756A2AE6}" srcOrd="13" destOrd="0" presId="urn:microsoft.com/office/officeart/2005/8/layout/target3"/>
    <dgm:cxn modelId="{35F47218-93AE-4206-8FBC-58AA673D1CF4}" type="presParOf" srcId="{333A1088-737F-45CB-B68E-254E46348037}" destId="{8BEBB6EC-1DAA-4CAC-8A25-BC0FCBD5DBD5}" srcOrd="14" destOrd="0" presId="urn:microsoft.com/office/officeart/2005/8/layout/target3"/>
    <dgm:cxn modelId="{DD6B9E75-0990-441E-B41A-A108C4CB8468}" type="presParOf" srcId="{333A1088-737F-45CB-B68E-254E46348037}" destId="{AED2198E-93D5-4001-81B4-73124B309672}" srcOrd="15" destOrd="0" presId="urn:microsoft.com/office/officeart/2005/8/layout/target3"/>
    <dgm:cxn modelId="{AAAD25C2-011D-44DD-861F-D0870236E74E}" type="presParOf" srcId="{333A1088-737F-45CB-B68E-254E46348037}" destId="{2BE915AB-18AA-4053-B92C-3BFC9ED204BB}" srcOrd="16" destOrd="0" presId="urn:microsoft.com/office/officeart/2005/8/layout/target3"/>
    <dgm:cxn modelId="{99D8BB9C-557F-46C8-AF79-5810DF52474D}" type="presParOf" srcId="{333A1088-737F-45CB-B68E-254E46348037}" destId="{6BB5E863-4638-4E1D-BFDE-399D028AC4ED}" srcOrd="17" destOrd="0" presId="urn:microsoft.com/office/officeart/2005/8/layout/target3"/>
    <dgm:cxn modelId="{B6378D38-66BF-4C3A-BC79-575798A7852C}" type="presParOf" srcId="{333A1088-737F-45CB-B68E-254E46348037}" destId="{5A5FFA88-C948-4069-8E93-59FA12366E83}" srcOrd="18" destOrd="0" presId="urn:microsoft.com/office/officeart/2005/8/layout/target3"/>
    <dgm:cxn modelId="{9D3AFB9D-B814-41D0-9B34-19FFBC6E253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74114" cy="30741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19981" y="0"/>
          <a:ext cx="6998265" cy="30741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519981" y="0"/>
        <a:ext cx="6998265" cy="491858"/>
      </dsp:txXfrm>
    </dsp:sp>
    <dsp:sp modelId="{A52A0455-90FF-4808-ABD0-F02540D31D5A}">
      <dsp:nvSpPr>
        <dsp:cNvPr id="0" name=""/>
        <dsp:cNvSpPr/>
      </dsp:nvSpPr>
      <dsp:spPr>
        <a:xfrm>
          <a:off x="322781" y="491858"/>
          <a:ext cx="2428550" cy="24285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144575"/>
                <a:satOff val="-3024"/>
                <a:lumOff val="16825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144575"/>
                <a:satOff val="-3024"/>
                <a:lumOff val="168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37057" y="491858"/>
          <a:ext cx="6998265" cy="2428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258288"/>
              <a:satOff val="-22061"/>
              <a:lumOff val="2039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Vladimíra </a:t>
          </a:r>
          <a:r>
            <a:rPr lang="cs-CZ" sz="2000" kern="1200" dirty="0" err="1" smtClean="0"/>
            <a:t>Benediktová</a:t>
          </a:r>
          <a:endParaRPr lang="cs-CZ" sz="2000" kern="1200" dirty="0"/>
        </a:p>
      </dsp:txBody>
      <dsp:txXfrm>
        <a:off x="1537057" y="491858"/>
        <a:ext cx="6998265" cy="491858"/>
      </dsp:txXfrm>
    </dsp:sp>
    <dsp:sp modelId="{313FC574-E1CD-4FB4-B054-0B805CE0447D}">
      <dsp:nvSpPr>
        <dsp:cNvPr id="0" name=""/>
        <dsp:cNvSpPr/>
      </dsp:nvSpPr>
      <dsp:spPr>
        <a:xfrm>
          <a:off x="645563" y="983716"/>
          <a:ext cx="1782986" cy="17829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289150"/>
                <a:satOff val="-6048"/>
                <a:lumOff val="3365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289150"/>
                <a:satOff val="-6048"/>
                <a:lumOff val="3365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37057" y="983716"/>
          <a:ext cx="6998265" cy="17829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516575"/>
              <a:satOff val="-44122"/>
              <a:lumOff val="4079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VY_32_INOVACE_210_FYZIKA_ELEKTRICKÉ </a:t>
          </a:r>
          <a:r>
            <a:rPr lang="cs-CZ" sz="2000" kern="1200" baseline="0" dirty="0" smtClean="0"/>
            <a:t>SPOTŘEBIČE</a:t>
          </a:r>
          <a:endParaRPr lang="cs-CZ" sz="2000" kern="1200" dirty="0"/>
        </a:p>
      </dsp:txBody>
      <dsp:txXfrm>
        <a:off x="1537057" y="983716"/>
        <a:ext cx="6998265" cy="491858"/>
      </dsp:txXfrm>
    </dsp:sp>
    <dsp:sp modelId="{FFC9F71D-1B4F-4AD9-A4A6-86ADEFC8AF5C}">
      <dsp:nvSpPr>
        <dsp:cNvPr id="0" name=""/>
        <dsp:cNvSpPr/>
      </dsp:nvSpPr>
      <dsp:spPr>
        <a:xfrm>
          <a:off x="968345" y="1475574"/>
          <a:ext cx="1137422" cy="11374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289150"/>
                <a:satOff val="-6048"/>
                <a:lumOff val="3365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289150"/>
                <a:satOff val="-6048"/>
                <a:lumOff val="3365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37057" y="1489940"/>
          <a:ext cx="6998265" cy="11374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516575"/>
              <a:satOff val="-44122"/>
              <a:lumOff val="4079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baseline="0" dirty="0" smtClean="0"/>
            <a:t>ELEKTRICKÉ SPOTŘEBIČE</a:t>
          </a:r>
          <a:r>
            <a:rPr lang="cs-CZ" sz="2000" kern="1200" dirty="0" smtClean="0"/>
            <a:t>  </a:t>
          </a:r>
          <a:endParaRPr lang="cs-CZ" sz="2000" kern="1200" dirty="0"/>
        </a:p>
      </dsp:txBody>
      <dsp:txXfrm>
        <a:off x="1537057" y="1489940"/>
        <a:ext cx="6998265" cy="491858"/>
      </dsp:txXfrm>
    </dsp:sp>
    <dsp:sp modelId="{EE85B701-7295-41C0-BA7A-34D3756A2AE6}">
      <dsp:nvSpPr>
        <dsp:cNvPr id="0" name=""/>
        <dsp:cNvSpPr/>
      </dsp:nvSpPr>
      <dsp:spPr>
        <a:xfrm>
          <a:off x="1291127" y="1967432"/>
          <a:ext cx="491858" cy="491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144575"/>
                <a:satOff val="-3024"/>
                <a:lumOff val="16825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144575"/>
                <a:satOff val="-3024"/>
                <a:lumOff val="168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37057" y="1967432"/>
          <a:ext cx="6998265" cy="491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258288"/>
              <a:satOff val="-22061"/>
              <a:lumOff val="2039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537057" y="1967432"/>
        <a:ext cx="6998265" cy="4918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A700F2-B197-48C3-9E37-A58CF7D6DB9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BAF8B9-5F46-4343-B737-EC49C65579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175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8BF82-AD69-4FB0-896D-F265797D79B4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8BF82-AD69-4FB0-896D-F265797D79B4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7BA97-5F36-442D-B066-76AF5DD47FE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543C7-ACA7-4371-A2BD-952B75C871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7BA97-5F36-442D-B066-76AF5DD47FE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543C7-ACA7-4371-A2BD-952B75C871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7BA97-5F36-442D-B066-76AF5DD47FE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543C7-ACA7-4371-A2BD-952B75C871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7BA97-5F36-442D-B066-76AF5DD47FE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543C7-ACA7-4371-A2BD-952B75C871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7BA97-5F36-442D-B066-76AF5DD47FE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543C7-ACA7-4371-A2BD-952B75C871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7BA97-5F36-442D-B066-76AF5DD47FE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543C7-ACA7-4371-A2BD-952B75C871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7BA97-5F36-442D-B066-76AF5DD47FE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543C7-ACA7-4371-A2BD-952B75C871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7BA97-5F36-442D-B066-76AF5DD47FE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543C7-ACA7-4371-A2BD-952B75C871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7BA97-5F36-442D-B066-76AF5DD47FE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543C7-ACA7-4371-A2BD-952B75C871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7BA97-5F36-442D-B066-76AF5DD47FE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543C7-ACA7-4371-A2BD-952B75C871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7BA97-5F36-442D-B066-76AF5DD47FE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543C7-ACA7-4371-A2BD-952B75C871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77BA97-5F36-442D-B066-76AF5DD47FE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A543C7-ACA7-4371-A2BD-952B75C871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3.jpeg"/><Relationship Id="rId7" Type="http://schemas.openxmlformats.org/officeDocument/2006/relationships/image" Target="../media/image23.wmf"/><Relationship Id="rId12" Type="http://schemas.openxmlformats.org/officeDocument/2006/relationships/image" Target="../media/image25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2.wmf"/><Relationship Id="rId11" Type="http://schemas.openxmlformats.org/officeDocument/2006/relationships/image" Target="../media/image15.jpeg"/><Relationship Id="rId5" Type="http://schemas.openxmlformats.org/officeDocument/2006/relationships/image" Target="../media/image21.wmf"/><Relationship Id="rId10" Type="http://schemas.openxmlformats.org/officeDocument/2006/relationships/image" Target="../media/image14.jpeg"/><Relationship Id="rId4" Type="http://schemas.openxmlformats.org/officeDocument/2006/relationships/image" Target="../media/image20.wmf"/><Relationship Id="rId9" Type="http://schemas.openxmlformats.org/officeDocument/2006/relationships/image" Target="../media/image19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4087436"/>
              </p:ext>
            </p:extLst>
          </p:nvPr>
        </p:nvGraphicFramePr>
        <p:xfrm>
          <a:off x="251520" y="620688"/>
          <a:ext cx="8535322" cy="3074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44522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Berlin Sans FB Demi" pitchFamily="34" charset="0"/>
              </a:rPr>
              <a:t>Anotace</a:t>
            </a:r>
            <a:endParaRPr lang="en-US" sz="6000" dirty="0">
              <a:latin typeface="Berlin Sans FB Dem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Materiál pro výuku předmětu Fyzika v 8. třídě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/>
              <a:t>Výklad nové látky – charakteristika: </a:t>
            </a:r>
            <a:r>
              <a:rPr lang="cs-CZ" dirty="0" smtClean="0"/>
              <a:t>Elektrické </a:t>
            </a:r>
            <a:r>
              <a:rPr lang="cs-CZ" dirty="0"/>
              <a:t>spotřebiče, </a:t>
            </a:r>
            <a:r>
              <a:rPr lang="cs-CZ" dirty="0" smtClean="0"/>
              <a:t>druhy elektrických spotřebičů, zdroje elektrické energie, elektrická zásuvka, baterie, autobaterie</a:t>
            </a:r>
            <a:endParaRPr lang="cs-CZ" dirty="0"/>
          </a:p>
          <a:p>
            <a:r>
              <a:rPr lang="cs-CZ" dirty="0" smtClean="0"/>
              <a:t>Žák </a:t>
            </a:r>
            <a:r>
              <a:rPr lang="cs-CZ" dirty="0"/>
              <a:t>pojmenovává podle obrázků elektrické </a:t>
            </a:r>
            <a:r>
              <a:rPr lang="cs-CZ" dirty="0" smtClean="0"/>
              <a:t>spotřebiče a zdroje elektrických spotřebičů</a:t>
            </a:r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pětná </a:t>
            </a:r>
            <a:r>
              <a:rPr lang="cs-CZ" dirty="0"/>
              <a:t>vazba při kliknutí</a:t>
            </a:r>
          </a:p>
          <a:p>
            <a:r>
              <a:rPr lang="cs-CZ" dirty="0"/>
              <a:t>Cvičení pro ověření probrané </a:t>
            </a:r>
            <a:r>
              <a:rPr lang="cs-CZ" dirty="0" smtClean="0"/>
              <a:t>látky, co k sobě patří, prostor pro diskuzi</a:t>
            </a:r>
            <a:endParaRPr lang="cs-CZ" dirty="0" smtClean="0"/>
          </a:p>
          <a:p>
            <a:r>
              <a:rPr lang="cs-CZ" dirty="0" smtClean="0"/>
              <a:t>Prezentace žáky zaujala, aktivně se zapojovali do práce na interaktivní tabuli</a:t>
            </a:r>
          </a:p>
          <a:p>
            <a:r>
              <a:rPr lang="cs-CZ" dirty="0" smtClean="0"/>
              <a:t>Vytvořeno  6. 2. 2013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elektrických spotřebičů</a:t>
            </a:r>
            <a:endParaRPr lang="cs-CZ" dirty="0"/>
          </a:p>
        </p:txBody>
      </p:sp>
      <p:pic>
        <p:nvPicPr>
          <p:cNvPr id="3" name="Obrázek 2" descr="CIMG718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556792"/>
            <a:ext cx="6588224" cy="494116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372200" y="2276872"/>
            <a:ext cx="985719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POČÍTAČ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elektrických spotřebičů</a:t>
            </a:r>
            <a:endParaRPr lang="cs-CZ" dirty="0"/>
          </a:p>
        </p:txBody>
      </p:sp>
      <p:pic>
        <p:nvPicPr>
          <p:cNvPr id="3" name="Obrázek 2" descr="CIMG7208.JPG"/>
          <p:cNvPicPr>
            <a:picLocks noChangeAspect="1"/>
          </p:cNvPicPr>
          <p:nvPr/>
        </p:nvPicPr>
        <p:blipFill>
          <a:blip r:embed="rId2" cstate="print"/>
          <a:srcRect r="36531"/>
          <a:stretch>
            <a:fillRect/>
          </a:stretch>
        </p:blipFill>
        <p:spPr>
          <a:xfrm>
            <a:off x="1259632" y="1916832"/>
            <a:ext cx="2592288" cy="4084327"/>
          </a:xfrm>
          <a:prstGeom prst="rect">
            <a:avLst/>
          </a:prstGeom>
        </p:spPr>
      </p:pic>
      <p:pic>
        <p:nvPicPr>
          <p:cNvPr id="5" name="Obrázek 4" descr="04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1988840"/>
            <a:ext cx="2605011" cy="393305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64088" y="5301208"/>
            <a:ext cx="936410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PRAČKA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2276872"/>
            <a:ext cx="2745047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CHLADNIČKA S MRAZÁKEM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elektrických spotřebičů</a:t>
            </a:r>
            <a:endParaRPr lang="cs-CZ" dirty="0"/>
          </a:p>
        </p:txBody>
      </p:sp>
      <p:pic>
        <p:nvPicPr>
          <p:cNvPr id="3" name="Obrázek 2" descr="040.JPG"/>
          <p:cNvPicPr>
            <a:picLocks noChangeAspect="1"/>
          </p:cNvPicPr>
          <p:nvPr/>
        </p:nvPicPr>
        <p:blipFill>
          <a:blip r:embed="rId2" cstate="print"/>
          <a:srcRect l="19357" r="19993"/>
          <a:stretch>
            <a:fillRect/>
          </a:stretch>
        </p:blipFill>
        <p:spPr>
          <a:xfrm>
            <a:off x="899592" y="2276872"/>
            <a:ext cx="3384376" cy="3695919"/>
          </a:xfrm>
          <a:prstGeom prst="rect">
            <a:avLst/>
          </a:prstGeom>
        </p:spPr>
      </p:pic>
      <p:pic>
        <p:nvPicPr>
          <p:cNvPr id="4" name="Obrázek 3" descr="050.JPG"/>
          <p:cNvPicPr>
            <a:picLocks noChangeAspect="1"/>
          </p:cNvPicPr>
          <p:nvPr/>
        </p:nvPicPr>
        <p:blipFill>
          <a:blip r:embed="rId3" cstate="print"/>
          <a:srcRect b="14219"/>
          <a:stretch>
            <a:fillRect/>
          </a:stretch>
        </p:blipFill>
        <p:spPr>
          <a:xfrm flipH="1">
            <a:off x="5364088" y="2204864"/>
            <a:ext cx="2891173" cy="37444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15616" y="2492896"/>
            <a:ext cx="2469972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RYCHLOVARNÁ KONVICE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2420888"/>
            <a:ext cx="1084528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KÁVOVAR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elektrických spotřebičů</a:t>
            </a:r>
            <a:endParaRPr lang="cs-CZ" dirty="0"/>
          </a:p>
        </p:txBody>
      </p:sp>
      <p:pic>
        <p:nvPicPr>
          <p:cNvPr id="3" name="Obrázek 2" descr="031.JPG"/>
          <p:cNvPicPr>
            <a:picLocks noChangeAspect="1"/>
          </p:cNvPicPr>
          <p:nvPr/>
        </p:nvPicPr>
        <p:blipFill>
          <a:blip r:embed="rId2" cstate="print"/>
          <a:srcRect r="11776"/>
          <a:stretch>
            <a:fillRect/>
          </a:stretch>
        </p:blipFill>
        <p:spPr>
          <a:xfrm>
            <a:off x="1475656" y="1916832"/>
            <a:ext cx="5184576" cy="389230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267744" y="2636912"/>
            <a:ext cx="1027845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TELEVIZE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elektrických spotřebičů</a:t>
            </a:r>
            <a:endParaRPr lang="cs-CZ" dirty="0"/>
          </a:p>
        </p:txBody>
      </p:sp>
      <p:pic>
        <p:nvPicPr>
          <p:cNvPr id="3" name="Obrázek 2" descr="03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1988840"/>
            <a:ext cx="6228184" cy="412516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483768" y="2348880"/>
            <a:ext cx="2186881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MIKROVLNÁ TROUBA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elektrických spotřebičů</a:t>
            </a:r>
            <a:endParaRPr lang="cs-CZ" dirty="0"/>
          </a:p>
        </p:txBody>
      </p:sp>
      <p:pic>
        <p:nvPicPr>
          <p:cNvPr id="3" name="Obrázek 2" descr="DSC_0052.JPG"/>
          <p:cNvPicPr>
            <a:picLocks noChangeAspect="1"/>
          </p:cNvPicPr>
          <p:nvPr/>
        </p:nvPicPr>
        <p:blipFill>
          <a:blip r:embed="rId2" cstate="print"/>
          <a:srcRect t="4487" r="16106" b="9214"/>
          <a:stretch>
            <a:fillRect/>
          </a:stretch>
        </p:blipFill>
        <p:spPr>
          <a:xfrm>
            <a:off x="1043608" y="1700808"/>
            <a:ext cx="6552728" cy="446449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267744" y="1988840"/>
            <a:ext cx="1080745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ŽEHLIČKA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elektrických spotřebičů</a:t>
            </a:r>
            <a:endParaRPr lang="cs-CZ" dirty="0"/>
          </a:p>
        </p:txBody>
      </p:sp>
      <p:pic>
        <p:nvPicPr>
          <p:cNvPr id="3" name="Obrázek 2" descr="DSC_005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1988840"/>
            <a:ext cx="6516216" cy="431593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051720" y="2348880"/>
            <a:ext cx="899542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ŠLEHAČ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92494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Jmenuj další elektrické spotřebiče, které používáte u vás doma.</a:t>
            </a:r>
            <a:endParaRPr lang="cs-CZ" dirty="0"/>
          </a:p>
        </p:txBody>
      </p:sp>
      <p:pic>
        <p:nvPicPr>
          <p:cNvPr id="1029" name="Picture 5" descr="C:\Users\User\AppData\Local\Microsoft\Windows\Temporary Internet Files\Content.IE5\637121T3\MM90028409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3717032"/>
            <a:ext cx="447675" cy="676275"/>
          </a:xfrm>
          <a:prstGeom prst="rect">
            <a:avLst/>
          </a:prstGeom>
          <a:noFill/>
        </p:spPr>
      </p:pic>
      <p:pic>
        <p:nvPicPr>
          <p:cNvPr id="1030" name="Picture 6" descr="C:\Users\User\AppData\Local\Microsoft\Windows\Temporary Internet Files\Content.IE5\XQS3PGP2\MC9004042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404664"/>
            <a:ext cx="1838325" cy="16954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907704" y="206084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12360" y="4653136"/>
            <a:ext cx="68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Ob. 2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 elektrické energie pro spotřebiče.</a:t>
            </a:r>
            <a:endParaRPr lang="cs-CZ" dirty="0"/>
          </a:p>
        </p:txBody>
      </p:sp>
      <p:pic>
        <p:nvPicPr>
          <p:cNvPr id="3" name="Obrázek 2" descr="CIMG7195.JPG"/>
          <p:cNvPicPr>
            <a:picLocks noChangeAspect="1"/>
          </p:cNvPicPr>
          <p:nvPr/>
        </p:nvPicPr>
        <p:blipFill>
          <a:blip r:embed="rId2" cstate="print"/>
          <a:srcRect l="27337" t="18225" r="26189" b="14343"/>
          <a:stretch>
            <a:fillRect/>
          </a:stretch>
        </p:blipFill>
        <p:spPr>
          <a:xfrm>
            <a:off x="1115616" y="2420888"/>
            <a:ext cx="2448272" cy="266429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139952" y="3068960"/>
            <a:ext cx="2912913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ELEKTRICKÁ ZÁSUVKA</a:t>
            </a:r>
            <a:endParaRPr lang="cs-CZ" sz="24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Další elektrické zdroje pro spotřebiče.</a:t>
            </a:r>
            <a:endParaRPr lang="cs-CZ" dirty="0"/>
          </a:p>
        </p:txBody>
      </p:sp>
      <p:pic>
        <p:nvPicPr>
          <p:cNvPr id="3" name="Obrázek 2" descr="DSC_0712.JPG"/>
          <p:cNvPicPr>
            <a:picLocks noChangeAspect="1"/>
          </p:cNvPicPr>
          <p:nvPr/>
        </p:nvPicPr>
        <p:blipFill>
          <a:blip r:embed="rId2" cstate="print">
            <a:grayscl/>
            <a:lum bright="20000" contrast="30000"/>
          </a:blip>
          <a:srcRect l="23786" t="19588" r="44860" b="11853"/>
          <a:stretch>
            <a:fillRect/>
          </a:stretch>
        </p:blipFill>
        <p:spPr>
          <a:xfrm>
            <a:off x="899592" y="2420888"/>
            <a:ext cx="2088232" cy="3024336"/>
          </a:xfrm>
          <a:prstGeom prst="rect">
            <a:avLst/>
          </a:prstGeom>
        </p:spPr>
      </p:pic>
      <p:pic>
        <p:nvPicPr>
          <p:cNvPr id="5" name="Obrázek 4" descr="DSC_0714.JPG"/>
          <p:cNvPicPr>
            <a:picLocks noChangeAspect="1"/>
          </p:cNvPicPr>
          <p:nvPr/>
        </p:nvPicPr>
        <p:blipFill>
          <a:blip r:embed="rId3" cstate="print">
            <a:lum bright="20000" contrast="30000"/>
          </a:blip>
          <a:srcRect l="20475" t="23779" r="27551" b="19151"/>
          <a:stretch>
            <a:fillRect/>
          </a:stretch>
        </p:blipFill>
        <p:spPr>
          <a:xfrm>
            <a:off x="4716016" y="3717032"/>
            <a:ext cx="2376264" cy="172819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971600" y="1772816"/>
            <a:ext cx="3270126" cy="36933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Baterie do hodinek, kalkulaček …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39952" y="3068960"/>
            <a:ext cx="4420634" cy="36933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Baterie do mobilních telefonů, fotoaparátů …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Další elektrické zdroje pro spotřebiče.</a:t>
            </a:r>
            <a:endParaRPr lang="cs-CZ" dirty="0"/>
          </a:p>
        </p:txBody>
      </p:sp>
      <p:pic>
        <p:nvPicPr>
          <p:cNvPr id="4" name="Obrázek 3" descr="DSC_0702.JPG"/>
          <p:cNvPicPr>
            <a:picLocks noChangeAspect="1"/>
          </p:cNvPicPr>
          <p:nvPr/>
        </p:nvPicPr>
        <p:blipFill>
          <a:blip r:embed="rId2" cstate="print">
            <a:lum bright="20000" contrast="30000"/>
          </a:blip>
          <a:srcRect l="42695" t="27396" r="46631" b="11367"/>
          <a:stretch>
            <a:fillRect/>
          </a:stretch>
        </p:blipFill>
        <p:spPr>
          <a:xfrm>
            <a:off x="1619672" y="2204864"/>
            <a:ext cx="682182" cy="2592288"/>
          </a:xfrm>
          <a:prstGeom prst="rect">
            <a:avLst/>
          </a:prstGeom>
        </p:spPr>
      </p:pic>
      <p:pic>
        <p:nvPicPr>
          <p:cNvPr id="5" name="Obrázek 4" descr="DSC_0703.JPG"/>
          <p:cNvPicPr>
            <a:picLocks noChangeAspect="1"/>
          </p:cNvPicPr>
          <p:nvPr/>
        </p:nvPicPr>
        <p:blipFill>
          <a:blip r:embed="rId3" cstate="print">
            <a:lum bright="10000" contrast="30000"/>
          </a:blip>
          <a:srcRect l="31573" t="11350" r="42868" b="6932"/>
          <a:stretch>
            <a:fillRect/>
          </a:stretch>
        </p:blipFill>
        <p:spPr>
          <a:xfrm>
            <a:off x="3059832" y="2132856"/>
            <a:ext cx="1224136" cy="2592288"/>
          </a:xfrm>
          <a:prstGeom prst="rect">
            <a:avLst/>
          </a:prstGeom>
        </p:spPr>
      </p:pic>
      <p:pic>
        <p:nvPicPr>
          <p:cNvPr id="6" name="Obrázek 5" descr="DSC_0704.JPG"/>
          <p:cNvPicPr>
            <a:picLocks noChangeAspect="1"/>
          </p:cNvPicPr>
          <p:nvPr/>
        </p:nvPicPr>
        <p:blipFill>
          <a:blip r:embed="rId4" cstate="print">
            <a:lum bright="10000" contrast="30000"/>
          </a:blip>
          <a:srcRect l="21996" t="2378" r="27497" b="4883"/>
          <a:stretch>
            <a:fillRect/>
          </a:stretch>
        </p:blipFill>
        <p:spPr>
          <a:xfrm>
            <a:off x="5148064" y="2060848"/>
            <a:ext cx="2232248" cy="280831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123728" y="5157192"/>
            <a:ext cx="1350050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Monočlánek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8104" y="5085184"/>
            <a:ext cx="1529778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Plochá baterie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Další elektrické zdroje pro spotřebiče.</a:t>
            </a:r>
            <a:endParaRPr lang="cs-CZ" dirty="0"/>
          </a:p>
        </p:txBody>
      </p:sp>
      <p:pic>
        <p:nvPicPr>
          <p:cNvPr id="3" name="Obrázek 2" descr="CIMG837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1412776"/>
            <a:ext cx="6732240" cy="50491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699792" y="1628800"/>
            <a:ext cx="1476751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AUTOBATERIE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Spoj, co k sobě patří ?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Obrázek 7" descr="DSC_0702.JPG"/>
          <p:cNvPicPr>
            <a:picLocks noChangeAspect="1"/>
          </p:cNvPicPr>
          <p:nvPr/>
        </p:nvPicPr>
        <p:blipFill>
          <a:blip r:embed="rId2" cstate="print">
            <a:lum bright="20000" contrast="30000"/>
          </a:blip>
          <a:srcRect l="42695" t="27396" r="46631" b="11367"/>
          <a:stretch>
            <a:fillRect/>
          </a:stretch>
        </p:blipFill>
        <p:spPr>
          <a:xfrm>
            <a:off x="6012160" y="4293096"/>
            <a:ext cx="216024" cy="864096"/>
          </a:xfrm>
          <a:prstGeom prst="rect">
            <a:avLst/>
          </a:prstGeom>
        </p:spPr>
      </p:pic>
      <p:pic>
        <p:nvPicPr>
          <p:cNvPr id="9" name="Obrázek 8" descr="CIMG7195.JPG"/>
          <p:cNvPicPr>
            <a:picLocks noChangeAspect="1"/>
          </p:cNvPicPr>
          <p:nvPr/>
        </p:nvPicPr>
        <p:blipFill>
          <a:blip r:embed="rId3" cstate="print"/>
          <a:srcRect l="27337" t="18225" r="26189" b="14343"/>
          <a:stretch>
            <a:fillRect/>
          </a:stretch>
        </p:blipFill>
        <p:spPr>
          <a:xfrm>
            <a:off x="6228184" y="2276872"/>
            <a:ext cx="864096" cy="940340"/>
          </a:xfrm>
          <a:prstGeom prst="rect">
            <a:avLst/>
          </a:prstGeom>
        </p:spPr>
      </p:pic>
      <p:pic>
        <p:nvPicPr>
          <p:cNvPr id="1027" name="Picture 3" descr="C:\Users\User\AppData\Local\Microsoft\Windows\Temporary Internet Files\Content.IE5\V74FUSD4\MC90029953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476672"/>
            <a:ext cx="1061156" cy="1000809"/>
          </a:xfrm>
          <a:prstGeom prst="rect">
            <a:avLst/>
          </a:prstGeom>
          <a:noFill/>
        </p:spPr>
      </p:pic>
      <p:pic>
        <p:nvPicPr>
          <p:cNvPr id="1030" name="Picture 6" descr="C:\Users\User\AppData\Local\Microsoft\Windows\Temporary Internet Files\Content.IE5\6FJYVSA6\MC9002388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3573016"/>
            <a:ext cx="1252879" cy="1141864"/>
          </a:xfrm>
          <a:prstGeom prst="rect">
            <a:avLst/>
          </a:prstGeom>
          <a:noFill/>
        </p:spPr>
      </p:pic>
      <p:pic>
        <p:nvPicPr>
          <p:cNvPr id="1032" name="Picture 8" descr="C:\Users\User\AppData\Local\Microsoft\Windows\Temporary Internet Files\Content.IE5\5CC25BQH\MC90035694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1916832"/>
            <a:ext cx="1091205" cy="457427"/>
          </a:xfrm>
          <a:prstGeom prst="rect">
            <a:avLst/>
          </a:prstGeom>
          <a:noFill/>
        </p:spPr>
      </p:pic>
      <p:pic>
        <p:nvPicPr>
          <p:cNvPr id="1035" name="Picture 11" descr="C:\Users\User\AppData\Local\Microsoft\Windows\Temporary Internet Files\Content.IE5\MYNG2VKX\MC90039845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2780928"/>
            <a:ext cx="1351020" cy="696346"/>
          </a:xfrm>
          <a:prstGeom prst="rect">
            <a:avLst/>
          </a:prstGeom>
          <a:noFill/>
        </p:spPr>
      </p:pic>
      <p:pic>
        <p:nvPicPr>
          <p:cNvPr id="1041" name="Picture 17" descr="C:\Users\User\AppData\Local\Microsoft\Windows\Temporary Internet Files\Content.IE5\YUWUC4CL\MC900281624[1].wmf"/>
          <p:cNvPicPr>
            <a:picLocks noChangeAspect="1" noChangeArrowheads="1"/>
          </p:cNvPicPr>
          <p:nvPr/>
        </p:nvPicPr>
        <p:blipFill>
          <a:blip r:embed="rId8" cstate="print"/>
          <a:srcRect r="26369" b="31835"/>
          <a:stretch>
            <a:fillRect/>
          </a:stretch>
        </p:blipFill>
        <p:spPr bwMode="auto">
          <a:xfrm>
            <a:off x="1907704" y="5949280"/>
            <a:ext cx="720080" cy="648072"/>
          </a:xfrm>
          <a:prstGeom prst="rect">
            <a:avLst/>
          </a:prstGeom>
          <a:noFill/>
        </p:spPr>
      </p:pic>
      <p:pic>
        <p:nvPicPr>
          <p:cNvPr id="28" name="Zástupný symbol pro obsah 27" descr="CIMG8374.JPG"/>
          <p:cNvPicPr>
            <a:picLocks noGrp="1" noChangeAspect="1"/>
          </p:cNvPicPr>
          <p:nvPr>
            <p:ph sz="quarter" idx="4"/>
          </p:nvPr>
        </p:nvPicPr>
        <p:blipFill>
          <a:blip r:embed="rId9" cstate="print"/>
          <a:srcRect l="17791" t="11945" r="10945" b="4914"/>
          <a:stretch>
            <a:fillRect/>
          </a:stretch>
        </p:blipFill>
        <p:spPr>
          <a:xfrm>
            <a:off x="6804248" y="3284984"/>
            <a:ext cx="1234423" cy="1080120"/>
          </a:xfrm>
          <a:prstGeom prst="rect">
            <a:avLst/>
          </a:prstGeom>
        </p:spPr>
      </p:pic>
      <p:sp>
        <p:nvSpPr>
          <p:cNvPr id="29" name="Zástupný symbol pro text 28"/>
          <p:cNvSpPr>
            <a:spLocks noGrp="1"/>
          </p:cNvSpPr>
          <p:nvPr>
            <p:ph type="body" idx="1"/>
          </p:nvPr>
        </p:nvSpPr>
        <p:spPr>
          <a:xfrm>
            <a:off x="467544" y="1556792"/>
            <a:ext cx="4040188" cy="63976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1" name="Obrázek 30" descr="DSC_0712.JPG"/>
          <p:cNvPicPr>
            <a:picLocks noChangeAspect="1"/>
          </p:cNvPicPr>
          <p:nvPr/>
        </p:nvPicPr>
        <p:blipFill>
          <a:blip r:embed="rId10" cstate="print">
            <a:grayscl/>
            <a:lum bright="20000" contrast="30000"/>
          </a:blip>
          <a:srcRect l="30273" t="26117" r="49185" b="39603"/>
          <a:stretch>
            <a:fillRect/>
          </a:stretch>
        </p:blipFill>
        <p:spPr>
          <a:xfrm>
            <a:off x="6660232" y="4941168"/>
            <a:ext cx="1107552" cy="1224136"/>
          </a:xfrm>
          <a:prstGeom prst="rect">
            <a:avLst/>
          </a:prstGeom>
        </p:spPr>
      </p:pic>
      <p:pic>
        <p:nvPicPr>
          <p:cNvPr id="32" name="Obrázek 31" descr="DSC_0714.JPG"/>
          <p:cNvPicPr>
            <a:picLocks noChangeAspect="1"/>
          </p:cNvPicPr>
          <p:nvPr/>
        </p:nvPicPr>
        <p:blipFill>
          <a:blip r:embed="rId11" cstate="print">
            <a:lum bright="20000" contrast="30000"/>
          </a:blip>
          <a:srcRect l="20475" t="23779" r="27551" b="19151"/>
          <a:stretch>
            <a:fillRect/>
          </a:stretch>
        </p:blipFill>
        <p:spPr>
          <a:xfrm>
            <a:off x="5436096" y="1268760"/>
            <a:ext cx="1089121" cy="792088"/>
          </a:xfrm>
          <a:prstGeom prst="rect">
            <a:avLst/>
          </a:prstGeom>
        </p:spPr>
      </p:pic>
      <p:cxnSp>
        <p:nvCxnSpPr>
          <p:cNvPr id="34" name="Přímá spojovací šipka 33"/>
          <p:cNvCxnSpPr/>
          <p:nvPr/>
        </p:nvCxnSpPr>
        <p:spPr>
          <a:xfrm>
            <a:off x="1907704" y="2132856"/>
            <a:ext cx="4021363" cy="221955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>
            <a:off x="1763688" y="1196752"/>
            <a:ext cx="4392488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stCxn id="1035" idx="3"/>
          </p:cNvCxnSpPr>
          <p:nvPr/>
        </p:nvCxnSpPr>
        <p:spPr>
          <a:xfrm>
            <a:off x="1962580" y="3129101"/>
            <a:ext cx="4697652" cy="80395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 flipV="1">
            <a:off x="2339752" y="2852936"/>
            <a:ext cx="3744416" cy="12241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 flipV="1">
            <a:off x="2699792" y="5661248"/>
            <a:ext cx="3888432" cy="6480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043" name="Picture 19" descr="C:\Users\User\AppData\Local\Microsoft\Windows\Temporary Internet Files\Content.IE5\YUWUC4CL\MC900441336[1]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547664" y="4653136"/>
            <a:ext cx="1011560" cy="1011560"/>
          </a:xfrm>
          <a:prstGeom prst="rect">
            <a:avLst/>
          </a:prstGeom>
          <a:noFill/>
        </p:spPr>
      </p:pic>
      <p:cxnSp>
        <p:nvCxnSpPr>
          <p:cNvPr id="60" name="Přímá spojovací šipka 59"/>
          <p:cNvCxnSpPr>
            <a:stCxn id="1043" idx="3"/>
          </p:cNvCxnSpPr>
          <p:nvPr/>
        </p:nvCxnSpPr>
        <p:spPr>
          <a:xfrm flipV="1">
            <a:off x="2559224" y="1700808"/>
            <a:ext cx="2660848" cy="345810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79512" y="1124744"/>
            <a:ext cx="69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7504" y="234888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9512" y="328498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5536" y="393305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619672" y="537321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331640" y="645333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 smtClean="0">
                <a:latin typeface="Calibri" pitchFamily="34" charset="0"/>
                <a:cs typeface="Calibri" pitchFamily="34" charset="0"/>
              </a:rPr>
              <a:t>Obr. 1 - 8 : autor</a:t>
            </a:r>
          </a:p>
          <a:p>
            <a:pPr lvl="0"/>
            <a:r>
              <a:rPr lang="cs-CZ" sz="2400" dirty="0" smtClean="0">
                <a:latin typeface="Calibri" pitchFamily="34" charset="0"/>
                <a:cs typeface="Calibri" pitchFamily="34" charset="0"/>
              </a:rPr>
              <a:t>Ostatní obr. : </a:t>
            </a:r>
            <a:r>
              <a:rPr lang="cs-CZ" sz="2400" u="sng" dirty="0" smtClean="0">
                <a:latin typeface="Calibri" pitchFamily="34" charset="0"/>
                <a:cs typeface="Calibri" pitchFamily="34" charset="0"/>
                <a:hlinkClick r:id="rId2"/>
              </a:rPr>
              <a:t>www.</a:t>
            </a:r>
            <a:r>
              <a:rPr lang="cs-CZ" sz="2400" u="sng" dirty="0" err="1" smtClean="0">
                <a:latin typeface="Calibri" pitchFamily="34" charset="0"/>
                <a:cs typeface="Calibri" pitchFamily="34" charset="0"/>
                <a:hlinkClick r:id="rId2"/>
              </a:rPr>
              <a:t>microsoft.office.com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u="sng" dirty="0" smtClean="0">
              <a:latin typeface="Calibri" pitchFamily="34" charset="0"/>
              <a:cs typeface="Calibri" pitchFamily="34" charset="0"/>
            </a:endParaRPr>
          </a:p>
          <a:p>
            <a:pPr lvl="0"/>
            <a:endParaRPr lang="cs-CZ" sz="2400" dirty="0" smtClean="0">
              <a:latin typeface="Georgia"/>
            </a:endParaRPr>
          </a:p>
          <a:p>
            <a:pPr lvl="0"/>
            <a:endParaRPr lang="cs-CZ" sz="2400" dirty="0" smtClean="0">
              <a:latin typeface="Georgia"/>
            </a:endParaRPr>
          </a:p>
          <a:p>
            <a:pPr lvl="0"/>
            <a:endParaRPr lang="cs-CZ" sz="2400" dirty="0">
              <a:latin typeface="Georgia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75603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422</TotalTime>
  <Words>254</Words>
  <Application>Microsoft Office PowerPoint</Application>
  <PresentationFormat>Předvádění na obrazovce (4:3)</PresentationFormat>
  <Paragraphs>58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Anotace</vt:lpstr>
      <vt:lpstr>Druhy elektrických spotřebičů</vt:lpstr>
      <vt:lpstr>Druhy elektrických spotřebičů</vt:lpstr>
      <vt:lpstr>Druhy elektrických spotřebičů</vt:lpstr>
      <vt:lpstr>Druhy elektrických spotřebičů</vt:lpstr>
      <vt:lpstr>Druhy elektrických spotřebičů</vt:lpstr>
      <vt:lpstr>Druhy elektrických spotřebičů</vt:lpstr>
      <vt:lpstr>Druhy elektrických spotřebičů</vt:lpstr>
      <vt:lpstr>Jmenuj další elektrické spotřebiče, které používáte u vás doma.</vt:lpstr>
      <vt:lpstr>Zdroje elektrické energie pro spotřebiče.</vt:lpstr>
      <vt:lpstr>Další elektrické zdroje pro spotřebiče.</vt:lpstr>
      <vt:lpstr>Další elektrické zdroje pro spotřebiče.</vt:lpstr>
      <vt:lpstr>Další elektrické zdroje pro spotřebiče.</vt:lpstr>
      <vt:lpstr>Spoj, co k sobě patří 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Benediktová Vladimíra</cp:lastModifiedBy>
  <cp:revision>41</cp:revision>
  <dcterms:created xsi:type="dcterms:W3CDTF">2013-04-02T19:50:04Z</dcterms:created>
  <dcterms:modified xsi:type="dcterms:W3CDTF">2013-05-28T10:59:40Z</dcterms:modified>
</cp:coreProperties>
</file>