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5"/>
  </p:notesMasterIdLst>
  <p:sldIdLst>
    <p:sldId id="279" r:id="rId2"/>
    <p:sldId id="260" r:id="rId3"/>
    <p:sldId id="277" r:id="rId4"/>
    <p:sldId id="276" r:id="rId5"/>
    <p:sldId id="258" r:id="rId6"/>
    <p:sldId id="261" r:id="rId7"/>
    <p:sldId id="262" r:id="rId8"/>
    <p:sldId id="265" r:id="rId9"/>
    <p:sldId id="266" r:id="rId10"/>
    <p:sldId id="272" r:id="rId11"/>
    <p:sldId id="271" r:id="rId12"/>
    <p:sldId id="280" r:id="rId13"/>
    <p:sldId id="28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VY_32_INOVACE_213_FYZIKA_VĚTRNÁ </a:t>
          </a:r>
          <a:r>
            <a:rPr lang="cs-CZ" sz="2000" baseline="0" dirty="0" smtClean="0"/>
            <a:t>ELEKTRÁRNA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VĚTRNÁ ELEKTRÁRNA</a:t>
          </a:r>
          <a:r>
            <a:rPr lang="cs-CZ" sz="2000" dirty="0" smtClean="0"/>
            <a:t> 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Y="6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9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3458DF-CE36-46ED-A2DC-D1E881FA4435}" type="presOf" srcId="{B651F6E3-6281-48DB-9319-2AEAFDAE7572}" destId="{6BB5E863-4638-4E1D-BFDE-399D028AC4ED}" srcOrd="1" destOrd="0" presId="urn:microsoft.com/office/officeart/2005/8/layout/target3"/>
    <dgm:cxn modelId="{AF19E62A-C19C-47B7-BCB6-84EAD289527A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CAF050E-EF6B-4009-81F8-C4463B302A09}" type="presOf" srcId="{D1B46980-6531-4606-95E6-44980827E919}" destId="{6140AFEC-043D-4C43-A2F9-D0F5331DF3A3}" srcOrd="0" destOrd="0" presId="urn:microsoft.com/office/officeart/2005/8/layout/target3"/>
    <dgm:cxn modelId="{F244857D-E9F3-496A-82B3-DABD7D38AC7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2AF05F-AD87-481F-8505-BEE74530D692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6D9EF8-F320-4824-8921-DEC6708023B4}" type="presOf" srcId="{D8197B8C-B260-4A16-BDF4-0947B075E274}" destId="{25B08C86-7E15-44DC-BE7F-FFB55DD49D12}" srcOrd="0" destOrd="0" presId="urn:microsoft.com/office/officeart/2005/8/layout/target3"/>
    <dgm:cxn modelId="{75C865AD-9449-48A6-9256-297B2C3F9092}" type="presOf" srcId="{757F3AB3-0718-4624-B441-E567A8F0AB56}" destId="{333A1088-737F-45CB-B68E-254E46348037}" srcOrd="0" destOrd="0" presId="urn:microsoft.com/office/officeart/2005/8/layout/target3"/>
    <dgm:cxn modelId="{7D360B24-2D15-424E-A6FB-2647394368E3}" type="presOf" srcId="{B651F6E3-6281-48DB-9319-2AEAFDAE7572}" destId="{619D679B-A015-4ECF-8348-D1034C574F40}" srcOrd="0" destOrd="0" presId="urn:microsoft.com/office/officeart/2005/8/layout/target3"/>
    <dgm:cxn modelId="{24AA3F08-5C41-4D02-97A7-51C3AF9CF156}" type="presOf" srcId="{D1B46980-6531-4606-95E6-44980827E919}" destId="{2BE915AB-18AA-4053-B92C-3BFC9ED204BB}" srcOrd="1" destOrd="0" presId="urn:microsoft.com/office/officeart/2005/8/layout/target3"/>
    <dgm:cxn modelId="{11F577CD-7587-4172-9D77-F4A021C84A0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19928A5-873B-4F0C-93FC-8B7AB68998FD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3075208-1D98-48AB-B934-48EBA9D75841}" type="presParOf" srcId="{333A1088-737F-45CB-B68E-254E46348037}" destId="{F5ABB229-8D3B-4694-996A-96F23CF14429}" srcOrd="0" destOrd="0" presId="urn:microsoft.com/office/officeart/2005/8/layout/target3"/>
    <dgm:cxn modelId="{07DE0506-446A-4AF0-8C5F-85DED4E316D2}" type="presParOf" srcId="{333A1088-737F-45CB-B68E-254E46348037}" destId="{F41139FD-01EE-4571-8B17-4FB00FC51163}" srcOrd="1" destOrd="0" presId="urn:microsoft.com/office/officeart/2005/8/layout/target3"/>
    <dgm:cxn modelId="{BAAC3363-AF87-4ECD-8288-E8E8009A45E9}" type="presParOf" srcId="{333A1088-737F-45CB-B68E-254E46348037}" destId="{D005CE8C-CC26-4C3E-AC11-E15060ECD759}" srcOrd="2" destOrd="0" presId="urn:microsoft.com/office/officeart/2005/8/layout/target3"/>
    <dgm:cxn modelId="{5B57506A-474B-4BB2-9BB7-947929241F73}" type="presParOf" srcId="{333A1088-737F-45CB-B68E-254E46348037}" destId="{2C702D82-9B77-49B7-9568-BB8EB47C3372}" srcOrd="3" destOrd="0" presId="urn:microsoft.com/office/officeart/2005/8/layout/target3"/>
    <dgm:cxn modelId="{04A9DDD7-4032-488D-822C-A220E968600B}" type="presParOf" srcId="{333A1088-737F-45CB-B68E-254E46348037}" destId="{A52A0455-90FF-4808-ABD0-F02540D31D5A}" srcOrd="4" destOrd="0" presId="urn:microsoft.com/office/officeart/2005/8/layout/target3"/>
    <dgm:cxn modelId="{4A3936D1-3874-4E24-A555-AA7A32DB2949}" type="presParOf" srcId="{333A1088-737F-45CB-B68E-254E46348037}" destId="{6140AFEC-043D-4C43-A2F9-D0F5331DF3A3}" srcOrd="5" destOrd="0" presId="urn:microsoft.com/office/officeart/2005/8/layout/target3"/>
    <dgm:cxn modelId="{2AB76C73-F6CE-4782-AAB1-2489DBC43AE0}" type="presParOf" srcId="{333A1088-737F-45CB-B68E-254E46348037}" destId="{9358AC05-5D7D-4327-9F80-1AD486AEA664}" srcOrd="6" destOrd="0" presId="urn:microsoft.com/office/officeart/2005/8/layout/target3"/>
    <dgm:cxn modelId="{1F984CFE-7013-489F-9B69-C6D50721C789}" type="presParOf" srcId="{333A1088-737F-45CB-B68E-254E46348037}" destId="{313FC574-E1CD-4FB4-B054-0B805CE0447D}" srcOrd="7" destOrd="0" presId="urn:microsoft.com/office/officeart/2005/8/layout/target3"/>
    <dgm:cxn modelId="{F5101885-E5CF-4DA7-A378-4D5526EE5B17}" type="presParOf" srcId="{333A1088-737F-45CB-B68E-254E46348037}" destId="{619D679B-A015-4ECF-8348-D1034C574F40}" srcOrd="8" destOrd="0" presId="urn:microsoft.com/office/officeart/2005/8/layout/target3"/>
    <dgm:cxn modelId="{72BD8681-E0B5-419A-A553-481FD2C49697}" type="presParOf" srcId="{333A1088-737F-45CB-B68E-254E46348037}" destId="{322283A8-4A27-4CDA-BAE3-F381106A9174}" srcOrd="9" destOrd="0" presId="urn:microsoft.com/office/officeart/2005/8/layout/target3"/>
    <dgm:cxn modelId="{3BEB5637-5B79-434C-92FC-EE11654C0A48}" type="presParOf" srcId="{333A1088-737F-45CB-B68E-254E46348037}" destId="{FFC9F71D-1B4F-4AD9-A4A6-86ADEFC8AF5C}" srcOrd="10" destOrd="0" presId="urn:microsoft.com/office/officeart/2005/8/layout/target3"/>
    <dgm:cxn modelId="{D9ED5AE8-074F-4FEB-85BF-55912D347828}" type="presParOf" srcId="{333A1088-737F-45CB-B68E-254E46348037}" destId="{25B08C86-7E15-44DC-BE7F-FFB55DD49D12}" srcOrd="11" destOrd="0" presId="urn:microsoft.com/office/officeart/2005/8/layout/target3"/>
    <dgm:cxn modelId="{47CB1875-1240-42CC-B53A-B02FB9C227DA}" type="presParOf" srcId="{333A1088-737F-45CB-B68E-254E46348037}" destId="{76644BE8-9D7C-4C09-B250-3D10AF48CBB7}" srcOrd="12" destOrd="0" presId="urn:microsoft.com/office/officeart/2005/8/layout/target3"/>
    <dgm:cxn modelId="{BDC9C82F-831A-4356-B90D-37ACCE773E08}" type="presParOf" srcId="{333A1088-737F-45CB-B68E-254E46348037}" destId="{EE85B701-7295-41C0-BA7A-34D3756A2AE6}" srcOrd="13" destOrd="0" presId="urn:microsoft.com/office/officeart/2005/8/layout/target3"/>
    <dgm:cxn modelId="{70FFAE7E-5859-409B-8498-49E9DFAD3AFE}" type="presParOf" srcId="{333A1088-737F-45CB-B68E-254E46348037}" destId="{8BEBB6EC-1DAA-4CAC-8A25-BC0FCBD5DBD5}" srcOrd="14" destOrd="0" presId="urn:microsoft.com/office/officeart/2005/8/layout/target3"/>
    <dgm:cxn modelId="{49B76D8D-284F-4A62-A5A3-468DF42ABAEB}" type="presParOf" srcId="{333A1088-737F-45CB-B68E-254E46348037}" destId="{AED2198E-93D5-4001-81B4-73124B309672}" srcOrd="15" destOrd="0" presId="urn:microsoft.com/office/officeart/2005/8/layout/target3"/>
    <dgm:cxn modelId="{AE190412-2478-4FF0-8706-75876810B59C}" type="presParOf" srcId="{333A1088-737F-45CB-B68E-254E46348037}" destId="{2BE915AB-18AA-4053-B92C-3BFC9ED204BB}" srcOrd="16" destOrd="0" presId="urn:microsoft.com/office/officeart/2005/8/layout/target3"/>
    <dgm:cxn modelId="{266CDB65-524C-4431-B9F9-CEEABB0E369F}" type="presParOf" srcId="{333A1088-737F-45CB-B68E-254E46348037}" destId="{6BB5E863-4638-4E1D-BFDE-399D028AC4ED}" srcOrd="17" destOrd="0" presId="urn:microsoft.com/office/officeart/2005/8/layout/target3"/>
    <dgm:cxn modelId="{0F681FA9-FB04-4DAF-806D-C75F841180AD}" type="presParOf" srcId="{333A1088-737F-45CB-B68E-254E46348037}" destId="{5A5FFA88-C948-4069-8E93-59FA12366E83}" srcOrd="18" destOrd="0" presId="urn:microsoft.com/office/officeart/2005/8/layout/target3"/>
    <dgm:cxn modelId="{26147B5D-8A2B-4506-B464-9F5BB305670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64332" y="0"/>
          <a:ext cx="7187083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364332" y="0"/>
        <a:ext cx="7187083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443595"/>
          <a:ext cx="7187083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381869" y="443595"/>
        <a:ext cx="7187083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7187083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VY_32_INOVACE_213_FYZIKA_VĚTRNÁ </a:t>
          </a:r>
          <a:r>
            <a:rPr lang="cs-CZ" sz="2000" kern="1200" baseline="0" dirty="0" smtClean="0"/>
            <a:t>ELEKTRÁRNA</a:t>
          </a:r>
          <a:endParaRPr lang="cs-CZ" sz="2000" kern="1200" dirty="0"/>
        </a:p>
      </dsp:txBody>
      <dsp:txXfrm>
        <a:off x="1381869" y="884396"/>
        <a:ext cx="7187083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7933"/>
          <a:ext cx="7187083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VĚTRNÁ ELEKTRÁRNA</a:t>
          </a:r>
          <a:r>
            <a:rPr lang="cs-CZ" sz="2000" kern="1200" dirty="0" smtClean="0"/>
            <a:t>  </a:t>
          </a:r>
          <a:endParaRPr lang="cs-CZ" sz="2000" kern="1200" dirty="0"/>
        </a:p>
      </dsp:txBody>
      <dsp:txXfrm>
        <a:off x="1381869" y="1327933"/>
        <a:ext cx="7187083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7187083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381869" y="1768792"/>
        <a:ext cx="7187083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EA6223-3878-4262-8314-18BAA052843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97E30D-B614-4DEF-8D6A-67F325D766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840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481F6-51CF-4875-AADC-F44071E3EC6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EB5D88-E332-4D7F-A09F-0C9F6D3D7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cez.cz/cs/vyroba-elektriny/obnovitelne-zdroje/vitr/flash-model-jak-funguje-vetrna-elektrarna.html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220_FYZIKA_V&#282;TRN&#193;%20ELEKTR&#193;RNA.pptx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9976062"/>
              </p:ext>
            </p:extLst>
          </p:nvPr>
        </p:nvGraphicFramePr>
        <p:xfrm>
          <a:off x="251520" y="548680"/>
          <a:ext cx="8568952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0821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Materiál pro výuku Fyziky v 9. třídě základní škole praktické</a:t>
            </a:r>
          </a:p>
          <a:p>
            <a:r>
              <a:rPr lang="cs-CZ" sz="2200" dirty="0"/>
              <a:t>Určeno pro interaktivní tabuli</a:t>
            </a:r>
          </a:p>
          <a:p>
            <a:r>
              <a:rPr lang="cs-CZ" sz="2200" dirty="0"/>
              <a:t>Výklad nové </a:t>
            </a:r>
            <a:r>
              <a:rPr lang="cs-CZ" sz="2200" dirty="0" smtClean="0"/>
              <a:t>látky </a:t>
            </a:r>
            <a:r>
              <a:rPr lang="cs-CZ" sz="2200" smtClean="0"/>
              <a:t>– Větrné </a:t>
            </a:r>
            <a:r>
              <a:rPr lang="cs-CZ" sz="2200" dirty="0" smtClean="0"/>
              <a:t>elektrárny</a:t>
            </a:r>
          </a:p>
          <a:p>
            <a:r>
              <a:rPr lang="cs-CZ" sz="2200" dirty="0" smtClean="0"/>
              <a:t>Charakteristika: větrná elektrárna, vítr </a:t>
            </a:r>
          </a:p>
          <a:p>
            <a:r>
              <a:rPr lang="cs-CZ" sz="2200" dirty="0" smtClean="0"/>
              <a:t>Vstupní motivace – křížovka</a:t>
            </a:r>
          </a:p>
          <a:p>
            <a:r>
              <a:rPr lang="cs-CZ" sz="2200" dirty="0" smtClean="0"/>
              <a:t>Zpětná vazba při kliknutí</a:t>
            </a:r>
          </a:p>
          <a:p>
            <a:r>
              <a:rPr lang="cs-CZ" sz="2200" dirty="0" smtClean="0"/>
              <a:t>Prostor pro diskuzi (výhody – nevýhody)</a:t>
            </a:r>
          </a:p>
          <a:p>
            <a:r>
              <a:rPr lang="cs-CZ" sz="2200" dirty="0" smtClean="0"/>
              <a:t>Použití </a:t>
            </a:r>
            <a:r>
              <a:rPr lang="cs-CZ" sz="2200" dirty="0"/>
              <a:t>v hodině žáky zaujalo, aktivně se zapojovali do </a:t>
            </a:r>
            <a:r>
              <a:rPr lang="cs-CZ" sz="2200" dirty="0" smtClean="0"/>
              <a:t>diskuze </a:t>
            </a:r>
            <a:r>
              <a:rPr lang="cs-CZ" sz="2200" dirty="0"/>
              <a:t>a práce na interaktivní </a:t>
            </a:r>
            <a:r>
              <a:rPr lang="cs-CZ" sz="2200" dirty="0" smtClean="0"/>
              <a:t>tabuli</a:t>
            </a:r>
          </a:p>
          <a:p>
            <a:r>
              <a:rPr lang="cs-CZ" sz="2200" dirty="0" smtClean="0"/>
              <a:t>Vytvořeno  18. </a:t>
            </a:r>
            <a:r>
              <a:rPr lang="cs-CZ" sz="2200" dirty="0"/>
              <a:t>3</a:t>
            </a:r>
            <a:r>
              <a:rPr lang="cs-CZ" sz="2200" dirty="0" smtClean="0"/>
              <a:t>. 2013</a:t>
            </a:r>
            <a:endParaRPr lang="cs-CZ" sz="22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620688"/>
            <a:ext cx="5616624" cy="1143000"/>
          </a:xfrm>
          <a:solidFill>
            <a:schemeClr val="bg2"/>
          </a:solidFill>
        </p:spPr>
        <p:txBody>
          <a:bodyPr>
            <a:noAutofit/>
          </a:bodyPr>
          <a:lstStyle/>
          <a:p>
            <a:r>
              <a:rPr lang="cs-CZ" sz="6000" dirty="0" smtClean="0"/>
              <a:t>Větrná elektrárna</a:t>
            </a:r>
            <a:endParaRPr lang="cs-CZ" sz="6000" dirty="0"/>
          </a:p>
        </p:txBody>
      </p:sp>
      <p:pic>
        <p:nvPicPr>
          <p:cNvPr id="1026" name="Picture 2" descr="C:\Users\User\AppData\Local\Microsoft\Windows\Temporary Internet Files\Content.IE5\8XMJSTAW\MC900413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140968"/>
            <a:ext cx="4102729" cy="3447861"/>
          </a:xfrm>
          <a:prstGeom prst="rect">
            <a:avLst/>
          </a:prstGeom>
          <a:noFill/>
        </p:spPr>
      </p:pic>
      <p:pic>
        <p:nvPicPr>
          <p:cNvPr id="1027" name="Picture 3" descr="C:\Users\User\AppData\Local\Microsoft\Windows\Temporary Internet Files\Content.IE5\REQH03EN\MM90004115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00808"/>
            <a:ext cx="1171575" cy="1114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Users\User\AppData\Local\Microsoft\Windows\Temporary Internet Files\Content.IE5\YUWUC4CL\MC9004322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844824"/>
            <a:ext cx="2805645" cy="3024336"/>
          </a:xfrm>
          <a:prstGeom prst="rect">
            <a:avLst/>
          </a:prstGeom>
          <a:noFill/>
        </p:spPr>
      </p:pic>
      <p:pic>
        <p:nvPicPr>
          <p:cNvPr id="1030" name="Picture 6" descr="C:\Users\User\AppData\Local\Microsoft\Windows\Temporary Internet Files\Content.IE5\5CC25BQH\MC90023537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5079492"/>
            <a:ext cx="1747418" cy="177850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1560" y="242088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609329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652534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45811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1556792"/>
          <a:ext cx="5796140" cy="21314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20"/>
                <a:gridCol w="828020"/>
                <a:gridCol w="828020"/>
                <a:gridCol w="828020"/>
                <a:gridCol w="828020"/>
                <a:gridCol w="828020"/>
                <a:gridCol w="828020"/>
              </a:tblGrid>
              <a:tr h="5328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28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328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5328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732240" y="1556792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jarní měsíc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2132856"/>
            <a:ext cx="1465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listnatý strom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2708920"/>
            <a:ext cx="1297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den v týdnu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3212976"/>
            <a:ext cx="1370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03648" y="692696"/>
            <a:ext cx="3131755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Vylušti křížovku.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162880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21328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270892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321297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1600" y="5301208"/>
            <a:ext cx="2824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Tajenka :</a:t>
            </a:r>
            <a:r>
              <a:rPr lang="cs-CZ" dirty="0" smtClean="0"/>
              <a:t>   ……………………..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2195736" y="4869160"/>
            <a:ext cx="1800200" cy="69837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VÍTR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70196.JPG"/>
          <p:cNvPicPr>
            <a:picLocks noChangeAspect="1"/>
          </p:cNvPicPr>
          <p:nvPr/>
        </p:nvPicPr>
        <p:blipFill>
          <a:blip r:embed="rId2" cstate="print">
            <a:lum contrast="40000"/>
          </a:blip>
          <a:stretch>
            <a:fillRect/>
          </a:stretch>
        </p:blipFill>
        <p:spPr>
          <a:xfrm>
            <a:off x="827584" y="404664"/>
            <a:ext cx="6774898" cy="626444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5" y="908720"/>
            <a:ext cx="4862353" cy="523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800" dirty="0" smtClean="0"/>
              <a:t>VĚTRNÁ ELEKTRÁRNA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4149080"/>
            <a:ext cx="1803827" cy="523220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PETROVICE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1070201.JPG"/>
          <p:cNvPicPr>
            <a:picLocks noChangeAspect="1"/>
          </p:cNvPicPr>
          <p:nvPr/>
        </p:nvPicPr>
        <p:blipFill>
          <a:blip r:embed="rId2" cstate="print">
            <a:lum contrast="20000"/>
          </a:blip>
          <a:stretch>
            <a:fillRect/>
          </a:stretch>
        </p:blipFill>
        <p:spPr>
          <a:xfrm>
            <a:off x="827584" y="1700808"/>
            <a:ext cx="6549015" cy="48895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70393" y="241926"/>
            <a:ext cx="7436541" cy="107721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Větrné elektrárny se staví tam, kde hodně a často fouká …………</a:t>
            </a:r>
            <a:endParaRPr lang="cs-CZ" sz="3200" dirty="0"/>
          </a:p>
        </p:txBody>
      </p:sp>
      <p:pic>
        <p:nvPicPr>
          <p:cNvPr id="1029" name="Picture 5" descr="C:\Users\User\AppData\Local\Microsoft\Windows\Temporary Internet Files\Content.IE5\637121T3\MM90004115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135499"/>
            <a:ext cx="1171575" cy="1114425"/>
          </a:xfrm>
          <a:prstGeom prst="rect">
            <a:avLst/>
          </a:prstGeom>
          <a:noFill/>
        </p:spPr>
      </p:pic>
      <p:sp>
        <p:nvSpPr>
          <p:cNvPr id="2" name="Zaoblený obdélník 1"/>
          <p:cNvSpPr/>
          <p:nvPr/>
        </p:nvSpPr>
        <p:spPr>
          <a:xfrm>
            <a:off x="2987824" y="780534"/>
            <a:ext cx="914400" cy="44075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VÍTR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27809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70198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323528" y="620688"/>
            <a:ext cx="3881735" cy="5814344"/>
          </a:xfrm>
          <a:prstGeom prst="rect">
            <a:avLst/>
          </a:prstGeom>
        </p:spPr>
      </p:pic>
      <p:pic>
        <p:nvPicPr>
          <p:cNvPr id="3" name="Obrázek 2" descr="P10701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692696"/>
            <a:ext cx="2858862" cy="439248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427984" y="5445224"/>
            <a:ext cx="2068836" cy="36933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Vchod do elektrárny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3717032"/>
            <a:ext cx="2616486" cy="36933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Co znamená tato značka ?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6372200" y="2492896"/>
            <a:ext cx="648072" cy="12241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70203.JPG"/>
          <p:cNvPicPr>
            <a:picLocks noChangeAspect="1"/>
          </p:cNvPicPr>
          <p:nvPr/>
        </p:nvPicPr>
        <p:blipFill>
          <a:blip r:embed="rId2" cstate="print">
            <a:lum contrast="30000"/>
          </a:blip>
          <a:stretch>
            <a:fillRect/>
          </a:stretch>
        </p:blipFill>
        <p:spPr>
          <a:xfrm>
            <a:off x="2282753" y="260648"/>
            <a:ext cx="4290462" cy="642656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27984" y="5805264"/>
            <a:ext cx="1265283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tubust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70209.JPG"/>
          <p:cNvPicPr>
            <a:picLocks noChangeAspect="1"/>
          </p:cNvPicPr>
          <p:nvPr/>
        </p:nvPicPr>
        <p:blipFill>
          <a:blip r:embed="rId2" cstate="print">
            <a:lum contrast="30000"/>
          </a:blip>
          <a:stretch>
            <a:fillRect/>
          </a:stretch>
        </p:blipFill>
        <p:spPr>
          <a:xfrm>
            <a:off x="566804" y="1109925"/>
            <a:ext cx="8028384" cy="535985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948264" y="2604503"/>
            <a:ext cx="853311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listy</a:t>
            </a:r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5724128" y="2708921"/>
            <a:ext cx="1224136" cy="1879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1340768"/>
            <a:ext cx="6043449" cy="86177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Funkce větrné elektrárny - animace</a:t>
            </a:r>
          </a:p>
          <a:p>
            <a:endParaRPr lang="cs-CZ" dirty="0"/>
          </a:p>
        </p:txBody>
      </p:sp>
      <p:pic>
        <p:nvPicPr>
          <p:cNvPr id="4" name="Picture 5" descr="C:\Users\uzivatel\AppData\Local\Microsoft\Windows\Temporary Internet Files\Content.IE5\02KQOVLI\MC900434799[2]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348880"/>
            <a:ext cx="1288381" cy="1288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268760"/>
            <a:ext cx="856895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200" dirty="0" smtClean="0"/>
              <a:t>Její provoz je relativně šetrný k životnímu prostředí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200" dirty="0" smtClean="0"/>
              <a:t>Neznečišťuje ovzduší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200" dirty="0" smtClean="0"/>
              <a:t>K výrobě elektřiny potřebuje jen dostatek proudícího větru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599" y="394140"/>
            <a:ext cx="5615293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VÝHODY ELEKTRÁRNY</a:t>
            </a:r>
            <a:endParaRPr lang="cs-CZ" sz="4000" dirty="0"/>
          </a:p>
        </p:txBody>
      </p:sp>
      <p:pic>
        <p:nvPicPr>
          <p:cNvPr id="3077" name="Picture 5" descr="C:\Users\User\AppData\Local\Microsoft\Windows\Temporary Internet Files\Content.IE5\WL428E9A\MM90030344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1259" y="4606505"/>
            <a:ext cx="1293482" cy="13081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56176" y="609329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31744" y="1484784"/>
            <a:ext cx="8312255" cy="22320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200" dirty="0" smtClean="0"/>
              <a:t>Jsou často dosti hlučné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200" dirty="0" smtClean="0"/>
              <a:t>Ohrožení ptáků a plašení zvěře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3200" dirty="0" smtClean="0"/>
              <a:t>Oproti jiným elektrárnám mají malý výkon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07273" y="620688"/>
            <a:ext cx="7075848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NEVÝHODY VĚTRNÉ ELEKTRÁRNY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6059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1800" dirty="0" smtClean="0">
                <a:latin typeface="Calibri" pitchFamily="34" charset="0"/>
                <a:cs typeface="Calibri" pitchFamily="34" charset="0"/>
              </a:rPr>
              <a:t>Obr. 1 – 6 :   </a:t>
            </a:r>
            <a:r>
              <a:rPr lang="cs-CZ" sz="1800" dirty="0" smtClean="0">
                <a:latin typeface="Calibri" pitchFamily="34" charset="0"/>
                <a:cs typeface="Calibri" pitchFamily="34" charset="0"/>
                <a:hlinkClick r:id="rId2"/>
              </a:rPr>
              <a:t>www.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  <a:hlinkClick r:id="rId2"/>
              </a:rPr>
              <a:t>microsoft.office.com</a:t>
            </a: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sz="1800" dirty="0" smtClean="0">
                <a:latin typeface="Calibri" pitchFamily="34" charset="0"/>
                <a:cs typeface="Calibri" pitchFamily="34" charset="0"/>
              </a:rPr>
              <a:t>Ostatní obr. : autor</a:t>
            </a:r>
          </a:p>
          <a:p>
            <a:pPr lvl="0"/>
            <a:r>
              <a:rPr lang="cs-CZ" sz="1800" dirty="0" smtClean="0">
                <a:latin typeface="Calibri" pitchFamily="34" charset="0"/>
                <a:cs typeface="Calibri" pitchFamily="34" charset="0"/>
              </a:rPr>
              <a:t>Hypertextový odkaz : </a:t>
            </a:r>
            <a:r>
              <a:rPr lang="cs-CZ" sz="1800" dirty="0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http://www.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cez.cz</a:t>
            </a:r>
            <a:r>
              <a:rPr lang="cs-CZ" sz="1800" dirty="0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/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cs</a:t>
            </a:r>
            <a:r>
              <a:rPr lang="cs-CZ" sz="1800" dirty="0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/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vyroba</a:t>
            </a:r>
            <a:r>
              <a:rPr lang="cs-CZ" sz="1800" dirty="0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-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elektriny</a:t>
            </a:r>
            <a:r>
              <a:rPr lang="cs-CZ" sz="1800" dirty="0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/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obnovitelne</a:t>
            </a:r>
            <a:r>
              <a:rPr lang="cs-CZ" sz="1800" dirty="0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-zdroje/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vitr</a:t>
            </a:r>
            <a:r>
              <a:rPr lang="cs-CZ" sz="1800" dirty="0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/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flash</a:t>
            </a:r>
            <a:r>
              <a:rPr lang="cs-CZ" sz="1800" dirty="0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-model-jak-funguje-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vetrna</a:t>
            </a:r>
            <a:r>
              <a:rPr lang="cs-CZ" sz="1800" dirty="0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-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  <a:hlinkClick r:id="rId3" action="ppaction://hlinkpres?slideindex=1&amp;slidetitle="/>
              </a:rPr>
              <a:t>elektrarna.html</a:t>
            </a: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/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07996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389</TotalTime>
  <Words>238</Words>
  <Application>Microsoft Office PowerPoint</Application>
  <PresentationFormat>Předvádění na obrazovce (4:3)</PresentationFormat>
  <Paragraphs>57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Větrná elektrárna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68</cp:revision>
  <dcterms:created xsi:type="dcterms:W3CDTF">2013-04-01T16:39:38Z</dcterms:created>
  <dcterms:modified xsi:type="dcterms:W3CDTF">2013-05-28T11:57:53Z</dcterms:modified>
</cp:coreProperties>
</file>