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63" r:id="rId2"/>
    <p:sldId id="267" r:id="rId3"/>
    <p:sldId id="273" r:id="rId4"/>
    <p:sldId id="268" r:id="rId5"/>
    <p:sldId id="275" r:id="rId6"/>
    <p:sldId id="269" r:id="rId7"/>
    <p:sldId id="277" r:id="rId8"/>
    <p:sldId id="278" r:id="rId9"/>
    <p:sldId id="279" r:id="rId10"/>
    <p:sldId id="270" r:id="rId11"/>
    <p:sldId id="28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FD73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VY_32_INOVACE_214_FYZIKA_ELEKTRICKÝ </a:t>
          </a:r>
          <a:r>
            <a:rPr lang="cs-CZ" sz="2000" baseline="0" dirty="0" smtClean="0"/>
            <a:t>OBVOD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>
        <a:ln>
          <a:solidFill>
            <a:schemeClr val="bg2"/>
          </a:solidFill>
        </a:ln>
      </dgm:spPr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Vladimíra </a:t>
          </a:r>
          <a:r>
            <a:rPr lang="cs-CZ" sz="2000" dirty="0" err="1" smtClean="0"/>
            <a:t>Benediktová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ELEKTRICKÝ OBVOD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>
        <a:solidFill>
          <a:srgbClr val="FFFF00"/>
        </a:solidFill>
      </dgm:spPr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591CE89-4F52-4576-BD8F-73AEB745E1D3}" type="presOf" srcId="{4C35D32F-0EAB-4CD7-82EE-45574DC2A586}" destId="{890E4F0B-2866-4A3F-A3C7-2A14B1797930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D2DB5F6B-EC43-486A-B646-459DEB7A43AC}" type="presOf" srcId="{4C35D32F-0EAB-4CD7-82EE-45574DC2A586}" destId="{8BEBB6EC-1DAA-4CAC-8A25-BC0FCBD5DBD5}" srcOrd="0" destOrd="0" presId="urn:microsoft.com/office/officeart/2005/8/layout/target3"/>
    <dgm:cxn modelId="{8F6A565E-FB1E-44C9-AA36-BCECAC1A7451}" type="presOf" srcId="{B651F6E3-6281-48DB-9319-2AEAFDAE7572}" destId="{6BB5E863-4638-4E1D-BFDE-399D028AC4ED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A96CC28-9DE7-4C50-83FC-C241313C0ADD}" type="presOf" srcId="{D1D4F407-5343-4D3F-B5B9-D407B03CAEB4}" destId="{D005CE8C-CC26-4C3E-AC11-E15060ECD759}" srcOrd="0" destOrd="0" presId="urn:microsoft.com/office/officeart/2005/8/layout/target3"/>
    <dgm:cxn modelId="{C15C31B4-BCAF-40E7-933E-03D4FC738A91}" type="presOf" srcId="{D1B46980-6531-4606-95E6-44980827E919}" destId="{6140AFEC-043D-4C43-A2F9-D0F5331DF3A3}" srcOrd="0" destOrd="0" presId="urn:microsoft.com/office/officeart/2005/8/layout/target3"/>
    <dgm:cxn modelId="{8D408A64-3A0F-4E17-AF69-F63D906E93AE}" type="presOf" srcId="{D1B46980-6531-4606-95E6-44980827E919}" destId="{2BE915AB-18AA-4053-B92C-3BFC9ED204BB}" srcOrd="1" destOrd="0" presId="urn:microsoft.com/office/officeart/2005/8/layout/target3"/>
    <dgm:cxn modelId="{223A0BDC-6744-4556-868C-27FFDA16C095}" type="presOf" srcId="{D8197B8C-B260-4A16-BDF4-0947B075E274}" destId="{5A5FFA88-C948-4069-8E93-59FA12366E83}" srcOrd="1" destOrd="0" presId="urn:microsoft.com/office/officeart/2005/8/layout/target3"/>
    <dgm:cxn modelId="{2A5E5E30-CC00-44F4-98FD-B4E65FB233BB}" type="presOf" srcId="{B651F6E3-6281-48DB-9319-2AEAFDAE7572}" destId="{619D679B-A015-4ECF-8348-D1034C574F40}" srcOrd="0" destOrd="0" presId="urn:microsoft.com/office/officeart/2005/8/layout/target3"/>
    <dgm:cxn modelId="{81D0E456-C0D6-419D-B664-DE3F5534BEE3}" type="presOf" srcId="{D1D4F407-5343-4D3F-B5B9-D407B03CAEB4}" destId="{AED2198E-93D5-4001-81B4-73124B309672}" srcOrd="1" destOrd="0" presId="urn:microsoft.com/office/officeart/2005/8/layout/target3"/>
    <dgm:cxn modelId="{F1723F57-58A5-42F9-AE8C-855DDDD0302A}" type="presOf" srcId="{757F3AB3-0718-4624-B441-E567A8F0AB56}" destId="{333A1088-737F-45CB-B68E-254E46348037}" srcOrd="0" destOrd="0" presId="urn:microsoft.com/office/officeart/2005/8/layout/target3"/>
    <dgm:cxn modelId="{ABD3E77B-BC9F-40E5-B831-98E20C054B6C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C3071009-1EB3-4BC5-8B10-2AC4F571CC7D}" type="presParOf" srcId="{333A1088-737F-45CB-B68E-254E46348037}" destId="{F5ABB229-8D3B-4694-996A-96F23CF14429}" srcOrd="0" destOrd="0" presId="urn:microsoft.com/office/officeart/2005/8/layout/target3"/>
    <dgm:cxn modelId="{71E5FF8A-5AF6-460A-B190-8E28A8DBD9B3}" type="presParOf" srcId="{333A1088-737F-45CB-B68E-254E46348037}" destId="{F41139FD-01EE-4571-8B17-4FB00FC51163}" srcOrd="1" destOrd="0" presId="urn:microsoft.com/office/officeart/2005/8/layout/target3"/>
    <dgm:cxn modelId="{CF2A5911-C17F-472A-AEA5-7BF2A923C764}" type="presParOf" srcId="{333A1088-737F-45CB-B68E-254E46348037}" destId="{D005CE8C-CC26-4C3E-AC11-E15060ECD759}" srcOrd="2" destOrd="0" presId="urn:microsoft.com/office/officeart/2005/8/layout/target3"/>
    <dgm:cxn modelId="{CE9A7954-C33B-4FE5-946C-23DCEC6624CD}" type="presParOf" srcId="{333A1088-737F-45CB-B68E-254E46348037}" destId="{2C702D82-9B77-49B7-9568-BB8EB47C3372}" srcOrd="3" destOrd="0" presId="urn:microsoft.com/office/officeart/2005/8/layout/target3"/>
    <dgm:cxn modelId="{714E118B-BE53-496D-A532-406187A544E4}" type="presParOf" srcId="{333A1088-737F-45CB-B68E-254E46348037}" destId="{A52A0455-90FF-4808-ABD0-F02540D31D5A}" srcOrd="4" destOrd="0" presId="urn:microsoft.com/office/officeart/2005/8/layout/target3"/>
    <dgm:cxn modelId="{3F0E28AD-ACDA-42F8-A4EE-5070E916F1D6}" type="presParOf" srcId="{333A1088-737F-45CB-B68E-254E46348037}" destId="{6140AFEC-043D-4C43-A2F9-D0F5331DF3A3}" srcOrd="5" destOrd="0" presId="urn:microsoft.com/office/officeart/2005/8/layout/target3"/>
    <dgm:cxn modelId="{737496BF-1FD0-4C07-ACB5-C96955724A2E}" type="presParOf" srcId="{333A1088-737F-45CB-B68E-254E46348037}" destId="{9358AC05-5D7D-4327-9F80-1AD486AEA664}" srcOrd="6" destOrd="0" presId="urn:microsoft.com/office/officeart/2005/8/layout/target3"/>
    <dgm:cxn modelId="{17357123-B736-4649-BC05-FB59DCD9A7C1}" type="presParOf" srcId="{333A1088-737F-45CB-B68E-254E46348037}" destId="{313FC574-E1CD-4FB4-B054-0B805CE0447D}" srcOrd="7" destOrd="0" presId="urn:microsoft.com/office/officeart/2005/8/layout/target3"/>
    <dgm:cxn modelId="{A7EF1E12-3AA8-49CB-9733-36A614571445}" type="presParOf" srcId="{333A1088-737F-45CB-B68E-254E46348037}" destId="{619D679B-A015-4ECF-8348-D1034C574F40}" srcOrd="8" destOrd="0" presId="urn:microsoft.com/office/officeart/2005/8/layout/target3"/>
    <dgm:cxn modelId="{0BCD0C2A-5463-4DDF-9894-C549A490183A}" type="presParOf" srcId="{333A1088-737F-45CB-B68E-254E46348037}" destId="{322283A8-4A27-4CDA-BAE3-F381106A9174}" srcOrd="9" destOrd="0" presId="urn:microsoft.com/office/officeart/2005/8/layout/target3"/>
    <dgm:cxn modelId="{4CFE5957-56CF-421F-A393-43CBCDC66D03}" type="presParOf" srcId="{333A1088-737F-45CB-B68E-254E46348037}" destId="{FFC9F71D-1B4F-4AD9-A4A6-86ADEFC8AF5C}" srcOrd="10" destOrd="0" presId="urn:microsoft.com/office/officeart/2005/8/layout/target3"/>
    <dgm:cxn modelId="{BBFD5796-7E32-4644-98B6-51C368C70A00}" type="presParOf" srcId="{333A1088-737F-45CB-B68E-254E46348037}" destId="{25B08C86-7E15-44DC-BE7F-FFB55DD49D12}" srcOrd="11" destOrd="0" presId="urn:microsoft.com/office/officeart/2005/8/layout/target3"/>
    <dgm:cxn modelId="{403682FC-003A-4C4C-A854-CCC94F43F250}" type="presParOf" srcId="{333A1088-737F-45CB-B68E-254E46348037}" destId="{76644BE8-9D7C-4C09-B250-3D10AF48CBB7}" srcOrd="12" destOrd="0" presId="urn:microsoft.com/office/officeart/2005/8/layout/target3"/>
    <dgm:cxn modelId="{0E1E64C7-0995-490D-8A23-775D28BDA63F}" type="presParOf" srcId="{333A1088-737F-45CB-B68E-254E46348037}" destId="{EE85B701-7295-41C0-BA7A-34D3756A2AE6}" srcOrd="13" destOrd="0" presId="urn:microsoft.com/office/officeart/2005/8/layout/target3"/>
    <dgm:cxn modelId="{19CC1B23-EDE9-4445-B77B-7C4EA36EB4F6}" type="presParOf" srcId="{333A1088-737F-45CB-B68E-254E46348037}" destId="{8BEBB6EC-1DAA-4CAC-8A25-BC0FCBD5DBD5}" srcOrd="14" destOrd="0" presId="urn:microsoft.com/office/officeart/2005/8/layout/target3"/>
    <dgm:cxn modelId="{BF8FE5EC-AE34-4CD9-91D4-F5ACC7A22DC7}" type="presParOf" srcId="{333A1088-737F-45CB-B68E-254E46348037}" destId="{AED2198E-93D5-4001-81B4-73124B309672}" srcOrd="15" destOrd="0" presId="urn:microsoft.com/office/officeart/2005/8/layout/target3"/>
    <dgm:cxn modelId="{942F7443-580B-4A47-BFC3-79B385BD5E98}" type="presParOf" srcId="{333A1088-737F-45CB-B68E-254E46348037}" destId="{2BE915AB-18AA-4053-B92C-3BFC9ED204BB}" srcOrd="16" destOrd="0" presId="urn:microsoft.com/office/officeart/2005/8/layout/target3"/>
    <dgm:cxn modelId="{688AB3FE-DB98-4CA6-BFE9-904592C85FDC}" type="presParOf" srcId="{333A1088-737F-45CB-B68E-254E46348037}" destId="{6BB5E863-4638-4E1D-BFDE-399D028AC4ED}" srcOrd="17" destOrd="0" presId="urn:microsoft.com/office/officeart/2005/8/layout/target3"/>
    <dgm:cxn modelId="{A68452D6-73DA-4604-BB9B-6F3E985F5BAA}" type="presParOf" srcId="{333A1088-737F-45CB-B68E-254E46348037}" destId="{5A5FFA88-C948-4069-8E93-59FA12366E83}" srcOrd="18" destOrd="0" presId="urn:microsoft.com/office/officeart/2005/8/layout/target3"/>
    <dgm:cxn modelId="{478D9D2E-9BD9-4C51-AC21-4C547105B2B1}" type="presParOf" srcId="{333A1088-737F-45CB-B68E-254E46348037}" destId="{890E4F0B-2866-4A3F-A3C7-2A14B1797930}" srcOrd="19" destOrd="0" presId="urn:microsoft.com/office/officeart/2005/8/layout/target3"/>
  </dgm:cxnLst>
  <dgm:bg/>
  <dgm:whole>
    <a:ln>
      <a:noFill/>
    </a:ln>
  </dgm:whole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rgbClr val="FFFF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bg2"/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rgbClr val="FFFF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Vladimíra </a:t>
          </a:r>
          <a:r>
            <a:rPr lang="cs-CZ" sz="2000" kern="1200" dirty="0" err="1" smtClean="0"/>
            <a:t>Benediktová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rgbClr val="FFFF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VY_32_INOVACE_214_FYZIKA_ELEKTRICKÝ </a:t>
          </a:r>
          <a:r>
            <a:rPr lang="cs-CZ" sz="2000" kern="1200" baseline="0" dirty="0" smtClean="0"/>
            <a:t>OBVOD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rgbClr val="FFFF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ELEKTRICKÝ OBVOD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rgbClr val="FFFF00"/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7F2AD0C-61A6-4631-BF99-556E03B13E6A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6D57306-D227-4C2D-9341-F86CE6633E04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65230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CFBFD99-70C2-42A6-BAD2-F8E780C7EEE4}" type="slidenum">
              <a:rPr lang="en-US" smtClean="0"/>
              <a:pPr/>
              <a:t>2</a:t>
            </a:fld>
            <a:endParaRPr 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CAC93-4910-4091-BEAA-8BC84913C2A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AB289-DAF2-4813-9278-D582FAB36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CAC93-4910-4091-BEAA-8BC84913C2A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AB289-DAF2-4813-9278-D582FAB36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CAC93-4910-4091-BEAA-8BC84913C2A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AB289-DAF2-4813-9278-D582FAB36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CAC93-4910-4091-BEAA-8BC84913C2A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AB289-DAF2-4813-9278-D582FAB36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CAC93-4910-4091-BEAA-8BC84913C2A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AB289-DAF2-4813-9278-D582FAB36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CAC93-4910-4091-BEAA-8BC84913C2A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AB289-DAF2-4813-9278-D582FAB36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CAC93-4910-4091-BEAA-8BC84913C2A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AB289-DAF2-4813-9278-D582FAB36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CAC93-4910-4091-BEAA-8BC84913C2A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AB289-DAF2-4813-9278-D582FAB36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CAC93-4910-4091-BEAA-8BC84913C2A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AB289-DAF2-4813-9278-D582FAB36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CAC93-4910-4091-BEAA-8BC84913C2A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AB289-DAF2-4813-9278-D582FAB36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ACAC93-4910-4091-BEAA-8BC84913C2A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60AB289-DAF2-4813-9278-D582FAB36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ACAC93-4910-4091-BEAA-8BC84913C2A5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60AB289-DAF2-4813-9278-D582FAB36C5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wmf"/><Relationship Id="rId3" Type="http://schemas.openxmlformats.org/officeDocument/2006/relationships/image" Target="../media/image3.wmf"/><Relationship Id="rId7" Type="http://schemas.openxmlformats.org/officeDocument/2006/relationships/image" Target="../media/image7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wmf"/><Relationship Id="rId5" Type="http://schemas.openxmlformats.org/officeDocument/2006/relationships/image" Target="../media/image5.wmf"/><Relationship Id="rId10" Type="http://schemas.openxmlformats.org/officeDocument/2006/relationships/image" Target="../media/image10.png"/><Relationship Id="rId4" Type="http://schemas.openxmlformats.org/officeDocument/2006/relationships/image" Target="../media/image4.wmf"/><Relationship Id="rId9" Type="http://schemas.openxmlformats.org/officeDocument/2006/relationships/image" Target="../media/image9.wmf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wmf"/><Relationship Id="rId13" Type="http://schemas.openxmlformats.org/officeDocument/2006/relationships/image" Target="../media/image22.wmf"/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12" Type="http://schemas.openxmlformats.org/officeDocument/2006/relationships/image" Target="../media/image21.wmf"/><Relationship Id="rId2" Type="http://schemas.openxmlformats.org/officeDocument/2006/relationships/image" Target="../media/image11.wmf"/><Relationship Id="rId16" Type="http://schemas.openxmlformats.org/officeDocument/2006/relationships/image" Target="../media/image25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5.wmf"/><Relationship Id="rId11" Type="http://schemas.openxmlformats.org/officeDocument/2006/relationships/image" Target="../media/image20.wmf"/><Relationship Id="rId5" Type="http://schemas.openxmlformats.org/officeDocument/2006/relationships/image" Target="../media/image14.wmf"/><Relationship Id="rId15" Type="http://schemas.openxmlformats.org/officeDocument/2006/relationships/image" Target="../media/image24.wmf"/><Relationship Id="rId10" Type="http://schemas.openxmlformats.org/officeDocument/2006/relationships/image" Target="../media/image19.wmf"/><Relationship Id="rId4" Type="http://schemas.openxmlformats.org/officeDocument/2006/relationships/image" Target="../media/image13.wmf"/><Relationship Id="rId9" Type="http://schemas.openxmlformats.org/officeDocument/2006/relationships/image" Target="../media/image18.wmf"/><Relationship Id="rId14" Type="http://schemas.openxmlformats.org/officeDocument/2006/relationships/image" Target="../media/image23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microsoft.office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054013851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Materiál pro výuku předmětu Fyzika v 8. třídě základní školy praktické</a:t>
            </a:r>
          </a:p>
          <a:p>
            <a:r>
              <a:rPr lang="cs-CZ" dirty="0" smtClean="0"/>
              <a:t>Určeno pro interaktivní tabuli</a:t>
            </a:r>
          </a:p>
          <a:p>
            <a:r>
              <a:rPr lang="cs-CZ" dirty="0" smtClean="0"/>
              <a:t>Výklad látky </a:t>
            </a:r>
            <a:r>
              <a:rPr lang="cs-CZ" smtClean="0"/>
              <a:t>– Elektrický </a:t>
            </a:r>
            <a:r>
              <a:rPr lang="cs-CZ" dirty="0" smtClean="0"/>
              <a:t>obvod</a:t>
            </a:r>
          </a:p>
          <a:p>
            <a:r>
              <a:rPr lang="cs-CZ" dirty="0" smtClean="0">
                <a:latin typeface="Calibri" pitchFamily="34" charset="0"/>
              </a:rPr>
              <a:t>Charakteristika: elektrický obvod, elektřina, spotřebič, zdroj</a:t>
            </a:r>
          </a:p>
          <a:p>
            <a:r>
              <a:rPr lang="cs-CZ" dirty="0" smtClean="0">
                <a:latin typeface="Calibri" pitchFamily="34" charset="0"/>
              </a:rPr>
              <a:t>Motivační křížovka a obrázky</a:t>
            </a:r>
          </a:p>
          <a:p>
            <a:r>
              <a:rPr lang="cs-CZ" dirty="0" smtClean="0">
                <a:latin typeface="Calibri" pitchFamily="34" charset="0"/>
              </a:rPr>
              <a:t>Prostor pro samostatnou práci – žáci pojmenovávají obrázky (možno ústně i písemně) </a:t>
            </a:r>
          </a:p>
          <a:p>
            <a:r>
              <a:rPr lang="cs-CZ" dirty="0" smtClean="0"/>
              <a:t>Prostor pro diskuzi i praktické předvedení</a:t>
            </a:r>
          </a:p>
          <a:p>
            <a:r>
              <a:rPr lang="cs-CZ" dirty="0" smtClean="0"/>
              <a:t>Žáci dobře reagovali, aktivně se zapojovali do práce, obrázky spotřebičů většinou poznávali</a:t>
            </a:r>
          </a:p>
          <a:p>
            <a:r>
              <a:rPr lang="cs-CZ" dirty="0" smtClean="0"/>
              <a:t>Vytvořeno  10. </a:t>
            </a:r>
            <a:r>
              <a:rPr lang="cs-CZ" dirty="0"/>
              <a:t>4</a:t>
            </a:r>
            <a:r>
              <a:rPr lang="cs-CZ" dirty="0" smtClean="0"/>
              <a:t>. 2013</a:t>
            </a:r>
            <a:endParaRPr lang="en-US" dirty="0" smtClean="0"/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/>
          <a:lstStyle/>
          <a:p>
            <a:r>
              <a:rPr lang="cs-CZ" u="sng" dirty="0" smtClean="0"/>
              <a:t>Vylušti tajenku</a:t>
            </a:r>
            <a:endParaRPr lang="cs-CZ" u="sng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475656" y="1397000"/>
          <a:ext cx="6096000" cy="3337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1"/>
                    </a:solidFill>
                  </a:tcPr>
                </a:tc>
              </a:tr>
            </a:tbl>
          </a:graphicData>
        </a:graphic>
      </p:graphicFrame>
      <p:pic>
        <p:nvPicPr>
          <p:cNvPr id="1027" name="Picture 3" descr="C:\Users\User\AppData\Local\Microsoft\Windows\Temporary Internet Files\Content.IE5\V74FUSD4\MP900427744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668344" y="1124744"/>
            <a:ext cx="1124744" cy="1124744"/>
          </a:xfrm>
          <a:prstGeom prst="rect">
            <a:avLst/>
          </a:prstGeom>
          <a:noFill/>
        </p:spPr>
      </p:pic>
      <p:pic>
        <p:nvPicPr>
          <p:cNvPr id="1029" name="Picture 5" descr="C:\Users\User\AppData\Local\Microsoft\Windows\Temporary Internet Files\Content.IE5\V74FUSD4\MC90038383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00392" y="2348880"/>
            <a:ext cx="658368" cy="932688"/>
          </a:xfrm>
          <a:prstGeom prst="rect">
            <a:avLst/>
          </a:prstGeom>
          <a:noFill/>
        </p:spPr>
      </p:pic>
      <p:pic>
        <p:nvPicPr>
          <p:cNvPr id="1030" name="Picture 6" descr="C:\Users\User\AppData\Local\Microsoft\Windows\Temporary Internet Files\Content.IE5\XQS3PGP2\MC900222661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51839" y="3645024"/>
            <a:ext cx="1292161" cy="758491"/>
          </a:xfrm>
          <a:prstGeom prst="rect">
            <a:avLst/>
          </a:prstGeom>
          <a:noFill/>
        </p:spPr>
      </p:pic>
      <p:pic>
        <p:nvPicPr>
          <p:cNvPr id="1033" name="Picture 9" descr="C:\Users\User\AppData\Local\Microsoft\Windows\Temporary Internet Files\Content.IE5\6FJYVSA6\MC900352376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668344" y="4869160"/>
            <a:ext cx="1205960" cy="981311"/>
          </a:xfrm>
          <a:prstGeom prst="rect">
            <a:avLst/>
          </a:prstGeom>
          <a:noFill/>
        </p:spPr>
      </p:pic>
      <p:pic>
        <p:nvPicPr>
          <p:cNvPr id="1035" name="Picture 11" descr="C:\Users\User\AppData\Local\Microsoft\Windows\Temporary Internet Files\Content.IE5\REQH03EN\MC900193286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03648" y="5085184"/>
            <a:ext cx="823626" cy="662412"/>
          </a:xfrm>
          <a:prstGeom prst="rect">
            <a:avLst/>
          </a:prstGeom>
          <a:noFill/>
        </p:spPr>
      </p:pic>
      <p:pic>
        <p:nvPicPr>
          <p:cNvPr id="1038" name="Picture 14" descr="C:\Users\User\AppData\Local\Microsoft\Windows\Temporary Internet Files\Content.IE5\6FJYVSA6\MC900441741[1].pn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79512" y="4077072"/>
            <a:ext cx="1155576" cy="1155576"/>
          </a:xfrm>
          <a:prstGeom prst="rect">
            <a:avLst/>
          </a:prstGeom>
          <a:noFill/>
        </p:spPr>
      </p:pic>
      <p:pic>
        <p:nvPicPr>
          <p:cNvPr id="1040" name="Picture 16" descr="C:\Program Files (x86)\Microsoft Office\MEDIA\CAGCAT10\j0285750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79512" y="3212976"/>
            <a:ext cx="1029290" cy="632535"/>
          </a:xfrm>
          <a:prstGeom prst="rect">
            <a:avLst/>
          </a:prstGeom>
          <a:noFill/>
        </p:spPr>
      </p:pic>
      <p:pic>
        <p:nvPicPr>
          <p:cNvPr id="1046" name="Picture 22" descr="C:\Users\User\AppData\Local\Microsoft\Windows\Temporary Internet Files\Content.IE5\YUWUC4CL\MC900324476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83568" y="1988840"/>
            <a:ext cx="1074202" cy="932624"/>
          </a:xfrm>
          <a:prstGeom prst="rect">
            <a:avLst/>
          </a:prstGeom>
          <a:noFill/>
        </p:spPr>
      </p:pic>
      <p:pic>
        <p:nvPicPr>
          <p:cNvPr id="1047" name="Picture 23" descr="C:\Users\User\AppData\Local\Microsoft\Windows\Temporary Internet Files\Content.IE5\6FJYVSA6\MC900441793[1].pn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475656" y="1052736"/>
            <a:ext cx="1227584" cy="1227584"/>
          </a:xfrm>
          <a:prstGeom prst="rect">
            <a:avLst/>
          </a:prstGeom>
          <a:noFill/>
        </p:spPr>
      </p:pic>
      <p:sp>
        <p:nvSpPr>
          <p:cNvPr id="31" name="TextovéPole 30"/>
          <p:cNvSpPr txBox="1"/>
          <p:nvPr/>
        </p:nvSpPr>
        <p:spPr>
          <a:xfrm>
            <a:off x="2339752" y="256490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4.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3635896" y="141277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1.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915816" y="177281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2.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915816" y="213285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3.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2915816" y="285293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5.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1115616" y="321297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1115616" y="364502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915816" y="4005064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8.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1691680" y="4293096"/>
            <a:ext cx="359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9.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1979712" y="6021288"/>
            <a:ext cx="367235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TAJENKA -  ………….</a:t>
            </a:r>
            <a:endParaRPr lang="cs-CZ" sz="36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4067944" y="6093296"/>
            <a:ext cx="1573636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spotřebič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7" dur="5000"/>
                                        <p:tgtEl>
                                          <p:spTgt spid="1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0" dur="5000"/>
                                        <p:tgtEl>
                                          <p:spTgt spid="1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3" dur="5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6" dur="5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19" dur="5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2" dur="5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5" dur="5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28" dur="5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3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out)">
                                      <p:cBhvr>
                                        <p:cTn id="31" dur="5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3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3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51720" y="274638"/>
            <a:ext cx="5904656" cy="850106"/>
          </a:xfrm>
          <a:solidFill>
            <a:srgbClr val="FFFF00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Pojmenuj spotřebiče</a:t>
            </a:r>
            <a:endParaRPr lang="cs-CZ" dirty="0"/>
          </a:p>
        </p:txBody>
      </p:sp>
      <p:pic>
        <p:nvPicPr>
          <p:cNvPr id="1035" name="Picture 11" descr="C:\Users\User\AppData\Local\Microsoft\Windows\Temporary Internet Files\Content.IE5\5CC25BQH\MC900290213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97526" y="1772816"/>
            <a:ext cx="999968" cy="1093041"/>
          </a:xfrm>
          <a:prstGeom prst="rect">
            <a:avLst/>
          </a:prstGeom>
          <a:noFill/>
        </p:spPr>
      </p:pic>
      <p:pic>
        <p:nvPicPr>
          <p:cNvPr id="1071" name="Picture 47" descr="C:\Users\User\AppData\Local\Microsoft\Windows\Temporary Internet Files\Content.IE5\V74FUSD4\MC900340988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044792" y="3140968"/>
            <a:ext cx="1176639" cy="1301884"/>
          </a:xfrm>
          <a:prstGeom prst="rect">
            <a:avLst/>
          </a:prstGeom>
          <a:noFill/>
        </p:spPr>
      </p:pic>
      <p:pic>
        <p:nvPicPr>
          <p:cNvPr id="2050" name="Picture 2" descr="C:\Program Files (x86)\Microsoft Office\MEDIA\CAGCAT10\j0199283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45017" y="3429000"/>
            <a:ext cx="1359942" cy="1221718"/>
          </a:xfrm>
          <a:prstGeom prst="rect">
            <a:avLst/>
          </a:prstGeom>
          <a:noFill/>
        </p:spPr>
      </p:pic>
      <p:pic>
        <p:nvPicPr>
          <p:cNvPr id="2053" name="Picture 5" descr="C:\Program Files (x86)\Microsoft Office\MEDIA\CAGCAT10\j0234266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7544" y="1196752"/>
            <a:ext cx="1506486" cy="1468261"/>
          </a:xfrm>
          <a:prstGeom prst="rect">
            <a:avLst/>
          </a:prstGeom>
          <a:noFill/>
        </p:spPr>
      </p:pic>
      <p:pic>
        <p:nvPicPr>
          <p:cNvPr id="2054" name="Picture 6" descr="C:\Users\User\AppData\Local\Microsoft\Windows\Temporary Internet Files\Content.IE5\6FJYVSA6\MC900293814[1].wmf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995936" y="2924944"/>
            <a:ext cx="1410235" cy="1354919"/>
          </a:xfrm>
          <a:prstGeom prst="rect">
            <a:avLst/>
          </a:prstGeom>
          <a:noFill/>
        </p:spPr>
      </p:pic>
      <p:pic>
        <p:nvPicPr>
          <p:cNvPr id="2055" name="Picture 7" descr="C:\Users\User\AppData\Local\Microsoft\Windows\Temporary Internet Files\Content.IE5\T91O9917\MC900215895[1].wmf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707904" y="4581128"/>
            <a:ext cx="1654309" cy="2082467"/>
          </a:xfrm>
          <a:prstGeom prst="rect">
            <a:avLst/>
          </a:prstGeom>
          <a:noFill/>
        </p:spPr>
      </p:pic>
      <p:pic>
        <p:nvPicPr>
          <p:cNvPr id="2057" name="Picture 9" descr="C:\Users\User\AppData\Local\Microsoft\Windows\Temporary Internet Files\Content.IE5\YUWUC4CL\MC900195840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724128" y="4941168"/>
            <a:ext cx="1275692" cy="1307370"/>
          </a:xfrm>
          <a:prstGeom prst="rect">
            <a:avLst/>
          </a:prstGeom>
          <a:noFill/>
        </p:spPr>
      </p:pic>
      <p:pic>
        <p:nvPicPr>
          <p:cNvPr id="2058" name="Picture 10" descr="C:\Users\User\AppData\Local\Microsoft\Windows\Temporary Internet Files\Content.IE5\XQS3PGP2\MC900293812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95536" y="2996952"/>
            <a:ext cx="1147746" cy="1204417"/>
          </a:xfrm>
          <a:prstGeom prst="rect">
            <a:avLst/>
          </a:prstGeom>
          <a:noFill/>
        </p:spPr>
      </p:pic>
      <p:pic>
        <p:nvPicPr>
          <p:cNvPr id="2060" name="Picture 12" descr="C:\Users\User\AppData\Local\Microsoft\Windows\Temporary Internet Files\Content.IE5\V74FUSD4\MC900215847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323528" y="4869160"/>
            <a:ext cx="1661565" cy="1392475"/>
          </a:xfrm>
          <a:prstGeom prst="rect">
            <a:avLst/>
          </a:prstGeom>
          <a:noFill/>
        </p:spPr>
      </p:pic>
      <p:pic>
        <p:nvPicPr>
          <p:cNvPr id="2062" name="Picture 14" descr="C:\Users\User\AppData\Local\Microsoft\Windows\Temporary Internet Files\Content.IE5\WL428E9A\MC900212571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771800" y="1540217"/>
            <a:ext cx="1091346" cy="1007608"/>
          </a:xfrm>
          <a:prstGeom prst="rect">
            <a:avLst/>
          </a:prstGeom>
          <a:noFill/>
        </p:spPr>
      </p:pic>
      <p:pic>
        <p:nvPicPr>
          <p:cNvPr id="2064" name="Picture 16" descr="C:\Users\User\AppData\Local\Microsoft\Windows\Temporary Internet Files\Content.IE5\MYNG2VKX\MC900397668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7668344" y="3429000"/>
            <a:ext cx="1236043" cy="1545054"/>
          </a:xfrm>
          <a:prstGeom prst="rect">
            <a:avLst/>
          </a:prstGeom>
          <a:noFill/>
        </p:spPr>
      </p:pic>
      <p:pic>
        <p:nvPicPr>
          <p:cNvPr id="2065" name="Picture 17" descr="C:\Users\User\AppData\Local\Microsoft\Windows\Temporary Internet Files\Content.IE5\MYNG2VKX\MC900332490[1].wmf"/>
          <p:cNvPicPr>
            <a:picLocks noChangeAspect="1"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4355976" y="1513335"/>
            <a:ext cx="1215104" cy="970667"/>
          </a:xfrm>
          <a:prstGeom prst="rect">
            <a:avLst/>
          </a:prstGeom>
          <a:noFill/>
        </p:spPr>
      </p:pic>
      <p:pic>
        <p:nvPicPr>
          <p:cNvPr id="2066" name="Picture 18" descr="C:\Users\User\AppData\Local\Microsoft\Windows\Temporary Internet Files\Content.IE5\V74FUSD4\MC900332478[1].wmf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7571970" y="1556792"/>
            <a:ext cx="1572030" cy="1510593"/>
          </a:xfrm>
          <a:prstGeom prst="rect">
            <a:avLst/>
          </a:prstGeom>
          <a:noFill/>
        </p:spPr>
      </p:pic>
      <p:pic>
        <p:nvPicPr>
          <p:cNvPr id="2067" name="Picture 19" descr="C:\Users\User\AppData\Local\Microsoft\Windows\Temporary Internet Files\Content.IE5\YUWUC4CL\MC900332464[1].wmf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7610108" y="5445224"/>
            <a:ext cx="1533892" cy="949836"/>
          </a:xfrm>
          <a:prstGeom prst="rect">
            <a:avLst/>
          </a:prstGeom>
          <a:noFill/>
        </p:spPr>
      </p:pic>
      <p:pic>
        <p:nvPicPr>
          <p:cNvPr id="2069" name="Picture 21" descr="C:\Users\User\AppData\Local\Microsoft\Windows\Temporary Internet Files\Content.IE5\6FJYVSA6\MC900332462[1].wmf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2267744" y="5373216"/>
            <a:ext cx="951528" cy="7585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987824" y="404664"/>
            <a:ext cx="3096344" cy="792088"/>
          </a:xfrm>
          <a:solidFill>
            <a:srgbClr val="FFFF00"/>
          </a:solidFill>
          <a:ln>
            <a:solidFill>
              <a:srgbClr val="FFFF00"/>
            </a:solidFill>
          </a:ln>
        </p:spPr>
        <p:txBody>
          <a:bodyPr/>
          <a:lstStyle/>
          <a:p>
            <a:r>
              <a:rPr lang="cs-CZ" dirty="0" smtClean="0"/>
              <a:t>Zdroj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K tomu, aby spotřebičem procházel proud, je třeba </a:t>
            </a:r>
            <a:r>
              <a:rPr lang="cs-CZ" u="sng" dirty="0" smtClean="0"/>
              <a:t>zdroj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7" name="Obrázek 6" descr="CIMG7195.JPG"/>
          <p:cNvPicPr>
            <a:picLocks noChangeAspect="1"/>
          </p:cNvPicPr>
          <p:nvPr/>
        </p:nvPicPr>
        <p:blipFill>
          <a:blip r:embed="rId2" cstate="print">
            <a:lum bright="10000" contrast="30000"/>
          </a:blip>
          <a:srcRect l="27163" t="18500" r="27163" b="14301"/>
          <a:stretch>
            <a:fillRect/>
          </a:stretch>
        </p:blipFill>
        <p:spPr>
          <a:xfrm>
            <a:off x="3563888" y="2420888"/>
            <a:ext cx="3523892" cy="388843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915816" y="594928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274638"/>
            <a:ext cx="7128792" cy="1143000"/>
          </a:xfrm>
          <a:solidFill>
            <a:srgbClr val="FFFF00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>Znáš některé další zdroje elektrického proudu ?</a:t>
            </a:r>
            <a:endParaRPr lang="cs-CZ" dirty="0"/>
          </a:p>
        </p:txBody>
      </p:sp>
      <p:pic>
        <p:nvPicPr>
          <p:cNvPr id="7" name="Obrázek 6" descr="CIMG837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2276872"/>
            <a:ext cx="3456384" cy="2592288"/>
          </a:xfrm>
          <a:prstGeom prst="rect">
            <a:avLst/>
          </a:prstGeom>
        </p:spPr>
      </p:pic>
      <p:pic>
        <p:nvPicPr>
          <p:cNvPr id="8" name="Obrázek 7" descr="DSC_0250.JPG"/>
          <p:cNvPicPr>
            <a:picLocks noChangeAspect="1"/>
          </p:cNvPicPr>
          <p:nvPr/>
        </p:nvPicPr>
        <p:blipFill>
          <a:blip r:embed="rId3" cstate="print">
            <a:lum bright="20000" contrast="30000"/>
          </a:blip>
          <a:stretch>
            <a:fillRect/>
          </a:stretch>
        </p:blipFill>
        <p:spPr>
          <a:xfrm>
            <a:off x="4355976" y="1988840"/>
            <a:ext cx="3429557" cy="2967431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899592" y="450912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2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4581128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771800" y="404665"/>
            <a:ext cx="4320480" cy="864096"/>
          </a:xfrm>
          <a:solidFill>
            <a:srgbClr val="FFFF00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Elektrický obvod</a:t>
            </a:r>
            <a:endParaRPr lang="cs-CZ" dirty="0"/>
          </a:p>
        </p:txBody>
      </p:sp>
      <p:pic>
        <p:nvPicPr>
          <p:cNvPr id="9" name="Obrázek 8" descr="DSC_0604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043608" y="1484784"/>
            <a:ext cx="7164000" cy="4744988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1403648" y="558924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  <a:solidFill>
            <a:srgbClr val="FFFF00"/>
          </a:solidFill>
        </p:spPr>
        <p:txBody>
          <a:bodyPr/>
          <a:lstStyle/>
          <a:p>
            <a:r>
              <a:rPr lang="cs-CZ" u="sng" dirty="0" smtClean="0"/>
              <a:t>Elektrický obvod – otevřený spínač</a:t>
            </a:r>
            <a:endParaRPr lang="cs-CZ" u="sng" dirty="0"/>
          </a:p>
        </p:txBody>
      </p:sp>
      <p:pic>
        <p:nvPicPr>
          <p:cNvPr id="5" name="Obrázek 4" descr="DSC_0243.JPG"/>
          <p:cNvPicPr>
            <a:picLocks noChangeAspect="1"/>
          </p:cNvPicPr>
          <p:nvPr/>
        </p:nvPicPr>
        <p:blipFill>
          <a:blip r:embed="rId2" cstate="print">
            <a:lum bright="10000" contrast="10000"/>
          </a:blip>
          <a:stretch>
            <a:fillRect/>
          </a:stretch>
        </p:blipFill>
        <p:spPr>
          <a:xfrm>
            <a:off x="717453" y="1628800"/>
            <a:ext cx="7164000" cy="4744986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Prstenec 3"/>
          <p:cNvSpPr/>
          <p:nvPr/>
        </p:nvSpPr>
        <p:spPr>
          <a:xfrm>
            <a:off x="5508104" y="4077072"/>
            <a:ext cx="1224136" cy="1130424"/>
          </a:xfrm>
          <a:prstGeom prst="donut">
            <a:avLst>
              <a:gd name="adj" fmla="val 7000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115616" y="5805264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  <a:solidFill>
            <a:srgbClr val="FFFF00"/>
          </a:solidFill>
        </p:spPr>
        <p:txBody>
          <a:bodyPr/>
          <a:lstStyle/>
          <a:p>
            <a:r>
              <a:rPr lang="cs-CZ" dirty="0" smtClean="0"/>
              <a:t>Elektrický obvod – uzavřený spínač</a:t>
            </a:r>
            <a:endParaRPr lang="cs-CZ" dirty="0"/>
          </a:p>
        </p:txBody>
      </p:sp>
      <p:pic>
        <p:nvPicPr>
          <p:cNvPr id="3" name="Obrázek 2" descr="DSC_0244.JPG"/>
          <p:cNvPicPr>
            <a:picLocks noChangeAspect="1"/>
          </p:cNvPicPr>
          <p:nvPr/>
        </p:nvPicPr>
        <p:blipFill>
          <a:blip r:embed="rId2" cstate="print">
            <a:lum bright="10000" contrast="10000"/>
          </a:blip>
          <a:stretch>
            <a:fillRect/>
          </a:stretch>
        </p:blipFill>
        <p:spPr>
          <a:xfrm>
            <a:off x="755576" y="1628800"/>
            <a:ext cx="7164287" cy="4745177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cxnSp>
        <p:nvCxnSpPr>
          <p:cNvPr id="5" name="Přímá spojovací čára 4"/>
          <p:cNvCxnSpPr/>
          <p:nvPr/>
        </p:nvCxnSpPr>
        <p:spPr>
          <a:xfrm>
            <a:off x="6156176" y="4941168"/>
            <a:ext cx="504056" cy="72008"/>
          </a:xfrm>
          <a:prstGeom prst="line">
            <a:avLst/>
          </a:prstGeom>
          <a:ln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1115616" y="5733256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6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274638"/>
            <a:ext cx="7704856" cy="922114"/>
          </a:xfrm>
          <a:solidFill>
            <a:srgbClr val="FFFF00"/>
          </a:solidFill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cs-CZ" u="sng" dirty="0" smtClean="0">
                <a:cs typeface="Arial" pitchFamily="34" charset="0"/>
              </a:rPr>
              <a:t>Schéma elektrického obvodu</a:t>
            </a:r>
            <a:endParaRPr lang="cs-CZ" u="sng" dirty="0">
              <a:cs typeface="Arial" pitchFamily="34" charset="0"/>
            </a:endParaRPr>
          </a:p>
        </p:txBody>
      </p:sp>
      <p:pic>
        <p:nvPicPr>
          <p:cNvPr id="1026" name="Picture 2" descr="C:\Users\User\Desktop\CIMG8670.JPG"/>
          <p:cNvPicPr>
            <a:picLocks noChangeAspect="1" noChangeArrowheads="1"/>
          </p:cNvPicPr>
          <p:nvPr/>
        </p:nvPicPr>
        <p:blipFill>
          <a:blip r:embed="rId2" cstate="print">
            <a:lum bright="10000" contrast="40000"/>
          </a:blip>
          <a:srcRect l="5275" t="5085" r="10317" b="10169"/>
          <a:stretch>
            <a:fillRect/>
          </a:stretch>
        </p:blipFill>
        <p:spPr bwMode="auto">
          <a:xfrm>
            <a:off x="1403648" y="1700808"/>
            <a:ext cx="5760640" cy="3600400"/>
          </a:xfrm>
          <a:prstGeom prst="rect">
            <a:avLst/>
          </a:prstGeom>
          <a:noFill/>
        </p:spPr>
      </p:pic>
      <p:sp>
        <p:nvSpPr>
          <p:cNvPr id="4" name="TextovéPole 3"/>
          <p:cNvSpPr txBox="1"/>
          <p:nvPr/>
        </p:nvSpPr>
        <p:spPr>
          <a:xfrm>
            <a:off x="7452320" y="2564904"/>
            <a:ext cx="108087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ŽÁROVKA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995936" y="5733256"/>
            <a:ext cx="192405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OTEVŘENÝ SPÍNAČ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1560" y="3140968"/>
            <a:ext cx="645433" cy="369332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403648" y="5589240"/>
            <a:ext cx="7433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Obr. 7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 smtClean="0">
                <a:latin typeface="Calibri" pitchFamily="34" charset="0"/>
                <a:cs typeface="Calibri" pitchFamily="34" charset="0"/>
              </a:rPr>
              <a:t>Obr. 1 – 7 : autor</a:t>
            </a:r>
          </a:p>
          <a:p>
            <a:r>
              <a:rPr lang="cs-CZ" sz="2400" dirty="0" smtClean="0">
                <a:latin typeface="Calibri" pitchFamily="34" charset="0"/>
                <a:cs typeface="Calibri" pitchFamily="34" charset="0"/>
                <a:hlinkClick r:id="rId2"/>
              </a:rPr>
              <a:t>Ostatní obr. : www.</a:t>
            </a:r>
            <a:r>
              <a:rPr lang="cs-CZ" sz="2400" dirty="0" err="1" smtClean="0">
                <a:latin typeface="Calibri" pitchFamily="34" charset="0"/>
                <a:cs typeface="Calibri" pitchFamily="34" charset="0"/>
                <a:hlinkClick r:id="rId2"/>
              </a:rPr>
              <a:t>microsoft.office.com</a:t>
            </a:r>
            <a:endParaRPr lang="cs-CZ" sz="2400" dirty="0" smtClean="0">
              <a:latin typeface="Calibri" pitchFamily="34" charset="0"/>
              <a:cs typeface="Calibri" pitchFamily="34" charset="0"/>
            </a:endParaRPr>
          </a:p>
          <a:p>
            <a:pPr lvl="0"/>
            <a:endParaRPr lang="cs-CZ" sz="2400" dirty="0" smtClean="0">
              <a:latin typeface="Georgia"/>
            </a:endParaRPr>
          </a:p>
          <a:p>
            <a:pPr lvl="0">
              <a:buNone/>
            </a:pPr>
            <a:endParaRPr lang="cs-CZ" sz="2400" dirty="0">
              <a:latin typeface="Georgia"/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75603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372</TotalTime>
  <Words>213</Words>
  <Application>Microsoft Office PowerPoint</Application>
  <PresentationFormat>Předvádění na obrazovce (4:3)</PresentationFormat>
  <Paragraphs>51</Paragraphs>
  <Slides>11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Vylušti tajenku</vt:lpstr>
      <vt:lpstr>Pojmenuj spotřebiče</vt:lpstr>
      <vt:lpstr>Zdroj </vt:lpstr>
      <vt:lpstr>Znáš některé další zdroje elektrického proudu ?</vt:lpstr>
      <vt:lpstr>Elektrický obvod</vt:lpstr>
      <vt:lpstr>Elektrický obvod – otevřený spínač</vt:lpstr>
      <vt:lpstr>Elektrický obvod – uzavřený spínač</vt:lpstr>
      <vt:lpstr>Schéma elektrického obvodu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User</dc:creator>
  <cp:lastModifiedBy>Benediktová Vladimíra</cp:lastModifiedBy>
  <cp:revision>57</cp:revision>
  <dcterms:created xsi:type="dcterms:W3CDTF">2013-04-07T13:51:29Z</dcterms:created>
  <dcterms:modified xsi:type="dcterms:W3CDTF">2013-05-28T12:02:46Z</dcterms:modified>
</cp:coreProperties>
</file>