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5"/>
  </p:notesMasterIdLst>
  <p:sldIdLst>
    <p:sldId id="264" r:id="rId2"/>
    <p:sldId id="265" r:id="rId3"/>
    <p:sldId id="281" r:id="rId4"/>
    <p:sldId id="282" r:id="rId5"/>
    <p:sldId id="270" r:id="rId6"/>
    <p:sldId id="260" r:id="rId7"/>
    <p:sldId id="261" r:id="rId8"/>
    <p:sldId id="267" r:id="rId9"/>
    <p:sldId id="276" r:id="rId10"/>
    <p:sldId id="277" r:id="rId11"/>
    <p:sldId id="278" r:id="rId12"/>
    <p:sldId id="279" r:id="rId13"/>
    <p:sldId id="28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VY_32_INOVACE_215_FYZIKA_KLADKA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KLADKA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702" custLinFactNeighborY="126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</a:grad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4113A9-84EC-401F-9B40-A53D3040964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441D520-B20A-4E89-8294-4F8FA11C8308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7F0628-CB2B-48BA-B1EA-6978FBC04DED}" type="presOf" srcId="{4C35D32F-0EAB-4CD7-82EE-45574DC2A586}" destId="{890E4F0B-2866-4A3F-A3C7-2A14B1797930}" srcOrd="1" destOrd="0" presId="urn:microsoft.com/office/officeart/2005/8/layout/target3"/>
    <dgm:cxn modelId="{382254FA-25BF-4A74-8768-40B09C682BB7}" type="presOf" srcId="{4C35D32F-0EAB-4CD7-82EE-45574DC2A586}" destId="{8BEBB6EC-1DAA-4CAC-8A25-BC0FCBD5DBD5}" srcOrd="0" destOrd="0" presId="urn:microsoft.com/office/officeart/2005/8/layout/target3"/>
    <dgm:cxn modelId="{4106A21F-4CC0-478A-A0F6-540478D625A1}" type="presOf" srcId="{D8197B8C-B260-4A16-BDF4-0947B075E274}" destId="{25B08C86-7E15-44DC-BE7F-FFB55DD49D12}" srcOrd="0" destOrd="0" presId="urn:microsoft.com/office/officeart/2005/8/layout/target3"/>
    <dgm:cxn modelId="{636F3867-07D5-4C9E-91D6-C7BEB2B3E0E8}" type="presOf" srcId="{D1D4F407-5343-4D3F-B5B9-D407B03CAEB4}" destId="{AED2198E-93D5-4001-81B4-73124B309672}" srcOrd="1" destOrd="0" presId="urn:microsoft.com/office/officeart/2005/8/layout/target3"/>
    <dgm:cxn modelId="{C4DFF880-A9A7-4F9E-9441-7FD9B58BF35D}" type="presOf" srcId="{D1B46980-6531-4606-95E6-44980827E919}" destId="{6140AFEC-043D-4C43-A2F9-D0F5331DF3A3}" srcOrd="0" destOrd="0" presId="urn:microsoft.com/office/officeart/2005/8/layout/target3"/>
    <dgm:cxn modelId="{F5B6C13D-52D2-4F6B-924F-69A72034F3AB}" type="presOf" srcId="{757F3AB3-0718-4624-B441-E567A8F0AB56}" destId="{333A1088-737F-45CB-B68E-254E46348037}" srcOrd="0" destOrd="0" presId="urn:microsoft.com/office/officeart/2005/8/layout/target3"/>
    <dgm:cxn modelId="{EE251720-FC81-4778-9492-5909D203E257}" type="presOf" srcId="{D8197B8C-B260-4A16-BDF4-0947B075E274}" destId="{5A5FFA88-C948-4069-8E93-59FA12366E83}" srcOrd="1" destOrd="0" presId="urn:microsoft.com/office/officeart/2005/8/layout/target3"/>
    <dgm:cxn modelId="{55A7B3EE-B4AB-4604-9861-74738697759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0F0270E-E17B-454D-B9BA-228DCDFB94C5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AAB440E-860B-4120-809B-D7231CB01025}" type="presParOf" srcId="{333A1088-737F-45CB-B68E-254E46348037}" destId="{F5ABB229-8D3B-4694-996A-96F23CF14429}" srcOrd="0" destOrd="0" presId="urn:microsoft.com/office/officeart/2005/8/layout/target3"/>
    <dgm:cxn modelId="{8454FE96-F815-4976-B25D-BD2A518D1BC1}" type="presParOf" srcId="{333A1088-737F-45CB-B68E-254E46348037}" destId="{F41139FD-01EE-4571-8B17-4FB00FC51163}" srcOrd="1" destOrd="0" presId="urn:microsoft.com/office/officeart/2005/8/layout/target3"/>
    <dgm:cxn modelId="{1DCA247A-C7B0-4CC7-AAF8-3561C65B73EB}" type="presParOf" srcId="{333A1088-737F-45CB-B68E-254E46348037}" destId="{D005CE8C-CC26-4C3E-AC11-E15060ECD759}" srcOrd="2" destOrd="0" presId="urn:microsoft.com/office/officeart/2005/8/layout/target3"/>
    <dgm:cxn modelId="{2B720BCC-9649-43C7-9C2B-3DC16F95E86F}" type="presParOf" srcId="{333A1088-737F-45CB-B68E-254E46348037}" destId="{2C702D82-9B77-49B7-9568-BB8EB47C3372}" srcOrd="3" destOrd="0" presId="urn:microsoft.com/office/officeart/2005/8/layout/target3"/>
    <dgm:cxn modelId="{697C0015-B6C3-4CF6-BFA7-2FBAE84F97AF}" type="presParOf" srcId="{333A1088-737F-45CB-B68E-254E46348037}" destId="{A52A0455-90FF-4808-ABD0-F02540D31D5A}" srcOrd="4" destOrd="0" presId="urn:microsoft.com/office/officeart/2005/8/layout/target3"/>
    <dgm:cxn modelId="{7770D93F-CCA7-4E7E-8005-235AA2D5F2B2}" type="presParOf" srcId="{333A1088-737F-45CB-B68E-254E46348037}" destId="{6140AFEC-043D-4C43-A2F9-D0F5331DF3A3}" srcOrd="5" destOrd="0" presId="urn:microsoft.com/office/officeart/2005/8/layout/target3"/>
    <dgm:cxn modelId="{3928EC80-2702-477B-8049-E766AF956532}" type="presParOf" srcId="{333A1088-737F-45CB-B68E-254E46348037}" destId="{9358AC05-5D7D-4327-9F80-1AD486AEA664}" srcOrd="6" destOrd="0" presId="urn:microsoft.com/office/officeart/2005/8/layout/target3"/>
    <dgm:cxn modelId="{9C0CD651-6D61-4A2F-A0E4-F21B5F81A591}" type="presParOf" srcId="{333A1088-737F-45CB-B68E-254E46348037}" destId="{313FC574-E1CD-4FB4-B054-0B805CE0447D}" srcOrd="7" destOrd="0" presId="urn:microsoft.com/office/officeart/2005/8/layout/target3"/>
    <dgm:cxn modelId="{E49C2669-4E5B-4D73-9B23-C71F88F1E715}" type="presParOf" srcId="{333A1088-737F-45CB-B68E-254E46348037}" destId="{619D679B-A015-4ECF-8348-D1034C574F40}" srcOrd="8" destOrd="0" presId="urn:microsoft.com/office/officeart/2005/8/layout/target3"/>
    <dgm:cxn modelId="{C8A62E79-7F45-44CF-8BEE-8BE787463C61}" type="presParOf" srcId="{333A1088-737F-45CB-B68E-254E46348037}" destId="{322283A8-4A27-4CDA-BAE3-F381106A9174}" srcOrd="9" destOrd="0" presId="urn:microsoft.com/office/officeart/2005/8/layout/target3"/>
    <dgm:cxn modelId="{73E2AB36-BB6F-43E6-9772-B090000609F9}" type="presParOf" srcId="{333A1088-737F-45CB-B68E-254E46348037}" destId="{FFC9F71D-1B4F-4AD9-A4A6-86ADEFC8AF5C}" srcOrd="10" destOrd="0" presId="urn:microsoft.com/office/officeart/2005/8/layout/target3"/>
    <dgm:cxn modelId="{03890F87-F001-4E2C-B30B-02EB5FF4BC9D}" type="presParOf" srcId="{333A1088-737F-45CB-B68E-254E46348037}" destId="{25B08C86-7E15-44DC-BE7F-FFB55DD49D12}" srcOrd="11" destOrd="0" presId="urn:microsoft.com/office/officeart/2005/8/layout/target3"/>
    <dgm:cxn modelId="{5319F2F6-BE37-4109-8709-5A9364FCB0BF}" type="presParOf" srcId="{333A1088-737F-45CB-B68E-254E46348037}" destId="{76644BE8-9D7C-4C09-B250-3D10AF48CBB7}" srcOrd="12" destOrd="0" presId="urn:microsoft.com/office/officeart/2005/8/layout/target3"/>
    <dgm:cxn modelId="{9EE229B5-AE8C-4FDD-A106-444FA5555976}" type="presParOf" srcId="{333A1088-737F-45CB-B68E-254E46348037}" destId="{EE85B701-7295-41C0-BA7A-34D3756A2AE6}" srcOrd="13" destOrd="0" presId="urn:microsoft.com/office/officeart/2005/8/layout/target3"/>
    <dgm:cxn modelId="{20A4A9AB-F990-4661-A9C1-BEE922EDA87F}" type="presParOf" srcId="{333A1088-737F-45CB-B68E-254E46348037}" destId="{8BEBB6EC-1DAA-4CAC-8A25-BC0FCBD5DBD5}" srcOrd="14" destOrd="0" presId="urn:microsoft.com/office/officeart/2005/8/layout/target3"/>
    <dgm:cxn modelId="{95FD285A-60ED-41D9-923B-2FF30D158832}" type="presParOf" srcId="{333A1088-737F-45CB-B68E-254E46348037}" destId="{AED2198E-93D5-4001-81B4-73124B309672}" srcOrd="15" destOrd="0" presId="urn:microsoft.com/office/officeart/2005/8/layout/target3"/>
    <dgm:cxn modelId="{7E18E24A-0900-4554-8AF3-481D38E9B322}" type="presParOf" srcId="{333A1088-737F-45CB-B68E-254E46348037}" destId="{2BE915AB-18AA-4053-B92C-3BFC9ED204BB}" srcOrd="16" destOrd="0" presId="urn:microsoft.com/office/officeart/2005/8/layout/target3"/>
    <dgm:cxn modelId="{BA63C80C-A162-4CDB-B505-5EC93E385B9F}" type="presParOf" srcId="{333A1088-737F-45CB-B68E-254E46348037}" destId="{6BB5E863-4638-4E1D-BFDE-399D028AC4ED}" srcOrd="17" destOrd="0" presId="urn:microsoft.com/office/officeart/2005/8/layout/target3"/>
    <dgm:cxn modelId="{CDDFE481-517E-45DB-8FE6-1755490909DC}" type="presParOf" srcId="{333A1088-737F-45CB-B68E-254E46348037}" destId="{5A5FFA88-C948-4069-8E93-59FA12366E83}" srcOrd="18" destOrd="0" presId="urn:microsoft.com/office/officeart/2005/8/layout/target3"/>
    <dgm:cxn modelId="{8F8A5675-B46F-4E5F-B0B0-334C1E1417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74114" cy="307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9981" y="0"/>
          <a:ext cx="6998265" cy="307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519981" y="0"/>
        <a:ext cx="6998265" cy="491858"/>
      </dsp:txXfrm>
    </dsp:sp>
    <dsp:sp modelId="{A52A0455-90FF-4808-ABD0-F02540D31D5A}">
      <dsp:nvSpPr>
        <dsp:cNvPr id="0" name=""/>
        <dsp:cNvSpPr/>
      </dsp:nvSpPr>
      <dsp:spPr>
        <a:xfrm>
          <a:off x="322781" y="491858"/>
          <a:ext cx="2428550" cy="24285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37057" y="491858"/>
          <a:ext cx="6998265" cy="2428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211455"/>
              <a:satOff val="12830"/>
              <a:lumOff val="1667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537057" y="491858"/>
        <a:ext cx="6998265" cy="491858"/>
      </dsp:txXfrm>
    </dsp:sp>
    <dsp:sp modelId="{313FC574-E1CD-4FB4-B054-0B805CE0447D}">
      <dsp:nvSpPr>
        <dsp:cNvPr id="0" name=""/>
        <dsp:cNvSpPr/>
      </dsp:nvSpPr>
      <dsp:spPr>
        <a:xfrm>
          <a:off x="645563" y="983716"/>
          <a:ext cx="1782986" cy="1782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37057" y="983716"/>
          <a:ext cx="6998265" cy="1782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422910"/>
              <a:satOff val="25659"/>
              <a:lumOff val="333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VY_32_INOVACE_215_FYZIKA_KLADKA</a:t>
          </a:r>
          <a:endParaRPr lang="cs-CZ" sz="2000" kern="1200" dirty="0"/>
        </a:p>
      </dsp:txBody>
      <dsp:txXfrm>
        <a:off x="1537057" y="983716"/>
        <a:ext cx="6998265" cy="491858"/>
      </dsp:txXfrm>
    </dsp:sp>
    <dsp:sp modelId="{FFC9F71D-1B4F-4AD9-A4A6-86ADEFC8AF5C}">
      <dsp:nvSpPr>
        <dsp:cNvPr id="0" name=""/>
        <dsp:cNvSpPr/>
      </dsp:nvSpPr>
      <dsp:spPr>
        <a:xfrm>
          <a:off x="968345" y="1475574"/>
          <a:ext cx="1137422" cy="1137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289150"/>
                <a:satOff val="-6048"/>
                <a:lumOff val="33650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289150"/>
                <a:satOff val="-6048"/>
                <a:lumOff val="3365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37057" y="1489940"/>
          <a:ext cx="6998265" cy="1137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422910"/>
              <a:satOff val="25659"/>
              <a:lumOff val="3334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KLADKA</a:t>
          </a:r>
          <a:endParaRPr lang="cs-CZ" sz="2000" kern="1200" dirty="0"/>
        </a:p>
      </dsp:txBody>
      <dsp:txXfrm>
        <a:off x="1537057" y="1489940"/>
        <a:ext cx="6998265" cy="491858"/>
      </dsp:txXfrm>
    </dsp:sp>
    <dsp:sp modelId="{EE85B701-7295-41C0-BA7A-34D3756A2AE6}">
      <dsp:nvSpPr>
        <dsp:cNvPr id="0" name=""/>
        <dsp:cNvSpPr/>
      </dsp:nvSpPr>
      <dsp:spPr>
        <a:xfrm>
          <a:off x="1291127" y="1967432"/>
          <a:ext cx="491858" cy="491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FFFF"/>
            </a:gs>
            <a:gs pos="80000">
              <a:schemeClr val="accent1">
                <a:shade val="50000"/>
                <a:hueOff val="144575"/>
                <a:satOff val="-3024"/>
                <a:lumOff val="16825"/>
                <a:alphaOff val="0"/>
                <a:shade val="93000"/>
                <a:satMod val="130000"/>
              </a:schemeClr>
            </a:gs>
            <a:gs pos="100000">
              <a:schemeClr val="accent1">
                <a:shade val="50000"/>
                <a:hueOff val="144575"/>
                <a:satOff val="-3024"/>
                <a:lumOff val="168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solidFill>
            <a:schemeClr val="tx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37057" y="1967432"/>
          <a:ext cx="6998265" cy="491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50000"/>
              <a:hueOff val="-211455"/>
              <a:satOff val="12830"/>
              <a:lumOff val="1667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537057" y="1967432"/>
        <a:ext cx="6998265" cy="491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DBF869-EEFC-4111-A867-D533A288768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3399F-50F0-47C2-A6C5-A8879686EE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281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8BF82-AD69-4FB0-896D-F265797D79B4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8CDB2-CF7E-4CCB-B597-18D1292BF87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C7062-43F5-46B5-9458-732FA871DB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a/a3/Polea-simple-fij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lea-simple-fija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com/" TargetMode="External"/><Relationship Id="rId4" Type="http://schemas.openxmlformats.org/officeDocument/2006/relationships/hyperlink" Target="http://cs.wikipedia.org/wiki/Soubor:Polispast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99328076"/>
              </p:ext>
            </p:extLst>
          </p:nvPr>
        </p:nvGraphicFramePr>
        <p:xfrm>
          <a:off x="251520" y="620688"/>
          <a:ext cx="8535322" cy="3074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Anotace</a:t>
            </a:r>
            <a:endParaRPr lang="en-US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Materiál pro výuku předmětu Fyzika v 7. třídě základní školy praktické</a:t>
            </a:r>
          </a:p>
          <a:p>
            <a:r>
              <a:rPr lang="cs-CZ" sz="2600" dirty="0" smtClean="0"/>
              <a:t>Určeno pro interaktivní tabuli</a:t>
            </a:r>
          </a:p>
          <a:p>
            <a:r>
              <a:rPr lang="cs-CZ" sz="2600" dirty="0" smtClean="0"/>
              <a:t>Výklad nové látky </a:t>
            </a:r>
            <a:r>
              <a:rPr lang="cs-CZ" sz="2600" smtClean="0"/>
              <a:t>– </a:t>
            </a:r>
            <a:r>
              <a:rPr lang="cs-CZ" sz="2600"/>
              <a:t>K</a:t>
            </a:r>
            <a:r>
              <a:rPr lang="cs-CZ" sz="2600" smtClean="0"/>
              <a:t>ladka</a:t>
            </a:r>
            <a:endParaRPr lang="cs-CZ" sz="2600" dirty="0" smtClean="0"/>
          </a:p>
          <a:p>
            <a:r>
              <a:rPr lang="cs-CZ" sz="2600" dirty="0" smtClean="0"/>
              <a:t>Žák se za pomoci obrázků seznamuje s druhy kladek a pojmenovává podle obrázků  možnosti jejich praktického využití</a:t>
            </a:r>
          </a:p>
          <a:p>
            <a:r>
              <a:rPr lang="cs-CZ" sz="2600" dirty="0" smtClean="0"/>
              <a:t>Charakteristika: kladka, pevná kladka, volná kladka, kladkostroj</a:t>
            </a:r>
          </a:p>
          <a:p>
            <a:r>
              <a:rPr lang="cs-CZ" sz="2600" dirty="0" smtClean="0"/>
              <a:t>Prezentace žáky zaujala, aktivně se zapojovali do práce na interaktivní tabuli, dobře spolupracovali</a:t>
            </a:r>
          </a:p>
          <a:p>
            <a:r>
              <a:rPr lang="cs-CZ" sz="2600" dirty="0" smtClean="0"/>
              <a:t>Vytvořeno  10. 4. 2013</a:t>
            </a:r>
            <a:endParaRPr lang="en-US" sz="26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Vylušti tajenku</a:t>
            </a:r>
            <a:endParaRPr lang="cs-CZ" dirty="0"/>
          </a:p>
        </p:txBody>
      </p:sp>
      <p:pic>
        <p:nvPicPr>
          <p:cNvPr id="1030" name="Picture 6" descr="C:\Users\User\AppData\Local\Microsoft\Windows\Temporary Internet Files\Content.IE5\WL428E9A\MP9003853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05064"/>
            <a:ext cx="1080120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2" name="Picture 8" descr="C:\Users\User\AppData\Local\Microsoft\Windows\Temporary Internet Files\Content.IE5\6FJYVSA6\MC9002998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373216"/>
            <a:ext cx="1463440" cy="9013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24000" y="1397000"/>
          <a:ext cx="6095999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User\AppData\Local\Microsoft\Windows\Temporary Internet Files\Content.IE5\5CC25BQH\MP9004065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933056"/>
            <a:ext cx="1008604" cy="15121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1" name="Picture 7" descr="C:\Users\User\AppData\Local\Microsoft\Windows\Temporary Internet Files\Content.IE5\8XMJSTAW\MM900234721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149080"/>
            <a:ext cx="1038225" cy="12287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8" descr="C:\Users\User\AppData\Local\Microsoft\Windows\Temporary Internet Files\Content.IE5\V74FUSD4\MC9002995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4797152"/>
            <a:ext cx="1816913" cy="171358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187624" y="14127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177281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21328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24928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285293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32129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2052" name="Picture 4" descr="C:\Users\User\AppData\Local\Microsoft\Windows\Temporary Internet Files\Content.IE5\637121T3\MC9003701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5157192"/>
            <a:ext cx="1070762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628800"/>
            <a:ext cx="5688632" cy="1575048"/>
          </a:xfrm>
        </p:spPr>
        <p:txBody>
          <a:bodyPr>
            <a:normAutofit/>
          </a:bodyPr>
          <a:lstStyle/>
          <a:p>
            <a:r>
              <a:rPr lang="cs-CZ" smtClean="0"/>
              <a:t>Tajenka  </a:t>
            </a:r>
            <a:r>
              <a:rPr lang="cs-CZ" dirty="0" smtClean="0"/>
              <a:t>…………………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628800"/>
            <a:ext cx="26709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KLADKA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r>
              <a:rPr lang="cs-CZ" b="1" dirty="0" smtClean="0"/>
              <a:t>Kladka</a:t>
            </a:r>
            <a:r>
              <a:rPr lang="cs-CZ" dirty="0" smtClean="0"/>
              <a:t> je volně otočné kolo se žlábkem po obvodu pro vedení provazu, lana nebo řetězu. </a:t>
            </a:r>
            <a:endParaRPr lang="cs-CZ" dirty="0"/>
          </a:p>
        </p:txBody>
      </p:sp>
      <p:pic>
        <p:nvPicPr>
          <p:cNvPr id="4" name="Obrázek 3" descr="MB900197905.JPG"/>
          <p:cNvPicPr>
            <a:picLocks noChangeAspect="1"/>
          </p:cNvPicPr>
          <p:nvPr/>
        </p:nvPicPr>
        <p:blipFill>
          <a:blip r:embed="rId2" cstate="print"/>
          <a:srcRect t="15750" r="1564" b="13376"/>
          <a:stretch>
            <a:fillRect/>
          </a:stretch>
        </p:blipFill>
        <p:spPr>
          <a:xfrm>
            <a:off x="755576" y="3140968"/>
            <a:ext cx="2880319" cy="2950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067944" y="3573016"/>
            <a:ext cx="5015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Používá se ke zvedání těžkých břemen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Polea-simple-fij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lum contrast="40000"/>
          </a:blip>
          <a:srcRect/>
          <a:stretch>
            <a:fillRect/>
          </a:stretch>
        </p:blipFill>
        <p:spPr bwMode="auto">
          <a:xfrm>
            <a:off x="2267744" y="908720"/>
            <a:ext cx="5124450" cy="544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2915816" y="332656"/>
            <a:ext cx="4370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KLADKA - PEVNÁ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1412776"/>
            <a:ext cx="357020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kolečko se žlábkem na obvodu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3429000"/>
            <a:ext cx="226215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 provaz, lano, řetěz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3356992"/>
            <a:ext cx="1683538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zavěšené těleso</a:t>
            </a:r>
            <a:endParaRPr lang="cs-CZ" b="1" dirty="0"/>
          </a:p>
        </p:txBody>
      </p:sp>
      <p:pic>
        <p:nvPicPr>
          <p:cNvPr id="1033" name="Picture 9" descr="C:\Users\User\AppData\Local\Microsoft\Windows\Temporary Internet Files\Content.IE5\8XMJSTAW\MC900296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789040"/>
            <a:ext cx="2450471" cy="2169814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SF2GM8PH\MP90042215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365104"/>
            <a:ext cx="2872355" cy="18962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3568" y="6309320"/>
            <a:ext cx="4773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Výhoda</a:t>
            </a:r>
            <a:r>
              <a:rPr lang="cs-CZ" sz="2400" dirty="0" smtClean="0">
                <a:solidFill>
                  <a:srgbClr val="FF0000"/>
                </a:solidFill>
              </a:rPr>
              <a:t> – taháme silou směrem dolů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1196752"/>
            <a:ext cx="796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c/c6/Polea-simple-movil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268760"/>
            <a:ext cx="3219450" cy="535910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836712"/>
            <a:ext cx="43722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KLADKA - VOLNÁ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Users\User\AppData\Local\Microsoft\Windows\Temporary Internet Files\Content.IE5\8XMJSTAW\MP9003854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800000">
            <a:off x="6012160" y="620688"/>
            <a:ext cx="1514485" cy="2120280"/>
          </a:xfrm>
          <a:prstGeom prst="rect">
            <a:avLst/>
          </a:prstGeom>
          <a:noFill/>
        </p:spPr>
      </p:pic>
      <p:sp>
        <p:nvSpPr>
          <p:cNvPr id="9" name="Šipka nahoru 8"/>
          <p:cNvSpPr/>
          <p:nvPr/>
        </p:nvSpPr>
        <p:spPr>
          <a:xfrm>
            <a:off x="6084168" y="2492896"/>
            <a:ext cx="484632" cy="151216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573016"/>
            <a:ext cx="5868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Nevýhoda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–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taháme silou směrem nahoru.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60212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upload.wikimedia.org/wikipedia/commons/6/62/Polispast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620688"/>
            <a:ext cx="3571875" cy="570547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683568" y="2708920"/>
            <a:ext cx="3943708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KLADKOSTROJ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5517232"/>
            <a:ext cx="6969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Působíme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silou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dvakrát menší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a její směr je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svisle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dolu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.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63093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kladky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530624" cy="604663"/>
          </a:xfrm>
        </p:spPr>
        <p:txBody>
          <a:bodyPr/>
          <a:lstStyle/>
          <a:p>
            <a:r>
              <a:rPr lang="cs-CZ" dirty="0" smtClean="0"/>
              <a:t>na stavbách</a:t>
            </a:r>
            <a:endParaRPr lang="cs-CZ" dirty="0"/>
          </a:p>
        </p:txBody>
      </p:sp>
      <p:pic>
        <p:nvPicPr>
          <p:cNvPr id="5" name="Obrázek 4" descr="DSC_00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780928"/>
            <a:ext cx="4566154" cy="3024336"/>
          </a:xfrm>
          <a:prstGeom prst="rect">
            <a:avLst/>
          </a:prstGeom>
        </p:spPr>
      </p:pic>
      <p:pic>
        <p:nvPicPr>
          <p:cNvPr id="6" name="Obrázek 5" descr="DSC_013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2132856"/>
            <a:ext cx="2826667" cy="32403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594928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55892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kladky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810544" cy="676672"/>
          </a:xfrm>
        </p:spPr>
        <p:txBody>
          <a:bodyPr/>
          <a:lstStyle/>
          <a:p>
            <a:r>
              <a:rPr lang="cs-CZ" dirty="0" smtClean="0"/>
              <a:t>lanovka</a:t>
            </a:r>
            <a:endParaRPr lang="cs-CZ" dirty="0"/>
          </a:p>
        </p:txBody>
      </p:sp>
      <p:pic>
        <p:nvPicPr>
          <p:cNvPr id="4" name="Picture 2" descr="C:\Users\User\AppData\Local\Microsoft\Windows\Temporary Internet Files\Content.IE5\T91O9917\MP9004252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88" y="2420886"/>
            <a:ext cx="6428510" cy="428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kladky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2952328" cy="57606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posilovací stroj</a:t>
            </a:r>
          </a:p>
          <a:p>
            <a:endParaRPr lang="cs-CZ" dirty="0"/>
          </a:p>
        </p:txBody>
      </p:sp>
      <p:pic>
        <p:nvPicPr>
          <p:cNvPr id="4" name="Picture 2" descr="F:\FOTKY\foto fyzika\CIMG7591.JPG"/>
          <p:cNvPicPr>
            <a:picLocks noChangeAspect="1" noChangeArrowheads="1"/>
          </p:cNvPicPr>
          <p:nvPr/>
        </p:nvPicPr>
        <p:blipFill>
          <a:blip r:embed="rId2" cstate="print">
            <a:lum/>
          </a:blip>
          <a:srcRect/>
          <a:stretch>
            <a:fillRect/>
          </a:stretch>
        </p:blipFill>
        <p:spPr bwMode="auto">
          <a:xfrm>
            <a:off x="611560" y="2492896"/>
            <a:ext cx="4314969" cy="3573016"/>
          </a:xfrm>
          <a:prstGeom prst="rect">
            <a:avLst/>
          </a:prstGeom>
          <a:noFill/>
        </p:spPr>
      </p:pic>
      <p:pic>
        <p:nvPicPr>
          <p:cNvPr id="5" name="Obrázek 4" descr="CIMG72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1844824"/>
            <a:ext cx="2887219" cy="44371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623731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63813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kladky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522512" cy="748680"/>
          </a:xfrm>
        </p:spPr>
        <p:txBody>
          <a:bodyPr/>
          <a:lstStyle/>
          <a:p>
            <a:r>
              <a:rPr lang="cs-CZ" dirty="0" smtClean="0"/>
              <a:t>výtah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5CC25BQH\MC90033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844824"/>
            <a:ext cx="3718140" cy="3777930"/>
          </a:xfrm>
          <a:prstGeom prst="rect">
            <a:avLst/>
          </a:prstGeom>
          <a:noFill/>
        </p:spPr>
      </p:pic>
      <p:pic>
        <p:nvPicPr>
          <p:cNvPr id="1032" name="Picture 8" descr="C:\Users\User\AppData\Local\Microsoft\Windows\Temporary Internet Files\Content.IE5\YUWUC4CL\MC9003834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988840"/>
            <a:ext cx="1703134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en-US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Obr. 1 – kladka pevná - RINCÓN, César.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Polea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simple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fija.jpg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In: &lt;I&gt;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free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encyclopedia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&lt;/I&gt; [online]. 2004.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San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Francisco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(CA):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Wikimedia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Foundation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2001-, 19. 3. 2006, 12:39 [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cit. 2013-04-10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]. Dostupné z: 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3"/>
              </a:rPr>
              <a:t>http://cs.wikipedia.org/wiki/Soubor:Polea-simple-fija.jpg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Obr. 2 – kladka volná - RINCÓN, César.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Polea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simple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-movil2.jpg. In: &lt;I&gt;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free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encyclopedia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&lt;/I&gt; [online]. 2004.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San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Francisco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(CA):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Wikimedia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Foundation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2001-, 3. 9. 2006, 11:37 [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cit. 2013-04-10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]. Dostupné z: http://cs.wikipedia.org/wiki/Soubor:Polea-simple-movil2.jpg 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Obr. 3 -  kladkostroj - RINCÓN, César. Polispasto2.jpg. In: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free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encyclopedia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[online]. 2004.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vyd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San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Francisco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(CA):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Wikimedia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Foundation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2001-, 6. 1. 2005, 21:56 [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cit. </a:t>
            </a:r>
            <a:r>
              <a:rPr lang="cs-CZ" sz="280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2013-04-10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].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Dostupné z: </a:t>
            </a:r>
            <a:r>
              <a:rPr lang="cs-CZ" sz="2800" dirty="0" smtClean="0">
                <a:latin typeface="Calibri" pitchFamily="34" charset="0"/>
                <a:cs typeface="Calibri" pitchFamily="34" charset="0"/>
                <a:hlinkClick r:id="rId4"/>
              </a:rPr>
              <a:t>http://cs.wikipedia.org/wiki/Soubor:Polispasto2.jpg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Obr. 4 – 7 : autor</a:t>
            </a:r>
          </a:p>
          <a:p>
            <a:pPr lvl="0"/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5"/>
              </a:rPr>
              <a:t>Ostatní obr. : www.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en-US" sz="2600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506</TotalTime>
  <Words>413</Words>
  <Application>Microsoft Office PowerPoint</Application>
  <PresentationFormat>Předvádění na obrazovce (4:3)</PresentationFormat>
  <Paragraphs>62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Vylušti tajenku</vt:lpstr>
      <vt:lpstr>Tajenka  …………………</vt:lpstr>
      <vt:lpstr>KLADKA</vt:lpstr>
      <vt:lpstr>Prezentace aplikace PowerPoint</vt:lpstr>
      <vt:lpstr>Prezentace aplikace PowerPoint</vt:lpstr>
      <vt:lpstr>Prezentace aplikace PowerPoint</vt:lpstr>
      <vt:lpstr>Využití kladky</vt:lpstr>
      <vt:lpstr>Využití kladky</vt:lpstr>
      <vt:lpstr>Využití kladky</vt:lpstr>
      <vt:lpstr>Využití kladky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88</cp:revision>
  <dcterms:created xsi:type="dcterms:W3CDTF">2013-04-02T19:28:40Z</dcterms:created>
  <dcterms:modified xsi:type="dcterms:W3CDTF">2013-05-28T14:59:25Z</dcterms:modified>
</cp:coreProperties>
</file>